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notesSlides/notesSlide2.xml" ContentType="application/vnd.openxmlformats-officedocument.presentationml.notesSlide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comments/comment1.xml" ContentType="application/vnd.openxmlformats-officedocument.presentationml.comment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notesSlides/notesSlide3.xml" ContentType="application/vnd.openxmlformats-officedocument.presentationml.notesSlide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8" r:id="rId1"/>
  </p:sldMasterIdLst>
  <p:notesMasterIdLst>
    <p:notesMasterId r:id="rId70"/>
  </p:notesMasterIdLst>
  <p:handoutMasterIdLst>
    <p:handoutMasterId r:id="rId71"/>
  </p:handoutMasterIdLst>
  <p:sldIdLst>
    <p:sldId id="460" r:id="rId2"/>
    <p:sldId id="459" r:id="rId3"/>
    <p:sldId id="334" r:id="rId4"/>
    <p:sldId id="340" r:id="rId5"/>
    <p:sldId id="341" r:id="rId6"/>
    <p:sldId id="335" r:id="rId7"/>
    <p:sldId id="336" r:id="rId8"/>
    <p:sldId id="337" r:id="rId9"/>
    <p:sldId id="462" r:id="rId10"/>
    <p:sldId id="463" r:id="rId11"/>
    <p:sldId id="464" r:id="rId12"/>
    <p:sldId id="465" r:id="rId13"/>
    <p:sldId id="466" r:id="rId14"/>
    <p:sldId id="467" r:id="rId15"/>
    <p:sldId id="468" r:id="rId16"/>
    <p:sldId id="469" r:id="rId17"/>
    <p:sldId id="470" r:id="rId18"/>
    <p:sldId id="471" r:id="rId19"/>
    <p:sldId id="472" r:id="rId20"/>
    <p:sldId id="473" r:id="rId21"/>
    <p:sldId id="486" r:id="rId22"/>
    <p:sldId id="361" r:id="rId23"/>
    <p:sldId id="362" r:id="rId24"/>
    <p:sldId id="474" r:id="rId25"/>
    <p:sldId id="350" r:id="rId26"/>
    <p:sldId id="351" r:id="rId27"/>
    <p:sldId id="352" r:id="rId28"/>
    <p:sldId id="353" r:id="rId29"/>
    <p:sldId id="356" r:id="rId30"/>
    <p:sldId id="363" r:id="rId31"/>
    <p:sldId id="366" r:id="rId32"/>
    <p:sldId id="367" r:id="rId33"/>
    <p:sldId id="368" r:id="rId34"/>
    <p:sldId id="369" r:id="rId35"/>
    <p:sldId id="365" r:id="rId36"/>
    <p:sldId id="370" r:id="rId37"/>
    <p:sldId id="371" r:id="rId38"/>
    <p:sldId id="374" r:id="rId39"/>
    <p:sldId id="372" r:id="rId40"/>
    <p:sldId id="364" r:id="rId41"/>
    <p:sldId id="475" r:id="rId42"/>
    <p:sldId id="476" r:id="rId43"/>
    <p:sldId id="477" r:id="rId44"/>
    <p:sldId id="478" r:id="rId45"/>
    <p:sldId id="479" r:id="rId46"/>
    <p:sldId id="480" r:id="rId47"/>
    <p:sldId id="380" r:id="rId48"/>
    <p:sldId id="381" r:id="rId49"/>
    <p:sldId id="384" r:id="rId50"/>
    <p:sldId id="387" r:id="rId51"/>
    <p:sldId id="388" r:id="rId52"/>
    <p:sldId id="385" r:id="rId53"/>
    <p:sldId id="386" r:id="rId54"/>
    <p:sldId id="389" r:id="rId55"/>
    <p:sldId id="391" r:id="rId56"/>
    <p:sldId id="397" r:id="rId57"/>
    <p:sldId id="392" r:id="rId58"/>
    <p:sldId id="481" r:id="rId59"/>
    <p:sldId id="482" r:id="rId60"/>
    <p:sldId id="483" r:id="rId61"/>
    <p:sldId id="394" r:id="rId62"/>
    <p:sldId id="398" r:id="rId63"/>
    <p:sldId id="484" r:id="rId64"/>
    <p:sldId id="485" r:id="rId65"/>
    <p:sldId id="402" r:id="rId66"/>
    <p:sldId id="461" r:id="rId67"/>
    <p:sldId id="403" r:id="rId68"/>
    <p:sldId id="457" r:id="rId69"/>
  </p:sldIdLst>
  <p:sldSz cx="9144000" cy="6858000" type="screen4x3"/>
  <p:notesSz cx="6858000" cy="9144000"/>
  <p:custDataLst>
    <p:tags r:id="rId72"/>
  </p:custDataLst>
  <p:defaultTextStyle>
    <a:defPPr>
      <a:defRPr lang="de-DE"/>
    </a:defPPr>
    <a:lvl1pPr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192" userDrawn="1">
          <p15:clr>
            <a:srgbClr val="A4A3A4"/>
          </p15:clr>
        </p15:guide>
        <p15:guide id="2" pos="2784" userDrawn="1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h03@gmx.de" initials="p" lastIdx="2" clrIdx="0">
    <p:extLst/>
  </p:cmAuthor>
  <p:cmAuthor id="2" name="Tino Weinkauf" initials="TW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D2D2FF"/>
    <a:srgbClr val="EAEAEA"/>
    <a:srgbClr val="DDDDDD"/>
    <a:srgbClr val="DCDCDC"/>
    <a:srgbClr val="292929"/>
    <a:srgbClr val="9696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545" autoAdjust="0"/>
    <p:restoredTop sz="85170" autoAdjust="0"/>
  </p:normalViewPr>
  <p:slideViewPr>
    <p:cSldViewPr>
      <p:cViewPr varScale="1">
        <p:scale>
          <a:sx n="91" d="100"/>
          <a:sy n="91" d="100"/>
        </p:scale>
        <p:origin x="-1195" y="-77"/>
      </p:cViewPr>
      <p:guideLst>
        <p:guide orient="horz" pos="192"/>
        <p:guide pos="278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howGuides="1">
      <p:cViewPr varScale="1">
        <p:scale>
          <a:sx n="89" d="100"/>
          <a:sy n="89" d="100"/>
        </p:scale>
        <p:origin x="3714" y="10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gs" Target="tags/tag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3-10-01T16:41:49.315" idx="2">
    <p:pos x="10" y="10"/>
    <p:text>Grid / Gridless?</p:text>
    <p:extLst>
      <p:ext uri="{C676402C-5697-4E1C-873F-D02D1690AC5C}">
        <p15:threadingInfo xmlns:p15="http://schemas.microsoft.com/office/powerpoint/2012/main" timeZoneBias="-120"/>
      </p:ext>
    </p:extLst>
  </p:cm>
</p:cmLst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png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emf"/><Relationship Id="rId2" Type="http://schemas.openxmlformats.org/officeDocument/2006/relationships/image" Target="../media/image161.emf"/><Relationship Id="rId1" Type="http://schemas.openxmlformats.org/officeDocument/2006/relationships/image" Target="../media/image160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3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0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1126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1126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B3E17C99-915E-4315-A646-3C5F3A686FE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7364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1229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1229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Textmasterformate durch Klicken bearbeiten</a:t>
            </a:r>
          </a:p>
          <a:p>
            <a:pPr lvl="1"/>
            <a:r>
              <a:rPr lang="en-US" smtClean="0"/>
              <a:t>Zweite Ebene</a:t>
            </a:r>
          </a:p>
          <a:p>
            <a:pPr lvl="2"/>
            <a:r>
              <a:rPr lang="en-US" smtClean="0"/>
              <a:t>Dritte Ebene</a:t>
            </a:r>
          </a:p>
          <a:p>
            <a:pPr lvl="3"/>
            <a:r>
              <a:rPr lang="en-US" smtClean="0"/>
              <a:t>Vierte Ebene</a:t>
            </a:r>
          </a:p>
          <a:p>
            <a:pPr lvl="4"/>
            <a:r>
              <a:rPr lang="en-US" smtClean="0"/>
              <a:t>Fünfte Ebene</a:t>
            </a:r>
          </a:p>
        </p:txBody>
      </p:sp>
      <p:sp>
        <p:nvSpPr>
          <p:cNvPr id="1229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1229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634C448E-D0BB-4003-965B-941A363B051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03989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4C448E-D0BB-4003-965B-941A363B0518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5457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4C448E-D0BB-4003-965B-941A363B0518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818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lines in the triangle are </a:t>
            </a:r>
            <a:r>
              <a:rPr lang="en-US" b="1" dirty="0" smtClean="0"/>
              <a:t>parallel</a:t>
            </a:r>
            <a:r>
              <a:rPr lang="en-US" dirty="0" smtClean="0"/>
              <a:t> to the sides.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4C448E-D0BB-4003-965B-941A363B0518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3307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R-nearest neighbors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4C448E-D0BB-4003-965B-941A363B0518}" type="slidenum">
              <a:rPr lang="en-US" smtClean="0"/>
              <a:pPr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9341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Box 8"/>
          <p:cNvSpPr txBox="1">
            <a:spLocks noChangeArrowheads="1"/>
          </p:cNvSpPr>
          <p:nvPr/>
        </p:nvSpPr>
        <p:spPr bwMode="auto">
          <a:xfrm>
            <a:off x="2362200" y="847270"/>
            <a:ext cx="6417342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5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600" i="1" dirty="0" smtClean="0">
                <a:solidFill>
                  <a:srgbClr val="7F7F7F"/>
                </a:solidFill>
              </a:rPr>
              <a:t>Visualization, DD2257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5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600" i="1" dirty="0" smtClean="0">
                <a:solidFill>
                  <a:srgbClr val="7F7F7F"/>
                </a:solidFill>
              </a:rPr>
              <a:t>Prof. Dr. Tino Weinkauf</a:t>
            </a:r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362200" y="2362200"/>
            <a:ext cx="6400800" cy="762000"/>
          </a:xfrm>
          <a:noFill/>
        </p:spPr>
        <p:txBody>
          <a:bodyPr anchor="b"/>
          <a:lstStyle>
            <a:lvl1pPr>
              <a:defRPr sz="2400"/>
            </a:lvl1pPr>
          </a:lstStyle>
          <a:p>
            <a:pPr lvl="0"/>
            <a:r>
              <a:rPr lang="en-US" noProof="0" smtClean="0"/>
              <a:t>Click to edit Master title style</a:t>
            </a:r>
            <a:endParaRPr lang="de-DE" noProof="0" dirty="0" smtClean="0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362200" y="3581400"/>
            <a:ext cx="6400800" cy="3124199"/>
          </a:xfrm>
          <a:noFill/>
        </p:spPr>
        <p:txBody>
          <a:bodyPr/>
          <a:lstStyle>
            <a:lvl1pPr marL="0" indent="0" algn="r">
              <a:spcBef>
                <a:spcPct val="0"/>
              </a:spcBef>
              <a:buFont typeface="Wingdings" pitchFamily="2" charset="2"/>
              <a:buNone/>
              <a:defRPr sz="2000"/>
            </a:lvl1pPr>
          </a:lstStyle>
          <a:p>
            <a:pPr lvl="0"/>
            <a:r>
              <a:rPr lang="en-US" noProof="0" smtClean="0"/>
              <a:t>Click to edit Master subtitle style</a:t>
            </a:r>
            <a:endParaRPr lang="de-DE" noProof="0" dirty="0" smtClean="0"/>
          </a:p>
        </p:txBody>
      </p:sp>
      <p:sp>
        <p:nvSpPr>
          <p:cNvPr id="8196" name="Rectangle 4"/>
          <p:cNvSpPr>
            <a:spLocks noGrp="1" noChangeArrowheads="1"/>
          </p:cNvSpPr>
          <p:nvPr>
            <p:ph type="dt" sz="half" idx="2"/>
          </p:nvPr>
        </p:nvSpPr>
        <p:spPr>
          <a:xfrm>
            <a:off x="990600" y="6248400"/>
            <a:ext cx="1905000" cy="457200"/>
          </a:xfrm>
          <a:prstGeom prst="rect">
            <a:avLst/>
          </a:prstGeom>
        </p:spPr>
        <p:txBody>
          <a:bodyPr/>
          <a:lstStyle>
            <a:lvl1pPr algn="l">
              <a:defRPr sz="1400">
                <a:solidFill>
                  <a:schemeClr val="bg2"/>
                </a:solidFill>
                <a:latin typeface="Tahoma" pitchFamily="34" charset="0"/>
              </a:defRPr>
            </a:lvl1pPr>
          </a:lstStyle>
          <a:p>
            <a:endParaRPr lang="en-US">
              <a:solidFill>
                <a:srgbClr val="1C1C1C"/>
              </a:solidFill>
            </a:endParaRPr>
          </a:p>
        </p:txBody>
      </p:sp>
      <p:sp>
        <p:nvSpPr>
          <p:cNvPr id="8197" name="Rectangle 5"/>
          <p:cNvSpPr>
            <a:spLocks noGrp="1" noChangeArrowheads="1"/>
          </p:cNvSpPr>
          <p:nvPr>
            <p:ph type="ftr" sz="quarter" idx="3"/>
          </p:nvPr>
        </p:nvSpPr>
        <p:spPr>
          <a:xfrm>
            <a:off x="3429000" y="6248400"/>
            <a:ext cx="2895600" cy="457200"/>
          </a:xfrm>
          <a:prstGeom prst="rect">
            <a:avLst/>
          </a:prstGeom>
        </p:spPr>
        <p:txBody>
          <a:bodyPr/>
          <a:lstStyle>
            <a:lvl1pPr algn="ctr">
              <a:defRPr sz="1400">
                <a:solidFill>
                  <a:schemeClr val="bg2"/>
                </a:solidFill>
                <a:latin typeface="Tahoma" pitchFamily="34" charset="0"/>
              </a:defRPr>
            </a:lvl1pPr>
          </a:lstStyle>
          <a:p>
            <a:endParaRPr lang="en-US">
              <a:solidFill>
                <a:srgbClr val="1C1C1C"/>
              </a:solidFill>
            </a:endParaRP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858000" y="6248400"/>
            <a:ext cx="19050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chemeClr val="bg2"/>
                </a:solidFill>
                <a:latin typeface="Tahoma" pitchFamily="34" charset="0"/>
              </a:defRPr>
            </a:lvl1pPr>
          </a:lstStyle>
          <a:p>
            <a:fld id="{16705050-5E38-4365-B3B3-74C11EED352B}" type="slidenum">
              <a:rPr lang="en-US" smtClean="0">
                <a:solidFill>
                  <a:srgbClr val="1C1C1C"/>
                </a:solidFill>
              </a:rPr>
              <a:pPr/>
              <a:t>‹#›</a:t>
            </a:fld>
            <a:endParaRPr lang="en-US">
              <a:solidFill>
                <a:srgbClr val="1C1C1C"/>
              </a:solidFill>
            </a:endParaRPr>
          </a:p>
        </p:txBody>
      </p:sp>
      <p:pic>
        <p:nvPicPr>
          <p:cNvPr id="1026" name="Picture 2" descr="D:\Projekte\KTH\KTH Logo\RGB, Screen\KTH_Logotyp_RGB_2013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94135"/>
            <a:ext cx="1752600" cy="175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55028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Mar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D:\Shot\Mars\AroundMars\AroundMarsBackgroun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66294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250825" y="549275"/>
            <a:ext cx="4244975" cy="609600"/>
          </a:xfrm>
        </p:spPr>
        <p:txBody>
          <a:bodyPr anchor="b"/>
          <a:lstStyle>
            <a:lvl1pPr marL="0" indent="0" algn="ctr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250824" y="1219199"/>
            <a:ext cx="4244975" cy="510540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8200" y="549275"/>
            <a:ext cx="4244975" cy="614045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marL="0" indent="0">
              <a:buNone/>
              <a:defRPr lang="de-DE" sz="2400" b="1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ctr" rtl="0" eaLnBrk="1" fontAlgn="base" hangingPunct="1">
              <a:spcBef>
                <a:spcPct val="75000"/>
              </a:spcBef>
              <a:spcAft>
                <a:spcPct val="0"/>
              </a:spcAft>
              <a:buClrTx/>
              <a:buSzPct val="100000"/>
              <a:buFont typeface="Arial" pitchFamily="34" charset="0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8200" y="1219200"/>
            <a:ext cx="4244975" cy="510539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Titel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8103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05200" y="152400"/>
            <a:ext cx="5410200" cy="61722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28601" y="152400"/>
            <a:ext cx="3124200" cy="914400"/>
          </a:xfrm>
        </p:spPr>
        <p:txBody>
          <a:bodyPr anchor="t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228601" y="1143000"/>
            <a:ext cx="3124200" cy="5181600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7013" indent="-227013" algn="l" rtl="0" eaLnBrk="1" fontAlgn="base" hangingPunct="1">
              <a:spcAft>
                <a:spcPct val="0"/>
              </a:spcAft>
              <a:buClrTx/>
              <a:buSzPct val="75000"/>
              <a:buFont typeface="Arial" pitchFamily="34" charset="0"/>
              <a:buChar char="●"/>
              <a:defRPr lang="de-DE" sz="20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836702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2238" y="115888"/>
            <a:ext cx="6230937" cy="2873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250825" y="549275"/>
            <a:ext cx="4244975" cy="57594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549275"/>
            <a:ext cx="4244975" cy="57594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988175" y="6453188"/>
            <a:ext cx="1905000" cy="2889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763713" y="6453188"/>
            <a:ext cx="5105400" cy="2889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91433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28600" y="304800"/>
            <a:ext cx="8686800" cy="1143000"/>
          </a:xfrm>
          <a:solidFill>
            <a:schemeClr val="bg1">
              <a:alpha val="50000"/>
            </a:schemeClr>
          </a:solidFill>
        </p:spPr>
        <p:txBody>
          <a:bodyPr anchor="t" anchorCtr="0"/>
          <a:lstStyle>
            <a:lvl1pPr algn="ctr">
              <a:defRPr sz="2800"/>
            </a:lvl1pPr>
          </a:lstStyle>
          <a:p>
            <a:r>
              <a:rPr lang="en-US" noProof="0" smtClean="0"/>
              <a:t>Click to edit Master title style</a:t>
            </a:r>
            <a:endParaRPr lang="en-US" noProof="0" dirty="0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57200" y="1740569"/>
            <a:ext cx="8229600" cy="697832"/>
          </a:xfrm>
          <a:solidFill>
            <a:schemeClr val="bg1">
              <a:alpha val="50000"/>
            </a:schemeClr>
          </a:solidFill>
        </p:spPr>
        <p:txBody>
          <a:bodyPr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 typeface="Wingdings" pitchFamily="2" charset="2"/>
              <a:buNone/>
              <a:tabLst>
                <a:tab pos="3886200" algn="r"/>
                <a:tab pos="4114800" algn="ctr"/>
                <a:tab pos="4343400" algn="l"/>
              </a:tabLst>
              <a:defRPr sz="2400" baseline="0"/>
            </a:lvl1pPr>
          </a:lstStyle>
          <a:p>
            <a:pPr algn="l">
              <a:tabLst>
                <a:tab pos="3886200" algn="r"/>
                <a:tab pos="4114800" algn="ctr"/>
                <a:tab pos="4343400" algn="l"/>
              </a:tabLst>
            </a:pPr>
            <a:r>
              <a:rPr lang="en-US" smtClean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2800" b="1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250825" y="549275"/>
            <a:ext cx="4244975" cy="57594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549275"/>
            <a:ext cx="4244975" cy="57594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250825" y="549275"/>
            <a:ext cx="4244975" cy="609600"/>
          </a:xfrm>
        </p:spPr>
        <p:txBody>
          <a:bodyPr anchor="b"/>
          <a:lstStyle>
            <a:lvl1pPr marL="0" indent="0" algn="ctr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250824" y="1219199"/>
            <a:ext cx="4244975" cy="510540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8200" y="549275"/>
            <a:ext cx="4244975" cy="614045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marL="0" indent="0">
              <a:buNone/>
              <a:defRPr lang="de-DE" sz="2400" b="1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ctr" rtl="0" eaLnBrk="1" fontAlgn="base" hangingPunct="1">
              <a:spcBef>
                <a:spcPct val="75000"/>
              </a:spcBef>
              <a:spcAft>
                <a:spcPct val="0"/>
              </a:spcAft>
              <a:buClrTx/>
              <a:buSzPct val="100000"/>
              <a:buFont typeface="Arial" pitchFamily="34" charset="0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8200" y="1219200"/>
            <a:ext cx="4244975" cy="510539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Titel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05200" y="152400"/>
            <a:ext cx="5410200" cy="61722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28601" y="152400"/>
            <a:ext cx="3124200" cy="914400"/>
          </a:xfrm>
        </p:spPr>
        <p:txBody>
          <a:bodyPr anchor="t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228601" y="1143000"/>
            <a:ext cx="3124200" cy="5181600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7013" indent="-227013" algn="l" rtl="0" eaLnBrk="1" fontAlgn="base" hangingPunct="1">
              <a:spcAft>
                <a:spcPct val="0"/>
              </a:spcAft>
              <a:buClrTx/>
              <a:buSzPct val="75000"/>
              <a:buFont typeface="Arial" pitchFamily="34" charset="0"/>
              <a:buChar char="●"/>
              <a:defRPr lang="de-DE" sz="20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447800" y="115888"/>
            <a:ext cx="7445375" cy="287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 err="1" smtClean="0"/>
              <a:t>Klicken</a:t>
            </a:r>
            <a:r>
              <a:rPr lang="en-US" noProof="0" dirty="0" smtClean="0"/>
              <a:t> </a:t>
            </a:r>
            <a:r>
              <a:rPr lang="en-US" noProof="0" dirty="0" err="1" smtClean="0"/>
              <a:t>Sie</a:t>
            </a:r>
            <a:r>
              <a:rPr lang="en-US" noProof="0" dirty="0" smtClean="0"/>
              <a:t>, um das </a:t>
            </a:r>
            <a:r>
              <a:rPr lang="en-US" noProof="0" dirty="0" err="1" smtClean="0"/>
              <a:t>Titelformat</a:t>
            </a:r>
            <a:r>
              <a:rPr lang="en-US" noProof="0" dirty="0" smtClean="0"/>
              <a:t> </a:t>
            </a:r>
            <a:r>
              <a:rPr lang="en-US" noProof="0" dirty="0" err="1" smtClean="0"/>
              <a:t>zu</a:t>
            </a:r>
            <a:r>
              <a:rPr lang="en-US" noProof="0" dirty="0" smtClean="0"/>
              <a:t> </a:t>
            </a:r>
            <a:r>
              <a:rPr lang="en-US" noProof="0" dirty="0" err="1" smtClean="0"/>
              <a:t>bearbeiten</a:t>
            </a:r>
            <a:endParaRPr lang="en-US" noProof="0" dirty="0" smtClean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0825" y="549275"/>
            <a:ext cx="8642350" cy="5759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 err="1" smtClean="0"/>
              <a:t>Klicken</a:t>
            </a:r>
            <a:r>
              <a:rPr lang="en-US" noProof="0" dirty="0" smtClean="0"/>
              <a:t> </a:t>
            </a:r>
            <a:r>
              <a:rPr lang="en-US" noProof="0" dirty="0" err="1" smtClean="0"/>
              <a:t>Sie</a:t>
            </a:r>
            <a:r>
              <a:rPr lang="en-US" noProof="0" dirty="0" smtClean="0"/>
              <a:t>, um die </a:t>
            </a:r>
            <a:r>
              <a:rPr lang="en-US" noProof="0" dirty="0" err="1" smtClean="0"/>
              <a:t>Formate</a:t>
            </a:r>
            <a:r>
              <a:rPr lang="en-US" noProof="0" dirty="0" smtClean="0"/>
              <a:t> des </a:t>
            </a:r>
            <a:r>
              <a:rPr lang="en-US" noProof="0" dirty="0" err="1" smtClean="0"/>
              <a:t>Vorlagentextes</a:t>
            </a:r>
            <a:r>
              <a:rPr lang="en-US" noProof="0" dirty="0" smtClean="0"/>
              <a:t> </a:t>
            </a:r>
            <a:r>
              <a:rPr lang="en-US" noProof="0" dirty="0" err="1" smtClean="0"/>
              <a:t>zu</a:t>
            </a:r>
            <a:r>
              <a:rPr lang="en-US" noProof="0" dirty="0" smtClean="0"/>
              <a:t> </a:t>
            </a:r>
            <a:r>
              <a:rPr lang="en-US" noProof="0" dirty="0" err="1" smtClean="0"/>
              <a:t>bearbeiten</a:t>
            </a:r>
            <a:endParaRPr lang="en-US" noProof="0" dirty="0" smtClean="0"/>
          </a:p>
          <a:p>
            <a:pPr lvl="1"/>
            <a:r>
              <a:rPr lang="en-US" noProof="0" dirty="0" err="1" smtClean="0"/>
              <a:t>Zweite</a:t>
            </a:r>
            <a:r>
              <a:rPr lang="en-US" noProof="0" dirty="0" smtClean="0"/>
              <a:t> </a:t>
            </a:r>
            <a:r>
              <a:rPr lang="en-US" noProof="0" dirty="0" err="1" smtClean="0"/>
              <a:t>Ebene</a:t>
            </a:r>
            <a:endParaRPr lang="en-US" noProof="0" dirty="0" smtClean="0"/>
          </a:p>
          <a:p>
            <a:pPr lvl="2"/>
            <a:r>
              <a:rPr lang="en-US" noProof="0" dirty="0" err="1" smtClean="0"/>
              <a:t>Dritte</a:t>
            </a:r>
            <a:r>
              <a:rPr lang="en-US" noProof="0" dirty="0" smtClean="0"/>
              <a:t> </a:t>
            </a:r>
            <a:r>
              <a:rPr lang="en-US" noProof="0" dirty="0" err="1" smtClean="0"/>
              <a:t>Ebene</a:t>
            </a:r>
            <a:endParaRPr lang="en-US" noProof="0" dirty="0" smtClean="0"/>
          </a:p>
          <a:p>
            <a:pPr lvl="3"/>
            <a:r>
              <a:rPr lang="en-US" noProof="0" dirty="0" err="1" smtClean="0"/>
              <a:t>Vierte</a:t>
            </a:r>
            <a:r>
              <a:rPr lang="en-US" noProof="0" dirty="0" smtClean="0"/>
              <a:t> </a:t>
            </a:r>
            <a:r>
              <a:rPr lang="en-US" noProof="0" dirty="0" err="1" smtClean="0"/>
              <a:t>Ebene</a:t>
            </a:r>
            <a:endParaRPr lang="en-US" noProof="0" dirty="0" smtClean="0"/>
          </a:p>
          <a:p>
            <a:pPr lvl="4"/>
            <a:r>
              <a:rPr lang="en-US" noProof="0" dirty="0" err="1" smtClean="0"/>
              <a:t>Fünfte</a:t>
            </a:r>
            <a:r>
              <a:rPr lang="en-US" noProof="0" dirty="0" smtClean="0"/>
              <a:t> </a:t>
            </a:r>
            <a:r>
              <a:rPr lang="en-US" noProof="0" dirty="0" err="1" smtClean="0"/>
              <a:t>Ebene</a:t>
            </a:r>
            <a:endParaRPr lang="en-US" noProof="0" dirty="0" smtClean="0"/>
          </a:p>
        </p:txBody>
      </p:sp>
      <p:sp>
        <p:nvSpPr>
          <p:cNvPr id="5126" name="Text Box 6"/>
          <p:cNvSpPr txBox="1">
            <a:spLocks noChangeArrowheads="1"/>
          </p:cNvSpPr>
          <p:nvPr/>
        </p:nvSpPr>
        <p:spPr bwMode="auto">
          <a:xfrm>
            <a:off x="250825" y="6453188"/>
            <a:ext cx="6759575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000" i="1" dirty="0" smtClean="0">
                <a:solidFill>
                  <a:srgbClr val="7F7F7F"/>
                </a:solidFill>
              </a:rPr>
              <a:t>Visualization, Tino Weinkauf, KTH Stockholm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  <p:sldLayoutId id="2147483725" r:id="rId7"/>
    <p:sldLayoutId id="2147483726" r:id="rId8"/>
    <p:sldLayoutId id="2147483727" r:id="rId9"/>
    <p:sldLayoutId id="2147483728" r:id="rId10"/>
    <p:sldLayoutId id="2147483729" r:id="rId11"/>
    <p:sldLayoutId id="2147483730" r:id="rId12"/>
    <p:sldLayoutId id="2147483731" r:id="rId13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r" rtl="0" eaLnBrk="1" fontAlgn="base" hangingPunct="1">
        <a:spcBef>
          <a:spcPct val="0"/>
        </a:spcBef>
        <a:spcAft>
          <a:spcPct val="0"/>
        </a:spcAft>
        <a:defRPr sz="1200" b="1" i="1">
          <a:solidFill>
            <a:schemeClr val="tx1"/>
          </a:solidFill>
          <a:latin typeface="+mj-lt"/>
          <a:ea typeface="+mj-ea"/>
          <a:cs typeface="+mj-cs"/>
        </a:defRPr>
      </a:lvl1pPr>
      <a:lvl2pPr algn="r" rtl="0" eaLnBrk="1" fontAlgn="base" hangingPunct="1">
        <a:spcBef>
          <a:spcPct val="0"/>
        </a:spcBef>
        <a:spcAft>
          <a:spcPct val="0"/>
        </a:spcAft>
        <a:defRPr sz="1200" b="1" i="1">
          <a:solidFill>
            <a:schemeClr val="tx1"/>
          </a:solidFill>
          <a:latin typeface="Arial" pitchFamily="34" charset="0"/>
        </a:defRPr>
      </a:lvl2pPr>
      <a:lvl3pPr algn="r" rtl="0" eaLnBrk="1" fontAlgn="base" hangingPunct="1">
        <a:spcBef>
          <a:spcPct val="0"/>
        </a:spcBef>
        <a:spcAft>
          <a:spcPct val="0"/>
        </a:spcAft>
        <a:defRPr sz="1200" b="1" i="1">
          <a:solidFill>
            <a:schemeClr val="tx1"/>
          </a:solidFill>
          <a:latin typeface="Arial" pitchFamily="34" charset="0"/>
        </a:defRPr>
      </a:lvl3pPr>
      <a:lvl4pPr algn="r" rtl="0" eaLnBrk="1" fontAlgn="base" hangingPunct="1">
        <a:spcBef>
          <a:spcPct val="0"/>
        </a:spcBef>
        <a:spcAft>
          <a:spcPct val="0"/>
        </a:spcAft>
        <a:defRPr sz="1200" b="1" i="1">
          <a:solidFill>
            <a:schemeClr val="tx1"/>
          </a:solidFill>
          <a:latin typeface="Arial" pitchFamily="34" charset="0"/>
        </a:defRPr>
      </a:lvl4pPr>
      <a:lvl5pPr algn="r" rtl="0" eaLnBrk="1" fontAlgn="base" hangingPunct="1">
        <a:spcBef>
          <a:spcPct val="0"/>
        </a:spcBef>
        <a:spcAft>
          <a:spcPct val="0"/>
        </a:spcAft>
        <a:defRPr sz="1200" b="1" i="1">
          <a:solidFill>
            <a:schemeClr val="tx1"/>
          </a:solidFill>
          <a:latin typeface="Arial" pitchFamily="34" charset="0"/>
        </a:defRPr>
      </a:lvl5pPr>
      <a:lvl6pPr marL="457200" algn="r" rtl="0" eaLnBrk="1" fontAlgn="base" hangingPunct="1">
        <a:spcBef>
          <a:spcPct val="0"/>
        </a:spcBef>
        <a:spcAft>
          <a:spcPct val="0"/>
        </a:spcAft>
        <a:defRPr sz="1200" b="1" i="1">
          <a:solidFill>
            <a:schemeClr val="tx1"/>
          </a:solidFill>
          <a:latin typeface="Arial" pitchFamily="34" charset="0"/>
        </a:defRPr>
      </a:lvl6pPr>
      <a:lvl7pPr marL="914400" algn="r" rtl="0" eaLnBrk="1" fontAlgn="base" hangingPunct="1">
        <a:spcBef>
          <a:spcPct val="0"/>
        </a:spcBef>
        <a:spcAft>
          <a:spcPct val="0"/>
        </a:spcAft>
        <a:defRPr sz="1200" b="1" i="1">
          <a:solidFill>
            <a:schemeClr val="tx1"/>
          </a:solidFill>
          <a:latin typeface="Arial" pitchFamily="34" charset="0"/>
        </a:defRPr>
      </a:lvl7pPr>
      <a:lvl8pPr marL="1371600" algn="r" rtl="0" eaLnBrk="1" fontAlgn="base" hangingPunct="1">
        <a:spcBef>
          <a:spcPct val="0"/>
        </a:spcBef>
        <a:spcAft>
          <a:spcPct val="0"/>
        </a:spcAft>
        <a:defRPr sz="1200" b="1" i="1">
          <a:solidFill>
            <a:schemeClr val="tx1"/>
          </a:solidFill>
          <a:latin typeface="Arial" pitchFamily="34" charset="0"/>
        </a:defRPr>
      </a:lvl8pPr>
      <a:lvl9pPr marL="1828800" algn="r" rtl="0" eaLnBrk="1" fontAlgn="base" hangingPunct="1">
        <a:spcBef>
          <a:spcPct val="0"/>
        </a:spcBef>
        <a:spcAft>
          <a:spcPct val="0"/>
        </a:spcAft>
        <a:defRPr sz="1200" b="1" i="1">
          <a:solidFill>
            <a:schemeClr val="tx1"/>
          </a:solidFill>
          <a:latin typeface="Arial" pitchFamily="34" charset="0"/>
        </a:defRPr>
      </a:lvl9pPr>
    </p:titleStyle>
    <p:bodyStyle>
      <a:lvl1pPr marL="342900" indent="-342900" algn="l" rtl="0" eaLnBrk="1" fontAlgn="base" hangingPunct="1">
        <a:spcBef>
          <a:spcPct val="75000"/>
        </a:spcBef>
        <a:spcAft>
          <a:spcPct val="0"/>
        </a:spcAft>
        <a:buClrTx/>
        <a:buSzPct val="100000"/>
        <a:buFont typeface="Arial" pitchFamily="34" charset="0"/>
        <a:buChar char="●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Tx/>
        <a:buSzPct val="100000"/>
        <a:buFont typeface="Arial" pitchFamily="34" charset="0"/>
        <a:buChar char="●"/>
        <a:defRPr sz="20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Tx/>
        <a:buSzPct val="100000"/>
        <a:buFont typeface="Arial" pitchFamily="34" charset="0"/>
        <a:buChar char="●"/>
        <a:defRPr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Tx/>
        <a:buSzPct val="100000"/>
        <a:buFont typeface="Arial" pitchFamily="34" charset="0"/>
        <a:buChar char="●"/>
        <a:defRPr sz="16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Tx/>
        <a:buSzPct val="100000"/>
        <a:buFont typeface="Arial" pitchFamily="34" charset="0"/>
        <a:buChar char="●"/>
        <a:defRPr sz="14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14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14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14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14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wm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3.wmf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5.png"/><Relationship Id="rId10" Type="http://schemas.openxmlformats.org/officeDocument/2006/relationships/image" Target="../media/image21.png"/><Relationship Id="rId4" Type="http://schemas.openxmlformats.org/officeDocument/2006/relationships/image" Target="../media/image14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3.wmf"/><Relationship Id="rId7" Type="http://schemas.openxmlformats.org/officeDocument/2006/relationships/image" Target="../media/image18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5.png"/><Relationship Id="rId10" Type="http://schemas.openxmlformats.org/officeDocument/2006/relationships/image" Target="../media/image21.png"/><Relationship Id="rId4" Type="http://schemas.openxmlformats.org/officeDocument/2006/relationships/image" Target="../media/image14.png"/><Relationship Id="rId9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mf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7.png"/><Relationship Id="rId4" Type="http://schemas.openxmlformats.org/officeDocument/2006/relationships/oleObject" Target="../embeddings/oleObject1.bin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8.png"/><Relationship Id="rId2" Type="http://schemas.openxmlformats.org/officeDocument/2006/relationships/tags" Target="../tags/tag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7.png"/><Relationship Id="rId5" Type="http://schemas.openxmlformats.org/officeDocument/2006/relationships/oleObject" Target="../embeddings/oleObject2.bin"/><Relationship Id="rId4" Type="http://schemas.openxmlformats.org/officeDocument/2006/relationships/image" Target="../media/image13.wm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file:///D:\Projekte\Vorlesungen\2017%20P1%20Visualization\Lectures\Lecture02\CylinderMeshAni.avi" TargetMode="External"/><Relationship Id="rId1" Type="http://schemas.microsoft.com/office/2007/relationships/media" Target="file:///D:\Projekte\Vorlesungen\2017%20P1%20Visualization\Lectures\Lecture02\CylinderMeshAni.avi" TargetMode="External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tags" Target="../tags/tag10.xml"/><Relationship Id="rId13" Type="http://schemas.openxmlformats.org/officeDocument/2006/relationships/tags" Target="../tags/tag15.xml"/><Relationship Id="rId18" Type="http://schemas.openxmlformats.org/officeDocument/2006/relationships/image" Target="../media/image44.png"/><Relationship Id="rId26" Type="http://schemas.openxmlformats.org/officeDocument/2006/relationships/image" Target="../media/image52.png"/><Relationship Id="rId3" Type="http://schemas.openxmlformats.org/officeDocument/2006/relationships/tags" Target="../tags/tag5.xml"/><Relationship Id="rId21" Type="http://schemas.openxmlformats.org/officeDocument/2006/relationships/image" Target="../media/image47.png"/><Relationship Id="rId7" Type="http://schemas.openxmlformats.org/officeDocument/2006/relationships/tags" Target="../tags/tag9.xml"/><Relationship Id="rId12" Type="http://schemas.openxmlformats.org/officeDocument/2006/relationships/tags" Target="../tags/tag14.xml"/><Relationship Id="rId17" Type="http://schemas.openxmlformats.org/officeDocument/2006/relationships/image" Target="../media/image43.png"/><Relationship Id="rId25" Type="http://schemas.openxmlformats.org/officeDocument/2006/relationships/image" Target="../media/image51.png"/><Relationship Id="rId2" Type="http://schemas.openxmlformats.org/officeDocument/2006/relationships/tags" Target="../tags/tag4.xml"/><Relationship Id="rId16" Type="http://schemas.openxmlformats.org/officeDocument/2006/relationships/image" Target="../media/image42.png"/><Relationship Id="rId20" Type="http://schemas.openxmlformats.org/officeDocument/2006/relationships/image" Target="../media/image46.png"/><Relationship Id="rId1" Type="http://schemas.openxmlformats.org/officeDocument/2006/relationships/tags" Target="../tags/tag3.xml"/><Relationship Id="rId6" Type="http://schemas.openxmlformats.org/officeDocument/2006/relationships/tags" Target="../tags/tag8.xml"/><Relationship Id="rId11" Type="http://schemas.openxmlformats.org/officeDocument/2006/relationships/tags" Target="../tags/tag13.xml"/><Relationship Id="rId24" Type="http://schemas.openxmlformats.org/officeDocument/2006/relationships/image" Target="../media/image50.png"/><Relationship Id="rId5" Type="http://schemas.openxmlformats.org/officeDocument/2006/relationships/tags" Target="../tags/tag7.xml"/><Relationship Id="rId15" Type="http://schemas.openxmlformats.org/officeDocument/2006/relationships/image" Target="../media/image41.png"/><Relationship Id="rId23" Type="http://schemas.openxmlformats.org/officeDocument/2006/relationships/image" Target="../media/image49.png"/><Relationship Id="rId10" Type="http://schemas.openxmlformats.org/officeDocument/2006/relationships/tags" Target="../tags/tag12.xml"/><Relationship Id="rId19" Type="http://schemas.openxmlformats.org/officeDocument/2006/relationships/image" Target="../media/image45.png"/><Relationship Id="rId4" Type="http://schemas.openxmlformats.org/officeDocument/2006/relationships/tags" Target="../tags/tag6.xml"/><Relationship Id="rId9" Type="http://schemas.openxmlformats.org/officeDocument/2006/relationships/tags" Target="../tags/tag11.xml"/><Relationship Id="rId14" Type="http://schemas.openxmlformats.org/officeDocument/2006/relationships/slideLayout" Target="../slideLayouts/slideLayout3.xml"/><Relationship Id="rId22" Type="http://schemas.openxmlformats.org/officeDocument/2006/relationships/image" Target="../media/image48.png"/><Relationship Id="rId27" Type="http://schemas.openxmlformats.org/officeDocument/2006/relationships/image" Target="../media/image53.png"/></Relationships>
</file>

<file path=ppt/slides/_rels/slide32.xml.rels><?xml version="1.0" encoding="UTF-8" standalone="yes"?>
<Relationships xmlns="http://schemas.openxmlformats.org/package/2006/relationships"><Relationship Id="rId13" Type="http://schemas.openxmlformats.org/officeDocument/2006/relationships/tags" Target="../tags/tag28.xml"/><Relationship Id="rId18" Type="http://schemas.openxmlformats.org/officeDocument/2006/relationships/image" Target="../media/image54.png"/><Relationship Id="rId26" Type="http://schemas.openxmlformats.org/officeDocument/2006/relationships/image" Target="../media/image62.png"/><Relationship Id="rId3" Type="http://schemas.openxmlformats.org/officeDocument/2006/relationships/tags" Target="../tags/tag18.xml"/><Relationship Id="rId21" Type="http://schemas.openxmlformats.org/officeDocument/2006/relationships/image" Target="../media/image57.png"/><Relationship Id="rId7" Type="http://schemas.openxmlformats.org/officeDocument/2006/relationships/tags" Target="../tags/tag22.xml"/><Relationship Id="rId12" Type="http://schemas.openxmlformats.org/officeDocument/2006/relationships/tags" Target="../tags/tag27.xml"/><Relationship Id="rId17" Type="http://schemas.openxmlformats.org/officeDocument/2006/relationships/slideLayout" Target="../slideLayouts/slideLayout3.xml"/><Relationship Id="rId25" Type="http://schemas.openxmlformats.org/officeDocument/2006/relationships/image" Target="../media/image61.png"/><Relationship Id="rId33" Type="http://schemas.openxmlformats.org/officeDocument/2006/relationships/image" Target="../media/image69.png"/><Relationship Id="rId2" Type="http://schemas.openxmlformats.org/officeDocument/2006/relationships/tags" Target="../tags/tag17.xml"/><Relationship Id="rId16" Type="http://schemas.openxmlformats.org/officeDocument/2006/relationships/tags" Target="../tags/tag31.xml"/><Relationship Id="rId20" Type="http://schemas.openxmlformats.org/officeDocument/2006/relationships/image" Target="../media/image56.png"/><Relationship Id="rId29" Type="http://schemas.openxmlformats.org/officeDocument/2006/relationships/image" Target="../media/image65.png"/><Relationship Id="rId1" Type="http://schemas.openxmlformats.org/officeDocument/2006/relationships/tags" Target="../tags/tag16.xml"/><Relationship Id="rId6" Type="http://schemas.openxmlformats.org/officeDocument/2006/relationships/tags" Target="../tags/tag21.xml"/><Relationship Id="rId11" Type="http://schemas.openxmlformats.org/officeDocument/2006/relationships/tags" Target="../tags/tag26.xml"/><Relationship Id="rId24" Type="http://schemas.openxmlformats.org/officeDocument/2006/relationships/image" Target="../media/image60.png"/><Relationship Id="rId32" Type="http://schemas.openxmlformats.org/officeDocument/2006/relationships/image" Target="../media/image68.png"/><Relationship Id="rId5" Type="http://schemas.openxmlformats.org/officeDocument/2006/relationships/tags" Target="../tags/tag20.xml"/><Relationship Id="rId15" Type="http://schemas.openxmlformats.org/officeDocument/2006/relationships/tags" Target="../tags/tag30.xml"/><Relationship Id="rId23" Type="http://schemas.openxmlformats.org/officeDocument/2006/relationships/image" Target="../media/image59.png"/><Relationship Id="rId28" Type="http://schemas.openxmlformats.org/officeDocument/2006/relationships/image" Target="../media/image64.png"/><Relationship Id="rId10" Type="http://schemas.openxmlformats.org/officeDocument/2006/relationships/tags" Target="../tags/tag25.xml"/><Relationship Id="rId19" Type="http://schemas.openxmlformats.org/officeDocument/2006/relationships/image" Target="../media/image55.png"/><Relationship Id="rId31" Type="http://schemas.openxmlformats.org/officeDocument/2006/relationships/image" Target="../media/image67.png"/><Relationship Id="rId4" Type="http://schemas.openxmlformats.org/officeDocument/2006/relationships/tags" Target="../tags/tag19.xml"/><Relationship Id="rId9" Type="http://schemas.openxmlformats.org/officeDocument/2006/relationships/tags" Target="../tags/tag24.xml"/><Relationship Id="rId14" Type="http://schemas.openxmlformats.org/officeDocument/2006/relationships/tags" Target="../tags/tag29.xml"/><Relationship Id="rId22" Type="http://schemas.openxmlformats.org/officeDocument/2006/relationships/image" Target="../media/image58.png"/><Relationship Id="rId27" Type="http://schemas.openxmlformats.org/officeDocument/2006/relationships/image" Target="../media/image63.png"/><Relationship Id="rId30" Type="http://schemas.openxmlformats.org/officeDocument/2006/relationships/image" Target="../media/image66.png"/><Relationship Id="rId8" Type="http://schemas.openxmlformats.org/officeDocument/2006/relationships/tags" Target="../tags/tag23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tags" Target="../tags/tag39.xml"/><Relationship Id="rId13" Type="http://schemas.openxmlformats.org/officeDocument/2006/relationships/tags" Target="../tags/tag44.xml"/><Relationship Id="rId18" Type="http://schemas.openxmlformats.org/officeDocument/2006/relationships/image" Target="../media/image54.png"/><Relationship Id="rId26" Type="http://schemas.openxmlformats.org/officeDocument/2006/relationships/image" Target="../media/image74.png"/><Relationship Id="rId3" Type="http://schemas.openxmlformats.org/officeDocument/2006/relationships/tags" Target="../tags/tag34.xml"/><Relationship Id="rId21" Type="http://schemas.openxmlformats.org/officeDocument/2006/relationships/image" Target="../media/image72.png"/><Relationship Id="rId7" Type="http://schemas.openxmlformats.org/officeDocument/2006/relationships/tags" Target="../tags/tag38.xml"/><Relationship Id="rId12" Type="http://schemas.openxmlformats.org/officeDocument/2006/relationships/tags" Target="../tags/tag43.xml"/><Relationship Id="rId17" Type="http://schemas.openxmlformats.org/officeDocument/2006/relationships/image" Target="../media/image71.png"/><Relationship Id="rId25" Type="http://schemas.openxmlformats.org/officeDocument/2006/relationships/image" Target="../media/image73.png"/><Relationship Id="rId2" Type="http://schemas.openxmlformats.org/officeDocument/2006/relationships/tags" Target="../tags/tag33.xml"/><Relationship Id="rId16" Type="http://schemas.openxmlformats.org/officeDocument/2006/relationships/image" Target="../media/image70.png"/><Relationship Id="rId20" Type="http://schemas.openxmlformats.org/officeDocument/2006/relationships/image" Target="../media/image57.png"/><Relationship Id="rId1" Type="http://schemas.openxmlformats.org/officeDocument/2006/relationships/tags" Target="../tags/tag32.xml"/><Relationship Id="rId6" Type="http://schemas.openxmlformats.org/officeDocument/2006/relationships/tags" Target="../tags/tag37.xml"/><Relationship Id="rId11" Type="http://schemas.openxmlformats.org/officeDocument/2006/relationships/tags" Target="../tags/tag42.xml"/><Relationship Id="rId24" Type="http://schemas.openxmlformats.org/officeDocument/2006/relationships/image" Target="../media/image64.png"/><Relationship Id="rId5" Type="http://schemas.openxmlformats.org/officeDocument/2006/relationships/tags" Target="../tags/tag36.xml"/><Relationship Id="rId15" Type="http://schemas.openxmlformats.org/officeDocument/2006/relationships/slideLayout" Target="../slideLayouts/slideLayout3.xml"/><Relationship Id="rId23" Type="http://schemas.openxmlformats.org/officeDocument/2006/relationships/image" Target="../media/image63.png"/><Relationship Id="rId10" Type="http://schemas.openxmlformats.org/officeDocument/2006/relationships/tags" Target="../tags/tag41.xml"/><Relationship Id="rId19" Type="http://schemas.openxmlformats.org/officeDocument/2006/relationships/image" Target="../media/image56.png"/><Relationship Id="rId4" Type="http://schemas.openxmlformats.org/officeDocument/2006/relationships/tags" Target="../tags/tag35.xml"/><Relationship Id="rId9" Type="http://schemas.openxmlformats.org/officeDocument/2006/relationships/tags" Target="../tags/tag40.xml"/><Relationship Id="rId14" Type="http://schemas.openxmlformats.org/officeDocument/2006/relationships/tags" Target="../tags/tag45.xml"/><Relationship Id="rId22" Type="http://schemas.openxmlformats.org/officeDocument/2006/relationships/image" Target="../media/image62.png"/><Relationship Id="rId27" Type="http://schemas.openxmlformats.org/officeDocument/2006/relationships/image" Target="../media/image7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.xml"/><Relationship Id="rId13" Type="http://schemas.openxmlformats.org/officeDocument/2006/relationships/image" Target="../media/image82.png"/><Relationship Id="rId3" Type="http://schemas.openxmlformats.org/officeDocument/2006/relationships/tags" Target="../tags/tag48.xml"/><Relationship Id="rId7" Type="http://schemas.openxmlformats.org/officeDocument/2006/relationships/tags" Target="../tags/tag52.xml"/><Relationship Id="rId12" Type="http://schemas.openxmlformats.org/officeDocument/2006/relationships/image" Target="../media/image81.png"/><Relationship Id="rId2" Type="http://schemas.openxmlformats.org/officeDocument/2006/relationships/tags" Target="../tags/tag47.xml"/><Relationship Id="rId1" Type="http://schemas.openxmlformats.org/officeDocument/2006/relationships/tags" Target="../tags/tag46.xml"/><Relationship Id="rId6" Type="http://schemas.openxmlformats.org/officeDocument/2006/relationships/tags" Target="../tags/tag51.xml"/><Relationship Id="rId11" Type="http://schemas.openxmlformats.org/officeDocument/2006/relationships/image" Target="../media/image80.png"/><Relationship Id="rId5" Type="http://schemas.openxmlformats.org/officeDocument/2006/relationships/tags" Target="../tags/tag50.xml"/><Relationship Id="rId15" Type="http://schemas.openxmlformats.org/officeDocument/2006/relationships/image" Target="../media/image84.png"/><Relationship Id="rId10" Type="http://schemas.openxmlformats.org/officeDocument/2006/relationships/image" Target="../media/image79.png"/><Relationship Id="rId4" Type="http://schemas.openxmlformats.org/officeDocument/2006/relationships/tags" Target="../tags/tag49.xml"/><Relationship Id="rId9" Type="http://schemas.openxmlformats.org/officeDocument/2006/relationships/image" Target="../media/image78.png"/><Relationship Id="rId14" Type="http://schemas.openxmlformats.org/officeDocument/2006/relationships/image" Target="../media/image83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tags" Target="../tags/tag55.xml"/><Relationship Id="rId7" Type="http://schemas.openxmlformats.org/officeDocument/2006/relationships/image" Target="../media/image85.png"/><Relationship Id="rId2" Type="http://schemas.openxmlformats.org/officeDocument/2006/relationships/tags" Target="../tags/tag54.xml"/><Relationship Id="rId1" Type="http://schemas.openxmlformats.org/officeDocument/2006/relationships/tags" Target="../tags/tag53.xml"/><Relationship Id="rId6" Type="http://schemas.openxmlformats.org/officeDocument/2006/relationships/slideLayout" Target="../slideLayouts/slideLayout3.xml"/><Relationship Id="rId11" Type="http://schemas.openxmlformats.org/officeDocument/2006/relationships/image" Target="../media/image89.png"/><Relationship Id="rId5" Type="http://schemas.openxmlformats.org/officeDocument/2006/relationships/tags" Target="../tags/tag57.xml"/><Relationship Id="rId10" Type="http://schemas.openxmlformats.org/officeDocument/2006/relationships/image" Target="../media/image88.png"/><Relationship Id="rId4" Type="http://schemas.openxmlformats.org/officeDocument/2006/relationships/tags" Target="../tags/tag56.xml"/><Relationship Id="rId9" Type="http://schemas.openxmlformats.org/officeDocument/2006/relationships/image" Target="../media/image87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tags" Target="../tags/tag65.xml"/><Relationship Id="rId13" Type="http://schemas.openxmlformats.org/officeDocument/2006/relationships/image" Target="../media/image78.png"/><Relationship Id="rId18" Type="http://schemas.openxmlformats.org/officeDocument/2006/relationships/image" Target="../media/image93.png"/><Relationship Id="rId3" Type="http://schemas.openxmlformats.org/officeDocument/2006/relationships/tags" Target="../tags/tag60.xml"/><Relationship Id="rId21" Type="http://schemas.openxmlformats.org/officeDocument/2006/relationships/image" Target="../media/image96.png"/><Relationship Id="rId7" Type="http://schemas.openxmlformats.org/officeDocument/2006/relationships/tags" Target="../tags/tag64.xml"/><Relationship Id="rId12" Type="http://schemas.openxmlformats.org/officeDocument/2006/relationships/slideLayout" Target="../slideLayouts/slideLayout3.xml"/><Relationship Id="rId17" Type="http://schemas.openxmlformats.org/officeDocument/2006/relationships/image" Target="../media/image92.png"/><Relationship Id="rId2" Type="http://schemas.openxmlformats.org/officeDocument/2006/relationships/tags" Target="../tags/tag59.xml"/><Relationship Id="rId16" Type="http://schemas.openxmlformats.org/officeDocument/2006/relationships/image" Target="../media/image91.png"/><Relationship Id="rId20" Type="http://schemas.openxmlformats.org/officeDocument/2006/relationships/image" Target="../media/image95.png"/><Relationship Id="rId1" Type="http://schemas.openxmlformats.org/officeDocument/2006/relationships/tags" Target="../tags/tag58.xml"/><Relationship Id="rId6" Type="http://schemas.openxmlformats.org/officeDocument/2006/relationships/tags" Target="../tags/tag63.xml"/><Relationship Id="rId11" Type="http://schemas.openxmlformats.org/officeDocument/2006/relationships/tags" Target="../tags/tag68.xml"/><Relationship Id="rId5" Type="http://schemas.openxmlformats.org/officeDocument/2006/relationships/tags" Target="../tags/tag62.xml"/><Relationship Id="rId15" Type="http://schemas.openxmlformats.org/officeDocument/2006/relationships/image" Target="../media/image90.png"/><Relationship Id="rId23" Type="http://schemas.openxmlformats.org/officeDocument/2006/relationships/image" Target="../media/image98.png"/><Relationship Id="rId10" Type="http://schemas.openxmlformats.org/officeDocument/2006/relationships/tags" Target="../tags/tag67.xml"/><Relationship Id="rId19" Type="http://schemas.openxmlformats.org/officeDocument/2006/relationships/image" Target="../media/image94.png"/><Relationship Id="rId4" Type="http://schemas.openxmlformats.org/officeDocument/2006/relationships/tags" Target="../tags/tag61.xml"/><Relationship Id="rId9" Type="http://schemas.openxmlformats.org/officeDocument/2006/relationships/tags" Target="../tags/tag66.xml"/><Relationship Id="rId14" Type="http://schemas.openxmlformats.org/officeDocument/2006/relationships/image" Target="../media/image86.png"/><Relationship Id="rId22" Type="http://schemas.openxmlformats.org/officeDocument/2006/relationships/image" Target="../media/image97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tags" Target="../tags/tag76.xml"/><Relationship Id="rId13" Type="http://schemas.openxmlformats.org/officeDocument/2006/relationships/tags" Target="../tags/tag81.xml"/><Relationship Id="rId18" Type="http://schemas.openxmlformats.org/officeDocument/2006/relationships/image" Target="../media/image100.png"/><Relationship Id="rId26" Type="http://schemas.openxmlformats.org/officeDocument/2006/relationships/image" Target="../media/image108.png"/><Relationship Id="rId3" Type="http://schemas.openxmlformats.org/officeDocument/2006/relationships/tags" Target="../tags/tag71.xml"/><Relationship Id="rId21" Type="http://schemas.openxmlformats.org/officeDocument/2006/relationships/image" Target="../media/image103.png"/><Relationship Id="rId7" Type="http://schemas.openxmlformats.org/officeDocument/2006/relationships/tags" Target="../tags/tag75.xml"/><Relationship Id="rId12" Type="http://schemas.openxmlformats.org/officeDocument/2006/relationships/tags" Target="../tags/tag80.xml"/><Relationship Id="rId17" Type="http://schemas.openxmlformats.org/officeDocument/2006/relationships/image" Target="../media/image99.png"/><Relationship Id="rId25" Type="http://schemas.openxmlformats.org/officeDocument/2006/relationships/image" Target="../media/image107.png"/><Relationship Id="rId2" Type="http://schemas.openxmlformats.org/officeDocument/2006/relationships/tags" Target="../tags/tag70.xml"/><Relationship Id="rId16" Type="http://schemas.openxmlformats.org/officeDocument/2006/relationships/notesSlide" Target="../notesSlides/notesSlide2.xml"/><Relationship Id="rId20" Type="http://schemas.openxmlformats.org/officeDocument/2006/relationships/image" Target="../media/image102.png"/><Relationship Id="rId1" Type="http://schemas.openxmlformats.org/officeDocument/2006/relationships/tags" Target="../tags/tag69.xml"/><Relationship Id="rId6" Type="http://schemas.openxmlformats.org/officeDocument/2006/relationships/tags" Target="../tags/tag74.xml"/><Relationship Id="rId11" Type="http://schemas.openxmlformats.org/officeDocument/2006/relationships/tags" Target="../tags/tag79.xml"/><Relationship Id="rId24" Type="http://schemas.openxmlformats.org/officeDocument/2006/relationships/image" Target="../media/image106.png"/><Relationship Id="rId5" Type="http://schemas.openxmlformats.org/officeDocument/2006/relationships/tags" Target="../tags/tag73.xml"/><Relationship Id="rId15" Type="http://schemas.openxmlformats.org/officeDocument/2006/relationships/slideLayout" Target="../slideLayouts/slideLayout3.xml"/><Relationship Id="rId23" Type="http://schemas.openxmlformats.org/officeDocument/2006/relationships/image" Target="../media/image105.png"/><Relationship Id="rId28" Type="http://schemas.openxmlformats.org/officeDocument/2006/relationships/image" Target="../media/image110.png"/><Relationship Id="rId10" Type="http://schemas.openxmlformats.org/officeDocument/2006/relationships/tags" Target="../tags/tag78.xml"/><Relationship Id="rId19" Type="http://schemas.openxmlformats.org/officeDocument/2006/relationships/image" Target="../media/image101.png"/><Relationship Id="rId4" Type="http://schemas.openxmlformats.org/officeDocument/2006/relationships/tags" Target="../tags/tag72.xml"/><Relationship Id="rId9" Type="http://schemas.openxmlformats.org/officeDocument/2006/relationships/tags" Target="../tags/tag77.xml"/><Relationship Id="rId14" Type="http://schemas.openxmlformats.org/officeDocument/2006/relationships/tags" Target="../tags/tag82.xml"/><Relationship Id="rId22" Type="http://schemas.openxmlformats.org/officeDocument/2006/relationships/image" Target="../media/image104.png"/><Relationship Id="rId27" Type="http://schemas.openxmlformats.org/officeDocument/2006/relationships/image" Target="../media/image109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tags" Target="../tags/tag90.xml"/><Relationship Id="rId13" Type="http://schemas.openxmlformats.org/officeDocument/2006/relationships/image" Target="../media/image86.png"/><Relationship Id="rId18" Type="http://schemas.openxmlformats.org/officeDocument/2006/relationships/image" Target="../media/image114.png"/><Relationship Id="rId3" Type="http://schemas.openxmlformats.org/officeDocument/2006/relationships/tags" Target="../tags/tag85.xml"/><Relationship Id="rId21" Type="http://schemas.openxmlformats.org/officeDocument/2006/relationships/image" Target="../media/image117.png"/><Relationship Id="rId7" Type="http://schemas.openxmlformats.org/officeDocument/2006/relationships/tags" Target="../tags/tag89.xml"/><Relationship Id="rId12" Type="http://schemas.openxmlformats.org/officeDocument/2006/relationships/slideLayout" Target="../slideLayouts/slideLayout3.xml"/><Relationship Id="rId17" Type="http://schemas.openxmlformats.org/officeDocument/2006/relationships/image" Target="../media/image113.png"/><Relationship Id="rId2" Type="http://schemas.openxmlformats.org/officeDocument/2006/relationships/tags" Target="../tags/tag84.xml"/><Relationship Id="rId16" Type="http://schemas.openxmlformats.org/officeDocument/2006/relationships/image" Target="../media/image112.png"/><Relationship Id="rId20" Type="http://schemas.openxmlformats.org/officeDocument/2006/relationships/image" Target="../media/image116.png"/><Relationship Id="rId1" Type="http://schemas.openxmlformats.org/officeDocument/2006/relationships/tags" Target="../tags/tag83.xml"/><Relationship Id="rId6" Type="http://schemas.openxmlformats.org/officeDocument/2006/relationships/tags" Target="../tags/tag88.xml"/><Relationship Id="rId11" Type="http://schemas.openxmlformats.org/officeDocument/2006/relationships/tags" Target="../tags/tag93.xml"/><Relationship Id="rId5" Type="http://schemas.openxmlformats.org/officeDocument/2006/relationships/tags" Target="../tags/tag87.xml"/><Relationship Id="rId15" Type="http://schemas.openxmlformats.org/officeDocument/2006/relationships/image" Target="../media/image111.png"/><Relationship Id="rId23" Type="http://schemas.openxmlformats.org/officeDocument/2006/relationships/image" Target="../media/image119.png"/><Relationship Id="rId10" Type="http://schemas.openxmlformats.org/officeDocument/2006/relationships/tags" Target="../tags/tag92.xml"/><Relationship Id="rId19" Type="http://schemas.openxmlformats.org/officeDocument/2006/relationships/image" Target="../media/image115.png"/><Relationship Id="rId4" Type="http://schemas.openxmlformats.org/officeDocument/2006/relationships/tags" Target="../tags/tag86.xml"/><Relationship Id="rId9" Type="http://schemas.openxmlformats.org/officeDocument/2006/relationships/tags" Target="../tags/tag91.xml"/><Relationship Id="rId14" Type="http://schemas.openxmlformats.org/officeDocument/2006/relationships/image" Target="../media/image82.png"/><Relationship Id="rId22" Type="http://schemas.openxmlformats.org/officeDocument/2006/relationships/image" Target="../media/image11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95.xml"/><Relationship Id="rId1" Type="http://schemas.openxmlformats.org/officeDocument/2006/relationships/tags" Target="../tags/tag94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3" Type="http://schemas.openxmlformats.org/officeDocument/2006/relationships/tags" Target="../tags/tag98.xml"/><Relationship Id="rId7" Type="http://schemas.openxmlformats.org/officeDocument/2006/relationships/image" Target="../media/image123.png"/><Relationship Id="rId12" Type="http://schemas.openxmlformats.org/officeDocument/2006/relationships/image" Target="../media/image1270.png"/><Relationship Id="rId2" Type="http://schemas.openxmlformats.org/officeDocument/2006/relationships/tags" Target="../tags/tag97.xml"/><Relationship Id="rId1" Type="http://schemas.openxmlformats.org/officeDocument/2006/relationships/tags" Target="../tags/tag96.xml"/><Relationship Id="rId6" Type="http://schemas.openxmlformats.org/officeDocument/2006/relationships/slideLayout" Target="../slideLayouts/slideLayout3.xml"/><Relationship Id="rId11" Type="http://schemas.openxmlformats.org/officeDocument/2006/relationships/image" Target="../media/image127.png"/><Relationship Id="rId5" Type="http://schemas.openxmlformats.org/officeDocument/2006/relationships/tags" Target="../tags/tag100.xml"/><Relationship Id="rId10" Type="http://schemas.openxmlformats.org/officeDocument/2006/relationships/image" Target="../media/image126.png"/><Relationship Id="rId4" Type="http://schemas.openxmlformats.org/officeDocument/2006/relationships/tags" Target="../tags/tag99.xml"/><Relationship Id="rId9" Type="http://schemas.openxmlformats.org/officeDocument/2006/relationships/image" Target="../media/image125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.xml"/><Relationship Id="rId13" Type="http://schemas.openxmlformats.org/officeDocument/2006/relationships/image" Target="../media/image59.png"/><Relationship Id="rId3" Type="http://schemas.openxmlformats.org/officeDocument/2006/relationships/tags" Target="../tags/tag103.xml"/><Relationship Id="rId7" Type="http://schemas.openxmlformats.org/officeDocument/2006/relationships/tags" Target="../tags/tag107.xml"/><Relationship Id="rId12" Type="http://schemas.openxmlformats.org/officeDocument/2006/relationships/image" Target="../media/image58.png"/><Relationship Id="rId2" Type="http://schemas.openxmlformats.org/officeDocument/2006/relationships/tags" Target="../tags/tag102.xml"/><Relationship Id="rId1" Type="http://schemas.openxmlformats.org/officeDocument/2006/relationships/tags" Target="../tags/tag101.xml"/><Relationship Id="rId6" Type="http://schemas.openxmlformats.org/officeDocument/2006/relationships/tags" Target="../tags/tag106.xml"/><Relationship Id="rId11" Type="http://schemas.openxmlformats.org/officeDocument/2006/relationships/image" Target="../media/image57.png"/><Relationship Id="rId5" Type="http://schemas.openxmlformats.org/officeDocument/2006/relationships/tags" Target="../tags/tag105.xml"/><Relationship Id="rId15" Type="http://schemas.openxmlformats.org/officeDocument/2006/relationships/image" Target="../media/image61.png"/><Relationship Id="rId10" Type="http://schemas.openxmlformats.org/officeDocument/2006/relationships/image" Target="../media/image56.png"/><Relationship Id="rId4" Type="http://schemas.openxmlformats.org/officeDocument/2006/relationships/tags" Target="../tags/tag104.xml"/><Relationship Id="rId9" Type="http://schemas.openxmlformats.org/officeDocument/2006/relationships/image" Target="../media/image54.png"/><Relationship Id="rId14" Type="http://schemas.openxmlformats.org/officeDocument/2006/relationships/image" Target="../media/image60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tags" Target="../tags/tag115.xml"/><Relationship Id="rId13" Type="http://schemas.openxmlformats.org/officeDocument/2006/relationships/slideLayout" Target="../slideLayouts/slideLayout3.xml"/><Relationship Id="rId18" Type="http://schemas.openxmlformats.org/officeDocument/2006/relationships/image" Target="../media/image132.png"/><Relationship Id="rId3" Type="http://schemas.openxmlformats.org/officeDocument/2006/relationships/tags" Target="../tags/tag110.xml"/><Relationship Id="rId21" Type="http://schemas.openxmlformats.org/officeDocument/2006/relationships/image" Target="../media/image135.png"/><Relationship Id="rId7" Type="http://schemas.openxmlformats.org/officeDocument/2006/relationships/tags" Target="../tags/tag114.xml"/><Relationship Id="rId12" Type="http://schemas.openxmlformats.org/officeDocument/2006/relationships/tags" Target="../tags/tag119.xml"/><Relationship Id="rId17" Type="http://schemas.openxmlformats.org/officeDocument/2006/relationships/image" Target="../media/image131.png"/><Relationship Id="rId2" Type="http://schemas.openxmlformats.org/officeDocument/2006/relationships/tags" Target="../tags/tag109.xml"/><Relationship Id="rId16" Type="http://schemas.openxmlformats.org/officeDocument/2006/relationships/image" Target="../media/image130.png"/><Relationship Id="rId20" Type="http://schemas.openxmlformats.org/officeDocument/2006/relationships/image" Target="../media/image134.png"/><Relationship Id="rId1" Type="http://schemas.openxmlformats.org/officeDocument/2006/relationships/tags" Target="../tags/tag108.xml"/><Relationship Id="rId6" Type="http://schemas.openxmlformats.org/officeDocument/2006/relationships/tags" Target="../tags/tag113.xml"/><Relationship Id="rId11" Type="http://schemas.openxmlformats.org/officeDocument/2006/relationships/tags" Target="../tags/tag118.xml"/><Relationship Id="rId5" Type="http://schemas.openxmlformats.org/officeDocument/2006/relationships/tags" Target="../tags/tag112.xml"/><Relationship Id="rId15" Type="http://schemas.openxmlformats.org/officeDocument/2006/relationships/image" Target="../media/image129.png"/><Relationship Id="rId23" Type="http://schemas.openxmlformats.org/officeDocument/2006/relationships/image" Target="../media/image137.png"/><Relationship Id="rId10" Type="http://schemas.openxmlformats.org/officeDocument/2006/relationships/tags" Target="../tags/tag117.xml"/><Relationship Id="rId19" Type="http://schemas.openxmlformats.org/officeDocument/2006/relationships/image" Target="../media/image133.png"/><Relationship Id="rId4" Type="http://schemas.openxmlformats.org/officeDocument/2006/relationships/tags" Target="../tags/tag111.xml"/><Relationship Id="rId9" Type="http://schemas.openxmlformats.org/officeDocument/2006/relationships/tags" Target="../tags/tag116.xml"/><Relationship Id="rId14" Type="http://schemas.openxmlformats.org/officeDocument/2006/relationships/image" Target="../media/image128.png"/><Relationship Id="rId22" Type="http://schemas.openxmlformats.org/officeDocument/2006/relationships/image" Target="../media/image136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3" Type="http://schemas.openxmlformats.org/officeDocument/2006/relationships/tags" Target="../tags/tag122.xml"/><Relationship Id="rId7" Type="http://schemas.openxmlformats.org/officeDocument/2006/relationships/image" Target="../media/image139.png"/><Relationship Id="rId2" Type="http://schemas.openxmlformats.org/officeDocument/2006/relationships/tags" Target="../tags/tag121.xml"/><Relationship Id="rId1" Type="http://schemas.openxmlformats.org/officeDocument/2006/relationships/tags" Target="../tags/tag120.xml"/><Relationship Id="rId6" Type="http://schemas.openxmlformats.org/officeDocument/2006/relationships/image" Target="../media/image138.png"/><Relationship Id="rId5" Type="http://schemas.openxmlformats.org/officeDocument/2006/relationships/slideLayout" Target="../slideLayouts/slideLayout3.xml"/><Relationship Id="rId4" Type="http://schemas.openxmlformats.org/officeDocument/2006/relationships/tags" Target="../tags/tag123.xml"/><Relationship Id="rId9" Type="http://schemas.openxmlformats.org/officeDocument/2006/relationships/image" Target="../media/image141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tags" Target="../tags/tag131.xml"/><Relationship Id="rId13" Type="http://schemas.openxmlformats.org/officeDocument/2006/relationships/image" Target="../media/image143.png"/><Relationship Id="rId18" Type="http://schemas.openxmlformats.org/officeDocument/2006/relationships/image" Target="../media/image59.png"/><Relationship Id="rId3" Type="http://schemas.openxmlformats.org/officeDocument/2006/relationships/tags" Target="../tags/tag126.xml"/><Relationship Id="rId21" Type="http://schemas.openxmlformats.org/officeDocument/2006/relationships/image" Target="../media/image144.png"/><Relationship Id="rId7" Type="http://schemas.openxmlformats.org/officeDocument/2006/relationships/tags" Target="../tags/tag130.xml"/><Relationship Id="rId12" Type="http://schemas.openxmlformats.org/officeDocument/2006/relationships/image" Target="../media/image142.png"/><Relationship Id="rId17" Type="http://schemas.openxmlformats.org/officeDocument/2006/relationships/image" Target="../media/image58.png"/><Relationship Id="rId2" Type="http://schemas.openxmlformats.org/officeDocument/2006/relationships/tags" Target="../tags/tag125.xml"/><Relationship Id="rId16" Type="http://schemas.openxmlformats.org/officeDocument/2006/relationships/image" Target="../media/image57.png"/><Relationship Id="rId20" Type="http://schemas.openxmlformats.org/officeDocument/2006/relationships/image" Target="../media/image61.png"/><Relationship Id="rId1" Type="http://schemas.openxmlformats.org/officeDocument/2006/relationships/tags" Target="../tags/tag124.xml"/><Relationship Id="rId6" Type="http://schemas.openxmlformats.org/officeDocument/2006/relationships/tags" Target="../tags/tag129.xml"/><Relationship Id="rId11" Type="http://schemas.openxmlformats.org/officeDocument/2006/relationships/slideLayout" Target="../slideLayouts/slideLayout3.xml"/><Relationship Id="rId5" Type="http://schemas.openxmlformats.org/officeDocument/2006/relationships/tags" Target="../tags/tag128.xml"/><Relationship Id="rId15" Type="http://schemas.openxmlformats.org/officeDocument/2006/relationships/image" Target="../media/image56.png"/><Relationship Id="rId10" Type="http://schemas.openxmlformats.org/officeDocument/2006/relationships/tags" Target="../tags/tag133.xml"/><Relationship Id="rId19" Type="http://schemas.openxmlformats.org/officeDocument/2006/relationships/image" Target="../media/image60.png"/><Relationship Id="rId4" Type="http://schemas.openxmlformats.org/officeDocument/2006/relationships/tags" Target="../tags/tag127.xml"/><Relationship Id="rId9" Type="http://schemas.openxmlformats.org/officeDocument/2006/relationships/tags" Target="../tags/tag132.xml"/><Relationship Id="rId14" Type="http://schemas.openxmlformats.org/officeDocument/2006/relationships/image" Target="../media/image5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jpe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tags" Target="../tags/tag136.xml"/><Relationship Id="rId7" Type="http://schemas.openxmlformats.org/officeDocument/2006/relationships/image" Target="../media/image152.png"/><Relationship Id="rId2" Type="http://schemas.openxmlformats.org/officeDocument/2006/relationships/tags" Target="../tags/tag135.xml"/><Relationship Id="rId1" Type="http://schemas.openxmlformats.org/officeDocument/2006/relationships/tags" Target="../tags/tag134.xml"/><Relationship Id="rId6" Type="http://schemas.openxmlformats.org/officeDocument/2006/relationships/image" Target="../media/image151.png"/><Relationship Id="rId5" Type="http://schemas.openxmlformats.org/officeDocument/2006/relationships/image" Target="../media/image150.png"/><Relationship Id="rId4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.xml"/><Relationship Id="rId13" Type="http://schemas.openxmlformats.org/officeDocument/2006/relationships/image" Target="../media/image157.png"/><Relationship Id="rId3" Type="http://schemas.openxmlformats.org/officeDocument/2006/relationships/tags" Target="../tags/tag139.xml"/><Relationship Id="rId7" Type="http://schemas.openxmlformats.org/officeDocument/2006/relationships/tags" Target="../tags/tag143.xml"/><Relationship Id="rId12" Type="http://schemas.openxmlformats.org/officeDocument/2006/relationships/image" Target="../media/image88.png"/><Relationship Id="rId2" Type="http://schemas.openxmlformats.org/officeDocument/2006/relationships/tags" Target="../tags/tag138.xml"/><Relationship Id="rId1" Type="http://schemas.openxmlformats.org/officeDocument/2006/relationships/tags" Target="../tags/tag137.xml"/><Relationship Id="rId6" Type="http://schemas.openxmlformats.org/officeDocument/2006/relationships/tags" Target="../tags/tag142.xml"/><Relationship Id="rId11" Type="http://schemas.openxmlformats.org/officeDocument/2006/relationships/image" Target="../media/image87.png"/><Relationship Id="rId5" Type="http://schemas.openxmlformats.org/officeDocument/2006/relationships/tags" Target="../tags/tag141.xml"/><Relationship Id="rId15" Type="http://schemas.openxmlformats.org/officeDocument/2006/relationships/image" Target="../media/image159.png"/><Relationship Id="rId10" Type="http://schemas.openxmlformats.org/officeDocument/2006/relationships/image" Target="../media/image156.png"/><Relationship Id="rId4" Type="http://schemas.openxmlformats.org/officeDocument/2006/relationships/tags" Target="../tags/tag140.xml"/><Relationship Id="rId9" Type="http://schemas.openxmlformats.org/officeDocument/2006/relationships/image" Target="../media/image155.png"/><Relationship Id="rId14" Type="http://schemas.openxmlformats.org/officeDocument/2006/relationships/image" Target="../media/image158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emf"/><Relationship Id="rId3" Type="http://schemas.openxmlformats.org/officeDocument/2006/relationships/oleObject" Target="../embeddings/oleObject3.bin"/><Relationship Id="rId7" Type="http://schemas.openxmlformats.org/officeDocument/2006/relationships/oleObject" Target="../embeddings/oleObject5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61.e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160.emf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163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2" Type="http://schemas.openxmlformats.org/officeDocument/2006/relationships/image" Target="../media/image7.wmf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160.emf"/><Relationship Id="rId4" Type="http://schemas.openxmlformats.org/officeDocument/2006/relationships/oleObject" Target="../embeddings/oleObject7.bin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4.png"/><Relationship Id="rId13" Type="http://schemas.openxmlformats.org/officeDocument/2006/relationships/image" Target="../media/image169.png"/><Relationship Id="rId3" Type="http://schemas.openxmlformats.org/officeDocument/2006/relationships/tags" Target="../tags/tag146.xml"/><Relationship Id="rId7" Type="http://schemas.openxmlformats.org/officeDocument/2006/relationships/slideLayout" Target="../slideLayouts/slideLayout3.xml"/><Relationship Id="rId12" Type="http://schemas.openxmlformats.org/officeDocument/2006/relationships/image" Target="../media/image168.png"/><Relationship Id="rId2" Type="http://schemas.openxmlformats.org/officeDocument/2006/relationships/tags" Target="../tags/tag145.xml"/><Relationship Id="rId1" Type="http://schemas.openxmlformats.org/officeDocument/2006/relationships/tags" Target="../tags/tag144.xml"/><Relationship Id="rId6" Type="http://schemas.openxmlformats.org/officeDocument/2006/relationships/tags" Target="../tags/tag149.xml"/><Relationship Id="rId11" Type="http://schemas.openxmlformats.org/officeDocument/2006/relationships/image" Target="../media/image167.png"/><Relationship Id="rId5" Type="http://schemas.openxmlformats.org/officeDocument/2006/relationships/tags" Target="../tags/tag148.xml"/><Relationship Id="rId10" Type="http://schemas.openxmlformats.org/officeDocument/2006/relationships/image" Target="../media/image166.png"/><Relationship Id="rId4" Type="http://schemas.openxmlformats.org/officeDocument/2006/relationships/tags" Target="../tags/tag147.xml"/><Relationship Id="rId9" Type="http://schemas.openxmlformats.org/officeDocument/2006/relationships/image" Target="../media/image165.png"/></Relationships>
</file>

<file path=ppt/slides/_rels/slide62.xml.rels><?xml version="1.0" encoding="UTF-8" standalone="yes"?>
<Relationships xmlns="http://schemas.openxmlformats.org/package/2006/relationships"><Relationship Id="rId13" Type="http://schemas.openxmlformats.org/officeDocument/2006/relationships/tags" Target="../tags/tag162.xml"/><Relationship Id="rId18" Type="http://schemas.openxmlformats.org/officeDocument/2006/relationships/image" Target="../media/image170.png"/><Relationship Id="rId26" Type="http://schemas.openxmlformats.org/officeDocument/2006/relationships/image" Target="../media/image178.png"/><Relationship Id="rId3" Type="http://schemas.openxmlformats.org/officeDocument/2006/relationships/tags" Target="../tags/tag152.xml"/><Relationship Id="rId21" Type="http://schemas.openxmlformats.org/officeDocument/2006/relationships/image" Target="../media/image173.png"/><Relationship Id="rId7" Type="http://schemas.openxmlformats.org/officeDocument/2006/relationships/tags" Target="../tags/tag156.xml"/><Relationship Id="rId12" Type="http://schemas.openxmlformats.org/officeDocument/2006/relationships/tags" Target="../tags/tag161.xml"/><Relationship Id="rId17" Type="http://schemas.openxmlformats.org/officeDocument/2006/relationships/slideLayout" Target="../slideLayouts/slideLayout3.xml"/><Relationship Id="rId25" Type="http://schemas.openxmlformats.org/officeDocument/2006/relationships/image" Target="../media/image177.png"/><Relationship Id="rId33" Type="http://schemas.openxmlformats.org/officeDocument/2006/relationships/image" Target="../media/image185.png"/><Relationship Id="rId2" Type="http://schemas.openxmlformats.org/officeDocument/2006/relationships/tags" Target="../tags/tag151.xml"/><Relationship Id="rId16" Type="http://schemas.openxmlformats.org/officeDocument/2006/relationships/tags" Target="../tags/tag165.xml"/><Relationship Id="rId20" Type="http://schemas.openxmlformats.org/officeDocument/2006/relationships/image" Target="../media/image172.png"/><Relationship Id="rId29" Type="http://schemas.openxmlformats.org/officeDocument/2006/relationships/image" Target="../media/image181.png"/><Relationship Id="rId1" Type="http://schemas.openxmlformats.org/officeDocument/2006/relationships/tags" Target="../tags/tag150.xml"/><Relationship Id="rId6" Type="http://schemas.openxmlformats.org/officeDocument/2006/relationships/tags" Target="../tags/tag155.xml"/><Relationship Id="rId11" Type="http://schemas.openxmlformats.org/officeDocument/2006/relationships/tags" Target="../tags/tag160.xml"/><Relationship Id="rId24" Type="http://schemas.openxmlformats.org/officeDocument/2006/relationships/image" Target="../media/image176.png"/><Relationship Id="rId32" Type="http://schemas.openxmlformats.org/officeDocument/2006/relationships/image" Target="../media/image184.png"/><Relationship Id="rId5" Type="http://schemas.openxmlformats.org/officeDocument/2006/relationships/tags" Target="../tags/tag154.xml"/><Relationship Id="rId15" Type="http://schemas.openxmlformats.org/officeDocument/2006/relationships/tags" Target="../tags/tag164.xml"/><Relationship Id="rId23" Type="http://schemas.openxmlformats.org/officeDocument/2006/relationships/image" Target="../media/image175.png"/><Relationship Id="rId28" Type="http://schemas.openxmlformats.org/officeDocument/2006/relationships/image" Target="../media/image180.png"/><Relationship Id="rId10" Type="http://schemas.openxmlformats.org/officeDocument/2006/relationships/tags" Target="../tags/tag159.xml"/><Relationship Id="rId19" Type="http://schemas.openxmlformats.org/officeDocument/2006/relationships/image" Target="../media/image171.png"/><Relationship Id="rId31" Type="http://schemas.openxmlformats.org/officeDocument/2006/relationships/image" Target="../media/image183.png"/><Relationship Id="rId4" Type="http://schemas.openxmlformats.org/officeDocument/2006/relationships/tags" Target="../tags/tag153.xml"/><Relationship Id="rId9" Type="http://schemas.openxmlformats.org/officeDocument/2006/relationships/tags" Target="../tags/tag158.xml"/><Relationship Id="rId14" Type="http://schemas.openxmlformats.org/officeDocument/2006/relationships/tags" Target="../tags/tag163.xml"/><Relationship Id="rId22" Type="http://schemas.openxmlformats.org/officeDocument/2006/relationships/image" Target="../media/image174.png"/><Relationship Id="rId27" Type="http://schemas.openxmlformats.org/officeDocument/2006/relationships/image" Target="../media/image179.png"/><Relationship Id="rId30" Type="http://schemas.openxmlformats.org/officeDocument/2006/relationships/image" Target="../media/image182.png"/><Relationship Id="rId8" Type="http://schemas.openxmlformats.org/officeDocument/2006/relationships/tags" Target="../tags/tag15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tags" Target="../tags/tag168.xml"/><Relationship Id="rId7" Type="http://schemas.openxmlformats.org/officeDocument/2006/relationships/image" Target="../media/image157.png"/><Relationship Id="rId2" Type="http://schemas.openxmlformats.org/officeDocument/2006/relationships/tags" Target="../tags/tag167.xml"/><Relationship Id="rId1" Type="http://schemas.openxmlformats.org/officeDocument/2006/relationships/tags" Target="../tags/tag166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170.xml"/><Relationship Id="rId1" Type="http://schemas.openxmlformats.org/officeDocument/2006/relationships/tags" Target="../tags/tag169.xml"/><Relationship Id="rId5" Type="http://schemas.openxmlformats.org/officeDocument/2006/relationships/image" Target="../media/image187.png"/><Relationship Id="rId4" Type="http://schemas.openxmlformats.org/officeDocument/2006/relationships/image" Target="../media/image186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3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92.png"/><Relationship Id="rId2" Type="http://schemas.openxmlformats.org/officeDocument/2006/relationships/tags" Target="../tags/tag172.xml"/><Relationship Id="rId1" Type="http://schemas.openxmlformats.org/officeDocument/2006/relationships/tags" Target="../tags/tag171.xml"/><Relationship Id="rId6" Type="http://schemas.openxmlformats.org/officeDocument/2006/relationships/image" Target="../media/image191.png"/><Relationship Id="rId5" Type="http://schemas.openxmlformats.org/officeDocument/2006/relationships/image" Target="../media/image190.png"/><Relationship Id="rId4" Type="http://schemas.openxmlformats.org/officeDocument/2006/relationships/notesSlide" Target="../notesSlides/notesSlide4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mtClean="0"/>
              <a:t>Data Representations</a:t>
            </a:r>
            <a:br>
              <a:rPr lang="en-US" smtClean="0"/>
            </a:br>
            <a:r>
              <a:rPr lang="en-US" smtClean="0"/>
              <a:t>Grids and Interpolation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019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331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Data Representation</a:t>
            </a:r>
          </a:p>
        </p:txBody>
      </p:sp>
      <p:sp>
        <p:nvSpPr>
          <p:cNvPr id="227332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Grid terminology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  <p:grpSp>
        <p:nvGrpSpPr>
          <p:cNvPr id="4" name="Group 3"/>
          <p:cNvGrpSpPr/>
          <p:nvPr/>
        </p:nvGrpSpPr>
        <p:grpSpPr>
          <a:xfrm>
            <a:off x="3241214" y="1066800"/>
            <a:ext cx="5334000" cy="5238357"/>
            <a:chOff x="1752600" y="1066800"/>
            <a:chExt cx="5334000" cy="5238357"/>
          </a:xfrm>
        </p:grpSpPr>
        <p:sp>
          <p:nvSpPr>
            <p:cNvPr id="3" name="Rectangle 2"/>
            <p:cNvSpPr/>
            <p:nvPr/>
          </p:nvSpPr>
          <p:spPr bwMode="auto">
            <a:xfrm>
              <a:off x="1981200" y="1143000"/>
              <a:ext cx="4953000" cy="4953000"/>
            </a:xfrm>
            <a:prstGeom prst="rect">
              <a:avLst/>
            </a:prstGeom>
            <a:solidFill>
              <a:schemeClr val="accent2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grpSp>
          <p:nvGrpSpPr>
            <p:cNvPr id="63" name="Group 9"/>
            <p:cNvGrpSpPr>
              <a:grpSpLocks/>
            </p:cNvGrpSpPr>
            <p:nvPr/>
          </p:nvGrpSpPr>
          <p:grpSpPr bwMode="auto">
            <a:xfrm>
              <a:off x="1752600" y="1373352"/>
              <a:ext cx="5334000" cy="4380011"/>
              <a:chOff x="0" y="0"/>
              <a:chExt cx="2174" cy="1786"/>
            </a:xfrm>
          </p:grpSpPr>
          <p:sp>
            <p:nvSpPr>
              <p:cNvPr id="64" name="Line 3"/>
              <p:cNvSpPr>
                <a:spLocks noChangeShapeType="1"/>
              </p:cNvSpPr>
              <p:nvPr/>
            </p:nvSpPr>
            <p:spPr bwMode="auto">
              <a:xfrm>
                <a:off x="0" y="0"/>
                <a:ext cx="2174" cy="0"/>
              </a:xfrm>
              <a:prstGeom prst="line">
                <a:avLst/>
              </a:prstGeom>
              <a:noFill/>
              <a:ln w="190500" cap="flat">
                <a:solidFill>
                  <a:schemeClr val="bg1"/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65" name="Line 4"/>
              <p:cNvSpPr>
                <a:spLocks noChangeShapeType="1"/>
              </p:cNvSpPr>
              <p:nvPr/>
            </p:nvSpPr>
            <p:spPr bwMode="auto">
              <a:xfrm>
                <a:off x="0" y="356"/>
                <a:ext cx="2174" cy="0"/>
              </a:xfrm>
              <a:prstGeom prst="line">
                <a:avLst/>
              </a:prstGeom>
              <a:noFill/>
              <a:ln w="190500" cap="flat">
                <a:solidFill>
                  <a:schemeClr val="bg1"/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66" name="Line 5"/>
              <p:cNvSpPr>
                <a:spLocks noChangeShapeType="1"/>
              </p:cNvSpPr>
              <p:nvPr/>
            </p:nvSpPr>
            <p:spPr bwMode="auto">
              <a:xfrm>
                <a:off x="0" y="713"/>
                <a:ext cx="2174" cy="0"/>
              </a:xfrm>
              <a:prstGeom prst="line">
                <a:avLst/>
              </a:prstGeom>
              <a:noFill/>
              <a:ln w="190500" cap="flat">
                <a:solidFill>
                  <a:schemeClr val="bg1"/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67" name="Line 6"/>
              <p:cNvSpPr>
                <a:spLocks noChangeShapeType="1"/>
              </p:cNvSpPr>
              <p:nvPr/>
            </p:nvSpPr>
            <p:spPr bwMode="auto">
              <a:xfrm>
                <a:off x="0" y="1070"/>
                <a:ext cx="2174" cy="0"/>
              </a:xfrm>
              <a:prstGeom prst="line">
                <a:avLst/>
              </a:prstGeom>
              <a:noFill/>
              <a:ln w="190500" cap="flat">
                <a:solidFill>
                  <a:schemeClr val="bg1"/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68" name="Line 7"/>
              <p:cNvSpPr>
                <a:spLocks noChangeShapeType="1"/>
              </p:cNvSpPr>
              <p:nvPr/>
            </p:nvSpPr>
            <p:spPr bwMode="auto">
              <a:xfrm>
                <a:off x="0" y="1429"/>
                <a:ext cx="2174" cy="0"/>
              </a:xfrm>
              <a:prstGeom prst="line">
                <a:avLst/>
              </a:prstGeom>
              <a:noFill/>
              <a:ln w="190500" cap="flat">
                <a:solidFill>
                  <a:schemeClr val="bg1"/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69" name="Line 8"/>
              <p:cNvSpPr>
                <a:spLocks noChangeShapeType="1"/>
              </p:cNvSpPr>
              <p:nvPr/>
            </p:nvSpPr>
            <p:spPr bwMode="auto">
              <a:xfrm>
                <a:off x="0" y="1786"/>
                <a:ext cx="2174" cy="0"/>
              </a:xfrm>
              <a:prstGeom prst="line">
                <a:avLst/>
              </a:prstGeom>
              <a:noFill/>
              <a:ln w="190500" cap="flat">
                <a:solidFill>
                  <a:schemeClr val="bg1"/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grpSp>
          <p:nvGrpSpPr>
            <p:cNvPr id="70" name="Group 16"/>
            <p:cNvGrpSpPr>
              <a:grpSpLocks/>
            </p:cNvGrpSpPr>
            <p:nvPr/>
          </p:nvGrpSpPr>
          <p:grpSpPr bwMode="auto">
            <a:xfrm rot="5400000">
              <a:off x="1832304" y="1460412"/>
              <a:ext cx="5238356" cy="4451132"/>
              <a:chOff x="0" y="0"/>
              <a:chExt cx="2136" cy="1814"/>
            </a:xfrm>
          </p:grpSpPr>
          <p:sp>
            <p:nvSpPr>
              <p:cNvPr id="71" name="Line 10"/>
              <p:cNvSpPr>
                <a:spLocks noChangeShapeType="1"/>
              </p:cNvSpPr>
              <p:nvPr/>
            </p:nvSpPr>
            <p:spPr bwMode="auto">
              <a:xfrm rot="10800000" flipH="1">
                <a:off x="0" y="0"/>
                <a:ext cx="2136" cy="0"/>
              </a:xfrm>
              <a:prstGeom prst="line">
                <a:avLst/>
              </a:prstGeom>
              <a:noFill/>
              <a:ln w="177800" cap="flat">
                <a:solidFill>
                  <a:schemeClr val="bg1"/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72" name="Line 11"/>
              <p:cNvSpPr>
                <a:spLocks noChangeShapeType="1"/>
              </p:cNvSpPr>
              <p:nvPr/>
            </p:nvSpPr>
            <p:spPr bwMode="auto">
              <a:xfrm rot="10800000" flipH="1">
                <a:off x="0" y="362"/>
                <a:ext cx="2136" cy="0"/>
              </a:xfrm>
              <a:prstGeom prst="line">
                <a:avLst/>
              </a:prstGeom>
              <a:noFill/>
              <a:ln w="177800" cap="flat">
                <a:solidFill>
                  <a:schemeClr val="bg1"/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73" name="Line 12"/>
              <p:cNvSpPr>
                <a:spLocks noChangeShapeType="1"/>
              </p:cNvSpPr>
              <p:nvPr/>
            </p:nvSpPr>
            <p:spPr bwMode="auto">
              <a:xfrm rot="10800000" flipH="1">
                <a:off x="0" y="725"/>
                <a:ext cx="2136" cy="0"/>
              </a:xfrm>
              <a:prstGeom prst="line">
                <a:avLst/>
              </a:prstGeom>
              <a:noFill/>
              <a:ln w="177800" cap="flat">
                <a:solidFill>
                  <a:schemeClr val="bg1"/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74" name="Line 13"/>
              <p:cNvSpPr>
                <a:spLocks noChangeShapeType="1"/>
              </p:cNvSpPr>
              <p:nvPr/>
            </p:nvSpPr>
            <p:spPr bwMode="auto">
              <a:xfrm rot="10800000" flipH="1">
                <a:off x="0" y="1087"/>
                <a:ext cx="2136" cy="0"/>
              </a:xfrm>
              <a:prstGeom prst="line">
                <a:avLst/>
              </a:prstGeom>
              <a:noFill/>
              <a:ln w="177800" cap="flat">
                <a:solidFill>
                  <a:schemeClr val="bg1"/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75" name="Line 14"/>
              <p:cNvSpPr>
                <a:spLocks noChangeShapeType="1"/>
              </p:cNvSpPr>
              <p:nvPr/>
            </p:nvSpPr>
            <p:spPr bwMode="auto">
              <a:xfrm rot="10800000" flipH="1">
                <a:off x="0" y="1452"/>
                <a:ext cx="2136" cy="0"/>
              </a:xfrm>
              <a:prstGeom prst="line">
                <a:avLst/>
              </a:prstGeom>
              <a:noFill/>
              <a:ln w="177800" cap="flat">
                <a:solidFill>
                  <a:schemeClr val="bg1"/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76" name="Line 15"/>
              <p:cNvSpPr>
                <a:spLocks noChangeShapeType="1"/>
              </p:cNvSpPr>
              <p:nvPr/>
            </p:nvSpPr>
            <p:spPr bwMode="auto">
              <a:xfrm rot="10800000" flipH="1">
                <a:off x="0" y="1814"/>
                <a:ext cx="2136" cy="0"/>
              </a:xfrm>
              <a:prstGeom prst="line">
                <a:avLst/>
              </a:prstGeom>
              <a:noFill/>
              <a:ln w="177800" cap="flat">
                <a:solidFill>
                  <a:schemeClr val="bg1"/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grpSp>
          <p:nvGrpSpPr>
            <p:cNvPr id="13" name="Group 9"/>
            <p:cNvGrpSpPr>
              <a:grpSpLocks/>
            </p:cNvGrpSpPr>
            <p:nvPr/>
          </p:nvGrpSpPr>
          <p:grpSpPr bwMode="auto">
            <a:xfrm>
              <a:off x="1752600" y="1373353"/>
              <a:ext cx="5334000" cy="4380011"/>
              <a:chOff x="0" y="0"/>
              <a:chExt cx="2174" cy="1786"/>
            </a:xfrm>
          </p:grpSpPr>
          <p:sp>
            <p:nvSpPr>
              <p:cNvPr id="57" name="Line 3"/>
              <p:cNvSpPr>
                <a:spLocks noChangeShapeType="1"/>
              </p:cNvSpPr>
              <p:nvPr/>
            </p:nvSpPr>
            <p:spPr bwMode="auto">
              <a:xfrm>
                <a:off x="0" y="0"/>
                <a:ext cx="2174" cy="0"/>
              </a:xfrm>
              <a:prstGeom prst="line">
                <a:avLst/>
              </a:prstGeom>
              <a:noFill/>
              <a:ln w="381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58" name="Line 4"/>
              <p:cNvSpPr>
                <a:spLocks noChangeShapeType="1"/>
              </p:cNvSpPr>
              <p:nvPr/>
            </p:nvSpPr>
            <p:spPr bwMode="auto">
              <a:xfrm>
                <a:off x="0" y="356"/>
                <a:ext cx="2174" cy="0"/>
              </a:xfrm>
              <a:prstGeom prst="line">
                <a:avLst/>
              </a:prstGeom>
              <a:noFill/>
              <a:ln w="381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59" name="Line 5"/>
              <p:cNvSpPr>
                <a:spLocks noChangeShapeType="1"/>
              </p:cNvSpPr>
              <p:nvPr/>
            </p:nvSpPr>
            <p:spPr bwMode="auto">
              <a:xfrm>
                <a:off x="0" y="713"/>
                <a:ext cx="2174" cy="0"/>
              </a:xfrm>
              <a:prstGeom prst="line">
                <a:avLst/>
              </a:prstGeom>
              <a:noFill/>
              <a:ln w="381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60" name="Line 6"/>
              <p:cNvSpPr>
                <a:spLocks noChangeShapeType="1"/>
              </p:cNvSpPr>
              <p:nvPr/>
            </p:nvSpPr>
            <p:spPr bwMode="auto">
              <a:xfrm>
                <a:off x="0" y="1070"/>
                <a:ext cx="2174" cy="0"/>
              </a:xfrm>
              <a:prstGeom prst="line">
                <a:avLst/>
              </a:prstGeom>
              <a:noFill/>
              <a:ln w="381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61" name="Line 7"/>
              <p:cNvSpPr>
                <a:spLocks noChangeShapeType="1"/>
              </p:cNvSpPr>
              <p:nvPr/>
            </p:nvSpPr>
            <p:spPr bwMode="auto">
              <a:xfrm>
                <a:off x="0" y="1429"/>
                <a:ext cx="2174" cy="0"/>
              </a:xfrm>
              <a:prstGeom prst="line">
                <a:avLst/>
              </a:prstGeom>
              <a:noFill/>
              <a:ln w="381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62" name="Line 8"/>
              <p:cNvSpPr>
                <a:spLocks noChangeShapeType="1"/>
              </p:cNvSpPr>
              <p:nvPr/>
            </p:nvSpPr>
            <p:spPr bwMode="auto">
              <a:xfrm>
                <a:off x="0" y="1786"/>
                <a:ext cx="2174" cy="0"/>
              </a:xfrm>
              <a:prstGeom prst="line">
                <a:avLst/>
              </a:prstGeom>
              <a:noFill/>
              <a:ln w="381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grpSp>
          <p:nvGrpSpPr>
            <p:cNvPr id="14" name="Group 16"/>
            <p:cNvGrpSpPr>
              <a:grpSpLocks/>
            </p:cNvGrpSpPr>
            <p:nvPr/>
          </p:nvGrpSpPr>
          <p:grpSpPr bwMode="auto">
            <a:xfrm rot="5400000">
              <a:off x="1832304" y="1460413"/>
              <a:ext cx="5238356" cy="4451132"/>
              <a:chOff x="0" y="0"/>
              <a:chExt cx="2136" cy="1814"/>
            </a:xfrm>
          </p:grpSpPr>
          <p:sp>
            <p:nvSpPr>
              <p:cNvPr id="51" name="Line 10"/>
              <p:cNvSpPr>
                <a:spLocks noChangeShapeType="1"/>
              </p:cNvSpPr>
              <p:nvPr/>
            </p:nvSpPr>
            <p:spPr bwMode="auto">
              <a:xfrm rot="10800000" flipH="1">
                <a:off x="0" y="0"/>
                <a:ext cx="2136" cy="0"/>
              </a:xfrm>
              <a:prstGeom prst="line">
                <a:avLst/>
              </a:prstGeom>
              <a:noFill/>
              <a:ln w="381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52" name="Line 11"/>
              <p:cNvSpPr>
                <a:spLocks noChangeShapeType="1"/>
              </p:cNvSpPr>
              <p:nvPr/>
            </p:nvSpPr>
            <p:spPr bwMode="auto">
              <a:xfrm rot="10800000" flipH="1">
                <a:off x="0" y="362"/>
                <a:ext cx="2136" cy="0"/>
              </a:xfrm>
              <a:prstGeom prst="line">
                <a:avLst/>
              </a:prstGeom>
              <a:noFill/>
              <a:ln w="381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53" name="Line 12"/>
              <p:cNvSpPr>
                <a:spLocks noChangeShapeType="1"/>
              </p:cNvSpPr>
              <p:nvPr/>
            </p:nvSpPr>
            <p:spPr bwMode="auto">
              <a:xfrm rot="10800000" flipH="1">
                <a:off x="0" y="725"/>
                <a:ext cx="2136" cy="0"/>
              </a:xfrm>
              <a:prstGeom prst="line">
                <a:avLst/>
              </a:prstGeom>
              <a:noFill/>
              <a:ln w="381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54" name="Line 13"/>
              <p:cNvSpPr>
                <a:spLocks noChangeShapeType="1"/>
              </p:cNvSpPr>
              <p:nvPr/>
            </p:nvSpPr>
            <p:spPr bwMode="auto">
              <a:xfrm rot="10800000" flipH="1">
                <a:off x="0" y="1087"/>
                <a:ext cx="2136" cy="0"/>
              </a:xfrm>
              <a:prstGeom prst="line">
                <a:avLst/>
              </a:prstGeom>
              <a:noFill/>
              <a:ln w="381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55" name="Line 14"/>
              <p:cNvSpPr>
                <a:spLocks noChangeShapeType="1"/>
              </p:cNvSpPr>
              <p:nvPr/>
            </p:nvSpPr>
            <p:spPr bwMode="auto">
              <a:xfrm rot="10800000" flipH="1">
                <a:off x="0" y="1452"/>
                <a:ext cx="2136" cy="0"/>
              </a:xfrm>
              <a:prstGeom prst="line">
                <a:avLst/>
              </a:prstGeom>
              <a:noFill/>
              <a:ln w="381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56" name="Line 15"/>
              <p:cNvSpPr>
                <a:spLocks noChangeShapeType="1"/>
              </p:cNvSpPr>
              <p:nvPr/>
            </p:nvSpPr>
            <p:spPr bwMode="auto">
              <a:xfrm rot="10800000" flipH="1">
                <a:off x="0" y="1814"/>
                <a:ext cx="2136" cy="0"/>
              </a:xfrm>
              <a:prstGeom prst="line">
                <a:avLst/>
              </a:prstGeom>
              <a:noFill/>
              <a:ln w="381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sp>
          <p:nvSpPr>
            <p:cNvPr id="15" name="Oval 21"/>
            <p:cNvSpPr>
              <a:spLocks/>
            </p:cNvSpPr>
            <p:nvPr/>
          </p:nvSpPr>
          <p:spPr bwMode="auto">
            <a:xfrm>
              <a:off x="3040117" y="1282613"/>
              <a:ext cx="196192" cy="196192"/>
            </a:xfrm>
            <a:prstGeom prst="ellipse">
              <a:avLst/>
            </a:prstGeom>
            <a:solidFill>
              <a:srgbClr val="64FFB2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6" name="Oval 22"/>
            <p:cNvSpPr>
              <a:spLocks/>
            </p:cNvSpPr>
            <p:nvPr/>
          </p:nvSpPr>
          <p:spPr bwMode="auto">
            <a:xfrm>
              <a:off x="3922986" y="1282613"/>
              <a:ext cx="196192" cy="196192"/>
            </a:xfrm>
            <a:prstGeom prst="ellipse">
              <a:avLst/>
            </a:prstGeom>
            <a:solidFill>
              <a:srgbClr val="CE1BFF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7" name="Oval 23"/>
            <p:cNvSpPr>
              <a:spLocks/>
            </p:cNvSpPr>
            <p:nvPr/>
          </p:nvSpPr>
          <p:spPr bwMode="auto">
            <a:xfrm>
              <a:off x="4832832" y="1277710"/>
              <a:ext cx="196192" cy="196192"/>
            </a:xfrm>
            <a:prstGeom prst="ellipse">
              <a:avLst/>
            </a:prstGeom>
            <a:solidFill>
              <a:srgbClr val="64FFB2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8" name="Oval 24"/>
            <p:cNvSpPr>
              <a:spLocks/>
            </p:cNvSpPr>
            <p:nvPr/>
          </p:nvSpPr>
          <p:spPr bwMode="auto">
            <a:xfrm>
              <a:off x="5688723" y="1297329"/>
              <a:ext cx="196192" cy="196192"/>
            </a:xfrm>
            <a:prstGeom prst="ellipse">
              <a:avLst/>
            </a:prstGeom>
            <a:solidFill>
              <a:srgbClr val="F8FF26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9" name="Oval 25"/>
            <p:cNvSpPr>
              <a:spLocks/>
            </p:cNvSpPr>
            <p:nvPr/>
          </p:nvSpPr>
          <p:spPr bwMode="auto">
            <a:xfrm>
              <a:off x="6561784" y="1312043"/>
              <a:ext cx="196192" cy="196192"/>
            </a:xfrm>
            <a:prstGeom prst="ellipse">
              <a:avLst/>
            </a:prstGeom>
            <a:solidFill>
              <a:srgbClr val="CE1BFF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0" name="Oval 26"/>
            <p:cNvSpPr>
              <a:spLocks/>
            </p:cNvSpPr>
            <p:nvPr/>
          </p:nvSpPr>
          <p:spPr bwMode="auto">
            <a:xfrm>
              <a:off x="2118009" y="2140959"/>
              <a:ext cx="196192" cy="196192"/>
            </a:xfrm>
            <a:prstGeom prst="ellipse">
              <a:avLst/>
            </a:prstGeom>
            <a:solidFill>
              <a:srgbClr val="CE1BFF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1" name="Oval 27"/>
            <p:cNvSpPr>
              <a:spLocks/>
            </p:cNvSpPr>
            <p:nvPr/>
          </p:nvSpPr>
          <p:spPr bwMode="auto">
            <a:xfrm>
              <a:off x="3032761" y="2136055"/>
              <a:ext cx="196192" cy="196192"/>
            </a:xfrm>
            <a:prstGeom prst="ellipse">
              <a:avLst/>
            </a:prstGeom>
            <a:solidFill>
              <a:srgbClr val="F8FF26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2" name="Oval 28"/>
            <p:cNvSpPr>
              <a:spLocks/>
            </p:cNvSpPr>
            <p:nvPr/>
          </p:nvSpPr>
          <p:spPr bwMode="auto">
            <a:xfrm>
              <a:off x="3910726" y="2136055"/>
              <a:ext cx="196192" cy="196192"/>
            </a:xfrm>
            <a:prstGeom prst="ellipse">
              <a:avLst/>
            </a:prstGeom>
            <a:solidFill>
              <a:srgbClr val="2100FF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3" name="Oval 29"/>
            <p:cNvSpPr>
              <a:spLocks/>
            </p:cNvSpPr>
            <p:nvPr/>
          </p:nvSpPr>
          <p:spPr bwMode="auto">
            <a:xfrm>
              <a:off x="4803404" y="2148316"/>
              <a:ext cx="196192" cy="196192"/>
            </a:xfrm>
            <a:prstGeom prst="ellipse">
              <a:avLst/>
            </a:prstGeom>
            <a:solidFill>
              <a:srgbClr val="FF6B21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4" name="Oval 30"/>
            <p:cNvSpPr>
              <a:spLocks/>
            </p:cNvSpPr>
            <p:nvPr/>
          </p:nvSpPr>
          <p:spPr bwMode="auto">
            <a:xfrm>
              <a:off x="5708344" y="2148316"/>
              <a:ext cx="196192" cy="196192"/>
            </a:xfrm>
            <a:prstGeom prst="ellipse">
              <a:avLst/>
            </a:prstGeom>
            <a:solidFill>
              <a:srgbClr val="CE1BFF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5" name="Oval 31"/>
            <p:cNvSpPr>
              <a:spLocks/>
            </p:cNvSpPr>
            <p:nvPr/>
          </p:nvSpPr>
          <p:spPr bwMode="auto">
            <a:xfrm>
              <a:off x="6576498" y="2140959"/>
              <a:ext cx="196192" cy="196192"/>
            </a:xfrm>
            <a:prstGeom prst="ellipse">
              <a:avLst/>
            </a:prstGeom>
            <a:solidFill>
              <a:srgbClr val="FF001B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6" name="Oval 32"/>
            <p:cNvSpPr>
              <a:spLocks/>
            </p:cNvSpPr>
            <p:nvPr/>
          </p:nvSpPr>
          <p:spPr bwMode="auto">
            <a:xfrm>
              <a:off x="2118009" y="3040994"/>
              <a:ext cx="196192" cy="196192"/>
            </a:xfrm>
            <a:prstGeom prst="ellipse">
              <a:avLst/>
            </a:prstGeom>
            <a:solidFill>
              <a:srgbClr val="F8FF26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7" name="Oval 33"/>
            <p:cNvSpPr>
              <a:spLocks/>
            </p:cNvSpPr>
            <p:nvPr/>
          </p:nvSpPr>
          <p:spPr bwMode="auto">
            <a:xfrm>
              <a:off x="3032761" y="3033639"/>
              <a:ext cx="196192" cy="196192"/>
            </a:xfrm>
            <a:prstGeom prst="ellipse">
              <a:avLst/>
            </a:prstGeom>
            <a:solidFill>
              <a:srgbClr val="FF001B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8" name="Oval 34"/>
            <p:cNvSpPr>
              <a:spLocks/>
            </p:cNvSpPr>
            <p:nvPr/>
          </p:nvSpPr>
          <p:spPr bwMode="auto">
            <a:xfrm>
              <a:off x="3910726" y="3033639"/>
              <a:ext cx="196192" cy="196192"/>
            </a:xfrm>
            <a:prstGeom prst="ellipse">
              <a:avLst/>
            </a:prstGeom>
            <a:solidFill>
              <a:srgbClr val="FF6B21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9" name="Oval 35"/>
            <p:cNvSpPr>
              <a:spLocks/>
            </p:cNvSpPr>
            <p:nvPr/>
          </p:nvSpPr>
          <p:spPr bwMode="auto">
            <a:xfrm>
              <a:off x="4825475" y="3028733"/>
              <a:ext cx="196192" cy="196192"/>
            </a:xfrm>
            <a:prstGeom prst="ellipse">
              <a:avLst/>
            </a:prstGeom>
            <a:solidFill>
              <a:srgbClr val="F8FF26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0" name="Oval 36"/>
            <p:cNvSpPr>
              <a:spLocks/>
            </p:cNvSpPr>
            <p:nvPr/>
          </p:nvSpPr>
          <p:spPr bwMode="auto">
            <a:xfrm>
              <a:off x="5683820" y="3048353"/>
              <a:ext cx="196192" cy="196192"/>
            </a:xfrm>
            <a:prstGeom prst="ellipse">
              <a:avLst/>
            </a:prstGeom>
            <a:solidFill>
              <a:srgbClr val="FF6B21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1" name="Oval 37"/>
            <p:cNvSpPr>
              <a:spLocks/>
            </p:cNvSpPr>
            <p:nvPr/>
          </p:nvSpPr>
          <p:spPr bwMode="auto">
            <a:xfrm>
              <a:off x="6554427" y="3063067"/>
              <a:ext cx="196192" cy="196192"/>
            </a:xfrm>
            <a:prstGeom prst="ellipse">
              <a:avLst/>
            </a:prstGeom>
            <a:solidFill>
              <a:srgbClr val="F8FF26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2" name="Oval 38"/>
            <p:cNvSpPr>
              <a:spLocks/>
            </p:cNvSpPr>
            <p:nvPr/>
          </p:nvSpPr>
          <p:spPr bwMode="auto">
            <a:xfrm>
              <a:off x="2137628" y="3891982"/>
              <a:ext cx="196192" cy="196192"/>
            </a:xfrm>
            <a:prstGeom prst="ellipse">
              <a:avLst/>
            </a:prstGeom>
            <a:solidFill>
              <a:srgbClr val="FF6B21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3" name="Oval 39"/>
            <p:cNvSpPr>
              <a:spLocks/>
            </p:cNvSpPr>
            <p:nvPr/>
          </p:nvSpPr>
          <p:spPr bwMode="auto">
            <a:xfrm>
              <a:off x="3020497" y="3928769"/>
              <a:ext cx="196192" cy="196192"/>
            </a:xfrm>
            <a:prstGeom prst="ellipse">
              <a:avLst/>
            </a:prstGeom>
            <a:solidFill>
              <a:srgbClr val="CE1BFF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4" name="Oval 40"/>
            <p:cNvSpPr>
              <a:spLocks/>
            </p:cNvSpPr>
            <p:nvPr/>
          </p:nvSpPr>
          <p:spPr bwMode="auto">
            <a:xfrm>
              <a:off x="3903367" y="3928769"/>
              <a:ext cx="196192" cy="196192"/>
            </a:xfrm>
            <a:prstGeom prst="ellipse">
              <a:avLst/>
            </a:prstGeom>
            <a:solidFill>
              <a:srgbClr val="2100FF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5" name="Oval 41"/>
            <p:cNvSpPr>
              <a:spLocks/>
            </p:cNvSpPr>
            <p:nvPr/>
          </p:nvSpPr>
          <p:spPr bwMode="auto">
            <a:xfrm>
              <a:off x="4818118" y="3921412"/>
              <a:ext cx="196192" cy="196192"/>
            </a:xfrm>
            <a:prstGeom prst="ellipse">
              <a:avLst/>
            </a:prstGeom>
            <a:solidFill>
              <a:srgbClr val="64FFB2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6" name="Oval 42"/>
            <p:cNvSpPr>
              <a:spLocks/>
            </p:cNvSpPr>
            <p:nvPr/>
          </p:nvSpPr>
          <p:spPr bwMode="auto">
            <a:xfrm>
              <a:off x="5696082" y="3899339"/>
              <a:ext cx="196192" cy="196192"/>
            </a:xfrm>
            <a:prstGeom prst="ellipse">
              <a:avLst/>
            </a:prstGeom>
            <a:solidFill>
              <a:srgbClr val="64FFB2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7" name="Oval 43"/>
            <p:cNvSpPr>
              <a:spLocks/>
            </p:cNvSpPr>
            <p:nvPr/>
          </p:nvSpPr>
          <p:spPr bwMode="auto">
            <a:xfrm>
              <a:off x="6571593" y="3891982"/>
              <a:ext cx="196192" cy="196192"/>
            </a:xfrm>
            <a:prstGeom prst="ellipse">
              <a:avLst/>
            </a:prstGeom>
            <a:solidFill>
              <a:srgbClr val="64FFB2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8" name="Oval 44"/>
            <p:cNvSpPr>
              <a:spLocks/>
            </p:cNvSpPr>
            <p:nvPr/>
          </p:nvSpPr>
          <p:spPr bwMode="auto">
            <a:xfrm>
              <a:off x="2137628" y="4772398"/>
              <a:ext cx="196192" cy="196192"/>
            </a:xfrm>
            <a:prstGeom prst="ellipse">
              <a:avLst/>
            </a:prstGeom>
            <a:solidFill>
              <a:srgbClr val="64FFB2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9" name="Oval 45"/>
            <p:cNvSpPr>
              <a:spLocks/>
            </p:cNvSpPr>
            <p:nvPr/>
          </p:nvSpPr>
          <p:spPr bwMode="auto">
            <a:xfrm>
              <a:off x="3045022" y="4765043"/>
              <a:ext cx="196192" cy="196192"/>
            </a:xfrm>
            <a:prstGeom prst="ellipse">
              <a:avLst/>
            </a:prstGeom>
            <a:solidFill>
              <a:srgbClr val="FF6B21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0" name="Oval 46"/>
            <p:cNvSpPr>
              <a:spLocks/>
            </p:cNvSpPr>
            <p:nvPr/>
          </p:nvSpPr>
          <p:spPr bwMode="auto">
            <a:xfrm>
              <a:off x="3925440" y="4765043"/>
              <a:ext cx="196192" cy="196192"/>
            </a:xfrm>
            <a:prstGeom prst="ellipse">
              <a:avLst/>
            </a:prstGeom>
            <a:solidFill>
              <a:srgbClr val="2100FF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1" name="Oval 47"/>
            <p:cNvSpPr>
              <a:spLocks/>
            </p:cNvSpPr>
            <p:nvPr/>
          </p:nvSpPr>
          <p:spPr bwMode="auto">
            <a:xfrm>
              <a:off x="4845094" y="4757684"/>
              <a:ext cx="196192" cy="196192"/>
            </a:xfrm>
            <a:prstGeom prst="ellipse">
              <a:avLst/>
            </a:prstGeom>
            <a:solidFill>
              <a:srgbClr val="CE1BFF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2" name="Oval 48"/>
            <p:cNvSpPr>
              <a:spLocks/>
            </p:cNvSpPr>
            <p:nvPr/>
          </p:nvSpPr>
          <p:spPr bwMode="auto">
            <a:xfrm>
              <a:off x="5696082" y="4779757"/>
              <a:ext cx="196192" cy="196192"/>
            </a:xfrm>
            <a:prstGeom prst="ellipse">
              <a:avLst/>
            </a:prstGeom>
            <a:solidFill>
              <a:srgbClr val="F8FF26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3" name="Oval 49"/>
            <p:cNvSpPr>
              <a:spLocks/>
            </p:cNvSpPr>
            <p:nvPr/>
          </p:nvSpPr>
          <p:spPr bwMode="auto">
            <a:xfrm>
              <a:off x="6571593" y="4792017"/>
              <a:ext cx="196192" cy="196192"/>
            </a:xfrm>
            <a:prstGeom prst="ellipse">
              <a:avLst/>
            </a:prstGeom>
            <a:solidFill>
              <a:srgbClr val="FF001B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4" name="Oval 50"/>
            <p:cNvSpPr>
              <a:spLocks/>
            </p:cNvSpPr>
            <p:nvPr/>
          </p:nvSpPr>
          <p:spPr bwMode="auto">
            <a:xfrm>
              <a:off x="2098389" y="5665076"/>
              <a:ext cx="196192" cy="196192"/>
            </a:xfrm>
            <a:prstGeom prst="ellipse">
              <a:avLst/>
            </a:prstGeom>
            <a:solidFill>
              <a:srgbClr val="F8FF26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5" name="Oval 51"/>
            <p:cNvSpPr>
              <a:spLocks/>
            </p:cNvSpPr>
            <p:nvPr/>
          </p:nvSpPr>
          <p:spPr bwMode="auto">
            <a:xfrm>
              <a:off x="3018046" y="5657721"/>
              <a:ext cx="196192" cy="196192"/>
            </a:xfrm>
            <a:prstGeom prst="ellipse">
              <a:avLst/>
            </a:prstGeom>
            <a:solidFill>
              <a:srgbClr val="CE1BFF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6" name="Oval 52"/>
            <p:cNvSpPr>
              <a:spLocks/>
            </p:cNvSpPr>
            <p:nvPr/>
          </p:nvSpPr>
          <p:spPr bwMode="auto">
            <a:xfrm>
              <a:off x="3922986" y="5657721"/>
              <a:ext cx="196192" cy="196192"/>
            </a:xfrm>
            <a:prstGeom prst="ellipse">
              <a:avLst/>
            </a:prstGeom>
            <a:solidFill>
              <a:srgbClr val="2100FF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7" name="Oval 53"/>
            <p:cNvSpPr>
              <a:spLocks/>
            </p:cNvSpPr>
            <p:nvPr/>
          </p:nvSpPr>
          <p:spPr bwMode="auto">
            <a:xfrm>
              <a:off x="4805856" y="5650362"/>
              <a:ext cx="196192" cy="196192"/>
            </a:xfrm>
            <a:prstGeom prst="ellipse">
              <a:avLst/>
            </a:prstGeom>
            <a:solidFill>
              <a:srgbClr val="64FFB2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8" name="Oval 54"/>
            <p:cNvSpPr>
              <a:spLocks/>
            </p:cNvSpPr>
            <p:nvPr/>
          </p:nvSpPr>
          <p:spPr bwMode="auto">
            <a:xfrm>
              <a:off x="5688723" y="5672435"/>
              <a:ext cx="196192" cy="196192"/>
            </a:xfrm>
            <a:prstGeom prst="ellipse">
              <a:avLst/>
            </a:prstGeom>
            <a:solidFill>
              <a:srgbClr val="FF001B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9" name="Oval 55"/>
            <p:cNvSpPr>
              <a:spLocks/>
            </p:cNvSpPr>
            <p:nvPr/>
          </p:nvSpPr>
          <p:spPr bwMode="auto">
            <a:xfrm>
              <a:off x="6581403" y="5684697"/>
              <a:ext cx="196192" cy="196192"/>
            </a:xfrm>
            <a:prstGeom prst="ellipse">
              <a:avLst/>
            </a:prstGeom>
            <a:solidFill>
              <a:srgbClr val="FF6B21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0" name="Oval 56"/>
            <p:cNvSpPr>
              <a:spLocks/>
            </p:cNvSpPr>
            <p:nvPr/>
          </p:nvSpPr>
          <p:spPr bwMode="auto">
            <a:xfrm>
              <a:off x="2125367" y="1289970"/>
              <a:ext cx="196192" cy="196192"/>
            </a:xfrm>
            <a:prstGeom prst="ellipse">
              <a:avLst/>
            </a:prstGeom>
            <a:solidFill>
              <a:srgbClr val="CE1BFF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853942" y="1127089"/>
            <a:ext cx="16850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0D: grid vertex</a:t>
            </a:r>
          </a:p>
          <a:p>
            <a:pPr algn="ctr"/>
            <a:r>
              <a:rPr lang="en-US" dirty="0" smtClean="0"/>
              <a:t>(grid point)</a:t>
            </a:r>
            <a:endParaRPr lang="en-US" dirty="0"/>
          </a:p>
        </p:txBody>
      </p:sp>
      <p:sp>
        <p:nvSpPr>
          <p:cNvPr id="77" name="TextBox 76"/>
          <p:cNvSpPr txBox="1"/>
          <p:nvPr/>
        </p:nvSpPr>
        <p:spPr>
          <a:xfrm>
            <a:off x="988595" y="1951389"/>
            <a:ext cx="14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1D: grid line</a:t>
            </a:r>
            <a:endParaRPr lang="en-US" dirty="0"/>
          </a:p>
        </p:txBody>
      </p:sp>
      <p:sp>
        <p:nvSpPr>
          <p:cNvPr id="78" name="TextBox 77"/>
          <p:cNvSpPr txBox="1"/>
          <p:nvPr/>
        </p:nvSpPr>
        <p:spPr>
          <a:xfrm>
            <a:off x="950123" y="2590800"/>
            <a:ext cx="1492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2D: grid face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227870" y="5486400"/>
            <a:ext cx="301334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b="1" dirty="0" smtClean="0"/>
              <a:t>grid cell:</a:t>
            </a:r>
            <a:r>
              <a:rPr lang="en-US" sz="1600" dirty="0" smtClean="0"/>
              <a:t> largest-dimensional element in a grid</a:t>
            </a:r>
          </a:p>
          <a:p>
            <a:pPr algn="l"/>
            <a:r>
              <a:rPr lang="en-US" sz="1600" dirty="0" smtClean="0"/>
              <a:t>2D: grid face</a:t>
            </a:r>
          </a:p>
          <a:p>
            <a:pPr algn="l"/>
            <a:r>
              <a:rPr lang="en-US" sz="1600" dirty="0" smtClean="0"/>
              <a:t>3D: grid voxel</a:t>
            </a:r>
          </a:p>
        </p:txBody>
      </p:sp>
      <p:cxnSp>
        <p:nvCxnSpPr>
          <p:cNvPr id="7" name="Straight Arrow Connector 6"/>
          <p:cNvCxnSpPr>
            <a:endCxn id="50" idx="2"/>
          </p:cNvCxnSpPr>
          <p:nvPr/>
        </p:nvCxnSpPr>
        <p:spPr bwMode="auto">
          <a:xfrm flipV="1">
            <a:off x="2371777" y="1388066"/>
            <a:ext cx="1242204" cy="62188"/>
          </a:xfrm>
          <a:prstGeom prst="straightConnector1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80" name="Straight Arrow Connector 79"/>
          <p:cNvCxnSpPr>
            <a:stCxn id="77" idx="3"/>
          </p:cNvCxnSpPr>
          <p:nvPr/>
        </p:nvCxnSpPr>
        <p:spPr bwMode="auto">
          <a:xfrm flipV="1">
            <a:off x="2404367" y="1951389"/>
            <a:ext cx="1277282" cy="184666"/>
          </a:xfrm>
          <a:prstGeom prst="straightConnector1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82" name="Straight Arrow Connector 81"/>
          <p:cNvCxnSpPr>
            <a:stCxn id="78" idx="3"/>
          </p:cNvCxnSpPr>
          <p:nvPr/>
        </p:nvCxnSpPr>
        <p:spPr bwMode="auto">
          <a:xfrm>
            <a:off x="2442839" y="2775466"/>
            <a:ext cx="1610354" cy="21967"/>
          </a:xfrm>
          <a:prstGeom prst="straightConnector1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85" name="TextBox 84"/>
          <p:cNvSpPr txBox="1"/>
          <p:nvPr/>
        </p:nvSpPr>
        <p:spPr>
          <a:xfrm>
            <a:off x="927488" y="3212068"/>
            <a:ext cx="1595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3</a:t>
            </a:r>
            <a:r>
              <a:rPr lang="en-US" dirty="0" smtClean="0"/>
              <a:t>D: grid voxel</a:t>
            </a:r>
          </a:p>
        </p:txBody>
      </p:sp>
      <p:pic>
        <p:nvPicPr>
          <p:cNvPr id="84" name="VoxelDiscreteElements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6039" y="3810000"/>
            <a:ext cx="1540961" cy="1494812"/>
          </a:xfrm>
          <a:prstGeom prst="rect">
            <a:avLst/>
          </a:prstGeom>
        </p:spPr>
      </p:pic>
      <p:cxnSp>
        <p:nvCxnSpPr>
          <p:cNvPr id="87" name="Straight Arrow Connector 86"/>
          <p:cNvCxnSpPr>
            <a:stCxn id="85" idx="2"/>
          </p:cNvCxnSpPr>
          <p:nvPr/>
        </p:nvCxnSpPr>
        <p:spPr bwMode="auto">
          <a:xfrm>
            <a:off x="1725143" y="3581400"/>
            <a:ext cx="171376" cy="976006"/>
          </a:xfrm>
          <a:prstGeom prst="straightConnector1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88" name="TextBox 87"/>
          <p:cNvSpPr txBox="1"/>
          <p:nvPr/>
        </p:nvSpPr>
        <p:spPr>
          <a:xfrm>
            <a:off x="152400" y="4307545"/>
            <a:ext cx="10118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 smtClean="0"/>
              <a:t>grid vertices</a:t>
            </a:r>
          </a:p>
          <a:p>
            <a:r>
              <a:rPr lang="en-US" sz="1200" i="1" dirty="0" smtClean="0"/>
              <a:t>grid lines</a:t>
            </a:r>
          </a:p>
          <a:p>
            <a:r>
              <a:rPr lang="en-US" sz="1200" i="1" dirty="0" smtClean="0"/>
              <a:t>grid faces</a:t>
            </a:r>
            <a:endParaRPr lang="en-US" sz="1200" i="1" dirty="0"/>
          </a:p>
        </p:txBody>
      </p:sp>
    </p:spTree>
    <p:extLst>
      <p:ext uri="{BB962C8B-B14F-4D97-AF65-F5344CB8AC3E}">
        <p14:creationId xmlns:p14="http://schemas.microsoft.com/office/powerpoint/2010/main" val="4275320877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99" fill="hold"/>
                                        <p:tgtEl>
                                          <p:spTgt spid="8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999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8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8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4"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84"/>
                </p:tgtEl>
              </p:cMediaNode>
            </p:video>
          </p:childTnLst>
        </p:cTn>
      </p:par>
    </p:tnLst>
    <p:bldLst>
      <p:bldP spid="79" grpId="0"/>
      <p:bldP spid="8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Rectangle 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Grids and Interpolation</a:t>
            </a:r>
            <a:endParaRPr lang="de-DE" smtClean="0"/>
          </a:p>
        </p:txBody>
      </p:sp>
      <p:sp>
        <p:nvSpPr>
          <p:cNvPr id="19458" name="Rectangle 6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en-US" b="1" dirty="0" smtClean="0"/>
              <a:t>Data Connectivity</a:t>
            </a:r>
          </a:p>
          <a:p>
            <a:pPr eaLnBrk="1" hangingPunct="1"/>
            <a:r>
              <a:rPr lang="en-US" dirty="0" smtClean="0"/>
              <a:t>There are different types of grids:</a:t>
            </a:r>
          </a:p>
          <a:p>
            <a:pPr eaLnBrk="1" hangingPunct="1"/>
            <a:r>
              <a:rPr lang="en-US" b="1" dirty="0" smtClean="0"/>
              <a:t>Structured grids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connectivity is implicitly given.</a:t>
            </a:r>
          </a:p>
          <a:p>
            <a:pPr lvl="1" eaLnBrk="1" hangingPunct="1"/>
            <a:r>
              <a:rPr lang="en-US" b="1" dirty="0" smtClean="0"/>
              <a:t>Block-structured grids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combination of several structured grids</a:t>
            </a:r>
          </a:p>
          <a:p>
            <a:r>
              <a:rPr lang="en-US" b="1" dirty="0"/>
              <a:t>Unstructured grids</a:t>
            </a:r>
            <a:br>
              <a:rPr lang="en-US" b="1" dirty="0"/>
            </a:br>
            <a:r>
              <a:rPr lang="en-US" dirty="0"/>
              <a:t>connectivity is explicitly given</a:t>
            </a:r>
            <a:r>
              <a:rPr lang="en-US" dirty="0" smtClean="0"/>
              <a:t>.</a:t>
            </a:r>
            <a:endParaRPr lang="en-US" b="1" dirty="0" smtClean="0"/>
          </a:p>
          <a:p>
            <a:pPr eaLnBrk="1" hangingPunct="1"/>
            <a:r>
              <a:rPr lang="en-US" b="1" dirty="0" smtClean="0"/>
              <a:t>Hybrid grids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combination of different grid types</a:t>
            </a:r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val="810880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Grids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Structured grids</a:t>
            </a:r>
          </a:p>
          <a:p>
            <a:r>
              <a:rPr lang="en-US" dirty="0" smtClean="0"/>
              <a:t>“Structured” refers to the implicitly given connectivity between the grid vertices</a:t>
            </a:r>
          </a:p>
          <a:p>
            <a:r>
              <a:rPr lang="en-US" dirty="0" smtClean="0"/>
              <a:t>We distinguish different types of structured grids regarding the alignment to the coordinate system and the size of cells</a:t>
            </a:r>
            <a:endParaRPr lang="en-US" dirty="0"/>
          </a:p>
        </p:txBody>
      </p:sp>
      <p:pic>
        <p:nvPicPr>
          <p:cNvPr id="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603" y="3886200"/>
            <a:ext cx="160020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2979" y="3719512"/>
            <a:ext cx="1971675" cy="1933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994149"/>
            <a:ext cx="2438400" cy="138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83175" y="5562600"/>
            <a:ext cx="2315057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uniform grid</a:t>
            </a:r>
          </a:p>
          <a:p>
            <a:pPr algn="ctr"/>
            <a:r>
              <a:rPr lang="en-US" sz="1400" i="1" dirty="0" smtClean="0"/>
              <a:t>axis-aligned, identical cells</a:t>
            </a:r>
            <a:br>
              <a:rPr lang="en-US" sz="1400" i="1" dirty="0" smtClean="0"/>
            </a:br>
            <a:r>
              <a:rPr lang="en-US" sz="1400" i="1" dirty="0" smtClean="0"/>
              <a:t>implicitly given coordinates</a:t>
            </a:r>
            <a:endParaRPr lang="en-US" sz="1400" i="1" dirty="0"/>
          </a:p>
        </p:txBody>
      </p:sp>
      <p:sp>
        <p:nvSpPr>
          <p:cNvPr id="8" name="TextBox 7"/>
          <p:cNvSpPr txBox="1"/>
          <p:nvPr/>
        </p:nvSpPr>
        <p:spPr>
          <a:xfrm>
            <a:off x="2932479" y="5562600"/>
            <a:ext cx="2752677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rectilinear grid</a:t>
            </a:r>
          </a:p>
          <a:p>
            <a:pPr algn="ctr"/>
            <a:r>
              <a:rPr lang="en-US" sz="1400" i="1" dirty="0" smtClean="0"/>
              <a:t>axis-aligned, cells different size</a:t>
            </a:r>
            <a:br>
              <a:rPr lang="en-US" sz="1400" i="1" dirty="0" smtClean="0"/>
            </a:br>
            <a:r>
              <a:rPr lang="en-US" sz="1400" i="1" dirty="0" smtClean="0"/>
              <a:t>semi-implicitly given coordinates</a:t>
            </a:r>
            <a:endParaRPr lang="en-US" sz="1400" i="1" dirty="0"/>
          </a:p>
        </p:txBody>
      </p:sp>
      <p:sp>
        <p:nvSpPr>
          <p:cNvPr id="9" name="TextBox 8"/>
          <p:cNvSpPr txBox="1"/>
          <p:nvPr/>
        </p:nvSpPr>
        <p:spPr>
          <a:xfrm>
            <a:off x="5834668" y="5562600"/>
            <a:ext cx="2961067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curvilinear grid</a:t>
            </a:r>
          </a:p>
          <a:p>
            <a:pPr algn="ctr"/>
            <a:r>
              <a:rPr lang="en-US" sz="1400" i="1" dirty="0" smtClean="0"/>
              <a:t>not axis-aligned, cells different size</a:t>
            </a:r>
          </a:p>
          <a:p>
            <a:pPr algn="ctr"/>
            <a:r>
              <a:rPr lang="en-US" sz="1400" i="1" dirty="0" smtClean="0"/>
              <a:t>explicitly given coordinates</a:t>
            </a:r>
            <a:endParaRPr lang="en-US" sz="1400" i="1" dirty="0"/>
          </a:p>
        </p:txBody>
      </p:sp>
    </p:spTree>
    <p:extLst>
      <p:ext uri="{BB962C8B-B14F-4D97-AF65-F5344CB8AC3E}">
        <p14:creationId xmlns:p14="http://schemas.microsoft.com/office/powerpoint/2010/main" val="2265430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Grids and Interpolation</a:t>
            </a:r>
            <a:endParaRPr lang="de-DE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555" name="Rectangle 3"/>
              <p:cNvSpPr>
                <a:spLocks noGrp="1" noChangeArrowheads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 eaLnBrk="1" hangingPunct="1">
                  <a:buNone/>
                </a:pPr>
                <a:r>
                  <a:rPr lang="en-US" b="1" dirty="0" smtClean="0"/>
                  <a:t>Structured grids</a:t>
                </a:r>
                <a:endParaRPr lang="en-US" dirty="0" smtClean="0"/>
              </a:p>
              <a:p>
                <a:r>
                  <a:rPr lang="en-US" dirty="0" smtClean="0"/>
                  <a:t>Number of grid vertices: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𝑥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𝑦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𝑧</m:t>
                        </m:r>
                      </m:sub>
                    </m:sSub>
                  </m:oMath>
                </a14:m>
                <a:endParaRPr lang="en-US" dirty="0" smtClean="0"/>
              </a:p>
              <a:p>
                <a:r>
                  <a:rPr lang="en-US" dirty="0"/>
                  <a:t>We can address every grid vertex with an index tuple (</a:t>
                </a:r>
                <a:r>
                  <a:rPr lang="en-US" dirty="0" err="1"/>
                  <a:t>i</a:t>
                </a:r>
                <a:r>
                  <a:rPr lang="en-US" dirty="0"/>
                  <a:t>, j, k)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0≤</m:t>
                    </m:r>
                    <m:r>
                      <a:rPr lang="en-US" i="1">
                        <a:latin typeface="Cambria Math"/>
                      </a:rPr>
                      <m:t>𝑖</m:t>
                    </m:r>
                    <m:r>
                      <a:rPr lang="en-US" i="1">
                        <a:latin typeface="Cambria Math"/>
                      </a:rPr>
                      <m:t>&lt;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dirty="0"/>
                  <a:t>		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0≤</m:t>
                    </m:r>
                    <m:r>
                      <a:rPr lang="en-US" i="1">
                        <a:latin typeface="Cambria Math"/>
                      </a:rPr>
                      <m:t>𝑗</m:t>
                    </m:r>
                    <m:r>
                      <a:rPr lang="en-US" i="1">
                        <a:latin typeface="Cambria Math"/>
                      </a:rPr>
                      <m:t>&lt;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dirty="0"/>
                  <a:t>		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0≤</m:t>
                    </m:r>
                    <m:r>
                      <a:rPr lang="en-US" i="1">
                        <a:latin typeface="Cambria Math"/>
                      </a:rPr>
                      <m:t>𝑘</m:t>
                    </m:r>
                    <m:r>
                      <a:rPr lang="en-US" i="1">
                        <a:latin typeface="Cambria Math"/>
                      </a:rPr>
                      <m:t>&lt;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𝑧</m:t>
                        </m:r>
                      </m:sub>
                    </m:sSub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 smtClean="0"/>
              </a:p>
            </p:txBody>
          </p:sp>
        </mc:Choice>
        <mc:Fallback xmlns="">
          <p:sp>
            <p:nvSpPr>
              <p:cNvPr id="2355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058" t="-741" r="-5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603" y="3886200"/>
            <a:ext cx="160020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2979" y="3719512"/>
            <a:ext cx="1971675" cy="1933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994149"/>
            <a:ext cx="2438400" cy="138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" name="Straight Arrow Connector 2"/>
          <p:cNvCxnSpPr/>
          <p:nvPr/>
        </p:nvCxnSpPr>
        <p:spPr bwMode="auto">
          <a:xfrm>
            <a:off x="838200" y="5486400"/>
            <a:ext cx="1371600" cy="0"/>
          </a:xfrm>
          <a:prstGeom prst="straightConnector1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4" name="Straight Arrow Connector 13"/>
          <p:cNvCxnSpPr/>
          <p:nvPr/>
        </p:nvCxnSpPr>
        <p:spPr bwMode="auto">
          <a:xfrm rot="16200000">
            <a:off x="35091" y="4679949"/>
            <a:ext cx="1371600" cy="0"/>
          </a:xfrm>
          <a:prstGeom prst="straightConnector1">
            <a:avLst/>
          </a:prstGeom>
          <a:noFill/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arrow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2215342" y="5301281"/>
                <a:ext cx="50898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𝐷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5342" y="5301281"/>
                <a:ext cx="508985" cy="369332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95962" y="3994149"/>
                <a:ext cx="516616" cy="3912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B05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𝐷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962" y="3994149"/>
                <a:ext cx="516616" cy="391261"/>
              </a:xfrm>
              <a:prstGeom prst="rect">
                <a:avLst/>
              </a:prstGeom>
              <a:blipFill rotWithShape="1">
                <a:blip r:embed="rId7"/>
                <a:stretch>
                  <a:fillRect b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/>
          <p:cNvCxnSpPr/>
          <p:nvPr/>
        </p:nvCxnSpPr>
        <p:spPr bwMode="auto">
          <a:xfrm>
            <a:off x="3581644" y="5518149"/>
            <a:ext cx="1371600" cy="0"/>
          </a:xfrm>
          <a:prstGeom prst="straightConnector1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8" name="Straight Arrow Connector 17"/>
          <p:cNvCxnSpPr/>
          <p:nvPr/>
        </p:nvCxnSpPr>
        <p:spPr bwMode="auto">
          <a:xfrm rot="16200000">
            <a:off x="2778535" y="4711698"/>
            <a:ext cx="1371600" cy="0"/>
          </a:xfrm>
          <a:prstGeom prst="straightConnector1">
            <a:avLst/>
          </a:prstGeom>
          <a:noFill/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arrow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4958786" y="5333030"/>
                <a:ext cx="50898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𝐷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8786" y="5333030"/>
                <a:ext cx="508985" cy="369332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2939406" y="4025898"/>
                <a:ext cx="516616" cy="3912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B05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𝐷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9406" y="4025898"/>
                <a:ext cx="516616" cy="391261"/>
              </a:xfrm>
              <a:prstGeom prst="rect">
                <a:avLst/>
              </a:prstGeom>
              <a:blipFill rotWithShape="1">
                <a:blip r:embed="rId9"/>
                <a:stretch>
                  <a:fillRect b="-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/>
          <p:cNvCxnSpPr/>
          <p:nvPr/>
        </p:nvCxnSpPr>
        <p:spPr bwMode="auto">
          <a:xfrm flipH="1">
            <a:off x="6157672" y="5290269"/>
            <a:ext cx="1162307" cy="0"/>
          </a:xfrm>
          <a:prstGeom prst="straightConnector1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6086302" y="5286094"/>
                <a:ext cx="50898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𝐷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6302" y="5286094"/>
                <a:ext cx="508985" cy="369332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8534400" y="4679949"/>
                <a:ext cx="516616" cy="3912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B05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𝐷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4400" y="4679949"/>
                <a:ext cx="516616" cy="391261"/>
              </a:xfrm>
              <a:prstGeom prst="rect">
                <a:avLst/>
              </a:prstGeom>
              <a:blipFill rotWithShape="1">
                <a:blip r:embed="rId11"/>
                <a:stretch>
                  <a:fillRect b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Arc 12"/>
          <p:cNvSpPr/>
          <p:nvPr/>
        </p:nvSpPr>
        <p:spPr bwMode="auto">
          <a:xfrm>
            <a:off x="5994861" y="3894513"/>
            <a:ext cx="2590800" cy="2590800"/>
          </a:xfrm>
          <a:prstGeom prst="arc">
            <a:avLst>
              <a:gd name="adj1" fmla="val 10822556"/>
              <a:gd name="adj2" fmla="val 0"/>
            </a:avLst>
          </a:prstGeom>
          <a:noFill/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6" name="Straight Connector 15"/>
          <p:cNvCxnSpPr>
            <a:endCxn id="25" idx="2"/>
          </p:cNvCxnSpPr>
          <p:nvPr/>
        </p:nvCxnSpPr>
        <p:spPr bwMode="auto">
          <a:xfrm flipV="1">
            <a:off x="1238250" y="3661410"/>
            <a:ext cx="302454" cy="1143000"/>
          </a:xfrm>
          <a:prstGeom prst="line">
            <a:avLst/>
          </a:prstGeom>
          <a:noFill/>
          <a:ln w="28575" cap="flat" cmpd="sng" algn="ctr">
            <a:solidFill>
              <a:srgbClr val="00B0F0"/>
            </a:solidFill>
            <a:prstDash val="sysDash"/>
            <a:round/>
            <a:headEnd type="oval" w="lg" len="lg"/>
            <a:tailEnd type="none" w="med" len="med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867923" y="3322856"/>
                <a:ext cx="134556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600" b="0" i="1" smtClean="0">
                              <a:solidFill>
                                <a:srgbClr val="00B0F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solidFill>
                                <a:srgbClr val="00B0F0"/>
                              </a:solidFill>
                              <a:latin typeface="Cambria Math"/>
                            </a:rPr>
                            <m:t>𝑖</m:t>
                          </m:r>
                          <m:r>
                            <a:rPr lang="en-US" sz="1600" b="0" i="1" smtClean="0">
                              <a:solidFill>
                                <a:srgbClr val="00B0F0"/>
                              </a:solidFill>
                              <a:latin typeface="Cambria Math"/>
                            </a:rPr>
                            <m:t>,</m:t>
                          </m:r>
                          <m:r>
                            <a:rPr lang="en-US" sz="1600" b="0" i="1" smtClean="0">
                              <a:solidFill>
                                <a:srgbClr val="00B0F0"/>
                              </a:solidFill>
                              <a:latin typeface="Cambria Math"/>
                            </a:rPr>
                            <m:t>𝑗</m:t>
                          </m:r>
                        </m:e>
                      </m:d>
                      <m:r>
                        <a:rPr lang="en-US" sz="1600" b="0" i="1" smtClean="0">
                          <a:solidFill>
                            <a:srgbClr val="00B0F0"/>
                          </a:solidFill>
                          <a:latin typeface="Cambria Math"/>
                        </a:rPr>
                        <m:t>=</m:t>
                      </m:r>
                      <m:d>
                        <m:dPr>
                          <m:ctrlPr>
                            <a:rPr lang="en-US" sz="1600" b="0" i="1" smtClean="0">
                              <a:solidFill>
                                <a:srgbClr val="00B0F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solidFill>
                                <a:srgbClr val="00B0F0"/>
                              </a:solidFill>
                              <a:latin typeface="Cambria Math"/>
                            </a:rPr>
                            <m:t>2,3</m:t>
                          </m:r>
                        </m:e>
                      </m:d>
                    </m:oMath>
                  </m:oMathPara>
                </a14:m>
                <a:endParaRPr lang="en-US" sz="1600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923" y="3322856"/>
                <a:ext cx="1345561" cy="338554"/>
              </a:xfrm>
              <a:prstGeom prst="rect">
                <a:avLst/>
              </a:prstGeom>
              <a:blipFill rotWithShape="1">
                <a:blip r:embed="rId12"/>
                <a:stretch>
                  <a:fillRect b="-89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Connector 29"/>
          <p:cNvCxnSpPr>
            <a:endCxn id="31" idx="2"/>
          </p:cNvCxnSpPr>
          <p:nvPr/>
        </p:nvCxnSpPr>
        <p:spPr bwMode="auto">
          <a:xfrm flipV="1">
            <a:off x="4186897" y="3661410"/>
            <a:ext cx="121920" cy="1082733"/>
          </a:xfrm>
          <a:prstGeom prst="line">
            <a:avLst/>
          </a:prstGeom>
          <a:noFill/>
          <a:ln w="28575" cap="flat" cmpd="sng" algn="ctr">
            <a:solidFill>
              <a:srgbClr val="00B0F0"/>
            </a:solidFill>
            <a:prstDash val="sysDash"/>
            <a:round/>
            <a:headEnd type="oval" w="lg" len="lg"/>
            <a:tailEnd type="none" w="med" len="med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3636036" y="3322856"/>
                <a:ext cx="134556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600" b="0" i="1" smtClean="0">
                              <a:solidFill>
                                <a:srgbClr val="00B0F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solidFill>
                                <a:srgbClr val="00B0F0"/>
                              </a:solidFill>
                              <a:latin typeface="Cambria Math"/>
                            </a:rPr>
                            <m:t>𝑖</m:t>
                          </m:r>
                          <m:r>
                            <a:rPr lang="en-US" sz="1600" b="0" i="1" smtClean="0">
                              <a:solidFill>
                                <a:srgbClr val="00B0F0"/>
                              </a:solidFill>
                              <a:latin typeface="Cambria Math"/>
                            </a:rPr>
                            <m:t>,</m:t>
                          </m:r>
                          <m:r>
                            <a:rPr lang="en-US" sz="1600" b="0" i="1" smtClean="0">
                              <a:solidFill>
                                <a:srgbClr val="00B0F0"/>
                              </a:solidFill>
                              <a:latin typeface="Cambria Math"/>
                            </a:rPr>
                            <m:t>𝑗</m:t>
                          </m:r>
                        </m:e>
                      </m:d>
                      <m:r>
                        <a:rPr lang="en-US" sz="1600" b="0" i="1" smtClean="0">
                          <a:solidFill>
                            <a:srgbClr val="00B0F0"/>
                          </a:solidFill>
                          <a:latin typeface="Cambria Math"/>
                        </a:rPr>
                        <m:t>=</m:t>
                      </m:r>
                      <m:d>
                        <m:dPr>
                          <m:ctrlPr>
                            <a:rPr lang="en-US" sz="1600" b="0" i="1" smtClean="0">
                              <a:solidFill>
                                <a:srgbClr val="00B0F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solidFill>
                                <a:srgbClr val="00B0F0"/>
                              </a:solidFill>
                              <a:latin typeface="Cambria Math"/>
                            </a:rPr>
                            <m:t>2,3</m:t>
                          </m:r>
                        </m:e>
                      </m:d>
                    </m:oMath>
                  </m:oMathPara>
                </a14:m>
                <a:endParaRPr lang="en-US" sz="1600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6036" y="3322856"/>
                <a:ext cx="1345561" cy="338554"/>
              </a:xfrm>
              <a:prstGeom prst="rect">
                <a:avLst/>
              </a:prstGeom>
              <a:blipFill rotWithShape="1">
                <a:blip r:embed="rId13"/>
                <a:stretch>
                  <a:fillRect b="-89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Connector 33"/>
          <p:cNvCxnSpPr>
            <a:endCxn id="35" idx="2"/>
          </p:cNvCxnSpPr>
          <p:nvPr/>
        </p:nvCxnSpPr>
        <p:spPr bwMode="auto">
          <a:xfrm flipV="1">
            <a:off x="7136131" y="3719512"/>
            <a:ext cx="179070" cy="1338264"/>
          </a:xfrm>
          <a:prstGeom prst="line">
            <a:avLst/>
          </a:prstGeom>
          <a:noFill/>
          <a:ln w="28575" cap="flat" cmpd="sng" algn="ctr">
            <a:solidFill>
              <a:srgbClr val="00B0F0"/>
            </a:solidFill>
            <a:prstDash val="sysDash"/>
            <a:round/>
            <a:headEnd type="oval" w="lg" len="lg"/>
            <a:tailEnd type="none" w="med" len="med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6642420" y="3380958"/>
                <a:ext cx="134556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600" b="0" i="1" smtClean="0">
                              <a:solidFill>
                                <a:srgbClr val="00B0F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solidFill>
                                <a:srgbClr val="00B0F0"/>
                              </a:solidFill>
                              <a:latin typeface="Cambria Math"/>
                            </a:rPr>
                            <m:t>𝑖</m:t>
                          </m:r>
                          <m:r>
                            <a:rPr lang="en-US" sz="1600" b="0" i="1" smtClean="0">
                              <a:solidFill>
                                <a:srgbClr val="00B0F0"/>
                              </a:solidFill>
                              <a:latin typeface="Cambria Math"/>
                            </a:rPr>
                            <m:t>,</m:t>
                          </m:r>
                          <m:r>
                            <a:rPr lang="en-US" sz="1600" b="0" i="1" smtClean="0">
                              <a:solidFill>
                                <a:srgbClr val="00B0F0"/>
                              </a:solidFill>
                              <a:latin typeface="Cambria Math"/>
                            </a:rPr>
                            <m:t>𝑗</m:t>
                          </m:r>
                        </m:e>
                      </m:d>
                      <m:r>
                        <a:rPr lang="en-US" sz="1600" b="0" i="1" smtClean="0">
                          <a:solidFill>
                            <a:srgbClr val="00B0F0"/>
                          </a:solidFill>
                          <a:latin typeface="Cambria Math"/>
                        </a:rPr>
                        <m:t>=</m:t>
                      </m:r>
                      <m:d>
                        <m:dPr>
                          <m:ctrlPr>
                            <a:rPr lang="en-US" sz="1600" b="0" i="1" smtClean="0">
                              <a:solidFill>
                                <a:srgbClr val="00B0F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solidFill>
                                <a:srgbClr val="00B0F0"/>
                              </a:solidFill>
                              <a:latin typeface="Cambria Math"/>
                            </a:rPr>
                            <m:t>2,3</m:t>
                          </m:r>
                        </m:e>
                      </m:d>
                    </m:oMath>
                  </m:oMathPara>
                </a14:m>
                <a:endParaRPr lang="en-US" sz="1600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2420" y="3380958"/>
                <a:ext cx="1345561" cy="338554"/>
              </a:xfrm>
              <a:prstGeom prst="rect">
                <a:avLst/>
              </a:prstGeom>
              <a:blipFill rotWithShape="1">
                <a:blip r:embed="rId14"/>
                <a:stretch>
                  <a:fillRect b="-1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/>
          <p:cNvSpPr txBox="1"/>
          <p:nvPr/>
        </p:nvSpPr>
        <p:spPr>
          <a:xfrm>
            <a:off x="383175" y="5562600"/>
            <a:ext cx="2315057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uniform grid</a:t>
            </a:r>
          </a:p>
          <a:p>
            <a:pPr algn="ctr"/>
            <a:r>
              <a:rPr lang="en-US" sz="1400" i="1" dirty="0" smtClean="0"/>
              <a:t>axis-aligned, identical cells</a:t>
            </a:r>
            <a:br>
              <a:rPr lang="en-US" sz="1400" i="1" dirty="0" smtClean="0"/>
            </a:br>
            <a:r>
              <a:rPr lang="en-US" sz="1400" i="1" dirty="0" smtClean="0"/>
              <a:t>implicitly given coordinates</a:t>
            </a:r>
            <a:endParaRPr lang="en-US" sz="1400" i="1" dirty="0"/>
          </a:p>
        </p:txBody>
      </p:sp>
      <p:sp>
        <p:nvSpPr>
          <p:cNvPr id="29" name="TextBox 28"/>
          <p:cNvSpPr txBox="1"/>
          <p:nvPr/>
        </p:nvSpPr>
        <p:spPr>
          <a:xfrm>
            <a:off x="2932479" y="5562600"/>
            <a:ext cx="2752677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rectilinear grid</a:t>
            </a:r>
          </a:p>
          <a:p>
            <a:pPr algn="ctr"/>
            <a:r>
              <a:rPr lang="en-US" sz="1400" i="1" dirty="0" smtClean="0"/>
              <a:t>axis-aligned, cells different size</a:t>
            </a:r>
            <a:br>
              <a:rPr lang="en-US" sz="1400" i="1" dirty="0" smtClean="0"/>
            </a:br>
            <a:r>
              <a:rPr lang="en-US" sz="1400" i="1" dirty="0" smtClean="0"/>
              <a:t>semi-implicitly given coordinates</a:t>
            </a:r>
            <a:endParaRPr lang="en-US" sz="1400" i="1" dirty="0"/>
          </a:p>
        </p:txBody>
      </p:sp>
      <p:sp>
        <p:nvSpPr>
          <p:cNvPr id="32" name="TextBox 31"/>
          <p:cNvSpPr txBox="1"/>
          <p:nvPr/>
        </p:nvSpPr>
        <p:spPr>
          <a:xfrm>
            <a:off x="5834668" y="5562600"/>
            <a:ext cx="2961067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curvilinear grid</a:t>
            </a:r>
          </a:p>
          <a:p>
            <a:pPr algn="ctr"/>
            <a:r>
              <a:rPr lang="en-US" sz="1400" i="1" dirty="0" smtClean="0"/>
              <a:t>not axis-aligned, cells different size</a:t>
            </a:r>
          </a:p>
          <a:p>
            <a:pPr algn="ctr"/>
            <a:r>
              <a:rPr lang="en-US" sz="1400" i="1" dirty="0" smtClean="0"/>
              <a:t>explicitly given coordinates</a:t>
            </a:r>
            <a:endParaRPr lang="en-US" sz="1400" i="1" dirty="0"/>
          </a:p>
        </p:txBody>
      </p:sp>
    </p:spTree>
    <p:extLst>
      <p:ext uri="{BB962C8B-B14F-4D97-AF65-F5344CB8AC3E}">
        <p14:creationId xmlns:p14="http://schemas.microsoft.com/office/powerpoint/2010/main" val="859119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5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35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31" grpId="0"/>
      <p:bldP spid="3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Grids and Interpolation</a:t>
            </a:r>
            <a:endParaRPr lang="de-DE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555" name="Rectangle 3"/>
              <p:cNvSpPr>
                <a:spLocks noGrp="1" noChangeArrowheads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 eaLnBrk="1" hangingPunct="1">
                  <a:buNone/>
                </a:pPr>
                <a:r>
                  <a:rPr lang="en-US" b="1" dirty="0" smtClean="0"/>
                  <a:t>Structured grids</a:t>
                </a:r>
                <a:endParaRPr lang="en-US" dirty="0" smtClean="0"/>
              </a:p>
              <a:p>
                <a:r>
                  <a:rPr lang="en-US" dirty="0" smtClean="0"/>
                  <a:t>Number of grid vertices: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𝑥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𝑦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𝑧</m:t>
                        </m:r>
                      </m:sub>
                    </m:sSub>
                  </m:oMath>
                </a14:m>
                <a:endParaRPr lang="en-US" dirty="0" smtClean="0"/>
              </a:p>
              <a:p>
                <a:r>
                  <a:rPr lang="en-US" dirty="0" smtClean="0"/>
                  <a:t>We </a:t>
                </a:r>
                <a:r>
                  <a:rPr lang="en-US" dirty="0"/>
                  <a:t>can address every </a:t>
                </a:r>
                <a:r>
                  <a:rPr lang="en-US" b="1" dirty="0" smtClean="0"/>
                  <a:t>grid cell </a:t>
                </a:r>
                <a:r>
                  <a:rPr lang="en-US" dirty="0"/>
                  <a:t>with an index tuple (</a:t>
                </a:r>
                <a:r>
                  <a:rPr lang="en-US" dirty="0" err="1"/>
                  <a:t>i</a:t>
                </a:r>
                <a:r>
                  <a:rPr lang="en-US" dirty="0"/>
                  <a:t>, j, k)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0≤</m:t>
                    </m:r>
                    <m:r>
                      <a:rPr lang="en-US" i="1">
                        <a:latin typeface="Cambria Math"/>
                      </a:rPr>
                      <m:t>𝑖</m:t>
                    </m:r>
                    <m:r>
                      <a:rPr lang="en-US" i="1">
                        <a:latin typeface="Cambria Math"/>
                      </a:rPr>
                      <m:t>&lt;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−1</m:t>
                    </m:r>
                  </m:oMath>
                </a14:m>
                <a:r>
                  <a:rPr lang="en-US" dirty="0"/>
                  <a:t>		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0≤</m:t>
                    </m:r>
                    <m:r>
                      <a:rPr lang="en-US" i="1">
                        <a:latin typeface="Cambria Math"/>
                      </a:rPr>
                      <m:t>𝑗</m:t>
                    </m:r>
                    <m:r>
                      <a:rPr lang="en-US" i="1">
                        <a:latin typeface="Cambria Math"/>
                      </a:rPr>
                      <m:t>&lt;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𝑦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−1</m:t>
                    </m:r>
                  </m:oMath>
                </a14:m>
                <a:r>
                  <a:rPr lang="en-US" dirty="0"/>
                  <a:t>	 	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0≤</m:t>
                    </m:r>
                    <m:r>
                      <a:rPr lang="en-US" i="1">
                        <a:latin typeface="Cambria Math"/>
                      </a:rPr>
                      <m:t>𝑘</m:t>
                    </m:r>
                    <m:r>
                      <a:rPr lang="en-US" i="1">
                        <a:latin typeface="Cambria Math"/>
                      </a:rPr>
                      <m:t>&lt;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𝑧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−1</m:t>
                    </m:r>
                  </m:oMath>
                </a14:m>
                <a:endParaRPr lang="en-US" dirty="0"/>
              </a:p>
              <a:p>
                <a:r>
                  <a:rPr lang="en-US" dirty="0">
                    <a:sym typeface="Wingdings" panose="05000000000000000000" pitchFamily="2" charset="2"/>
                  </a:rPr>
                  <a:t> </a:t>
                </a:r>
                <a:r>
                  <a:rPr lang="en-US" dirty="0"/>
                  <a:t>Number of cells: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𝐷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𝑥</m:t>
                            </m:r>
                          </m:sub>
                        </m:sSub>
                        <m:r>
                          <a:rPr lang="en-US" i="1">
                            <a:latin typeface="Cambria Math"/>
                          </a:rPr>
                          <m:t>−1</m:t>
                        </m:r>
                      </m:e>
                    </m:d>
                    <m:r>
                      <a:rPr lang="en-US" i="1">
                        <a:latin typeface="Cambria Math"/>
                      </a:rPr>
                      <m:t>×</m:t>
                    </m:r>
                    <m:d>
                      <m:dPr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𝐷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𝑦</m:t>
                            </m:r>
                          </m:sub>
                        </m:sSub>
                        <m:r>
                          <a:rPr lang="en-US" i="1">
                            <a:latin typeface="Cambria Math"/>
                          </a:rPr>
                          <m:t>−1</m:t>
                        </m:r>
                      </m:e>
                    </m:d>
                    <m:r>
                      <a:rPr lang="en-US" i="1">
                        <a:latin typeface="Cambria Math"/>
                      </a:rPr>
                      <m:t>×(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𝑧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−1)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 smtClean="0"/>
              </a:p>
            </p:txBody>
          </p:sp>
        </mc:Choice>
        <mc:Fallback xmlns="">
          <p:sp>
            <p:nvSpPr>
              <p:cNvPr id="2355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058" t="-7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603" y="3886200"/>
            <a:ext cx="160020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2979" y="3719512"/>
            <a:ext cx="1971675" cy="1933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994149"/>
            <a:ext cx="2438400" cy="138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" name="Straight Arrow Connector 2"/>
          <p:cNvCxnSpPr/>
          <p:nvPr/>
        </p:nvCxnSpPr>
        <p:spPr bwMode="auto">
          <a:xfrm>
            <a:off x="838200" y="5486400"/>
            <a:ext cx="1371600" cy="0"/>
          </a:xfrm>
          <a:prstGeom prst="straightConnector1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4" name="Straight Arrow Connector 13"/>
          <p:cNvCxnSpPr/>
          <p:nvPr/>
        </p:nvCxnSpPr>
        <p:spPr bwMode="auto">
          <a:xfrm rot="16200000">
            <a:off x="35091" y="4679949"/>
            <a:ext cx="1371600" cy="0"/>
          </a:xfrm>
          <a:prstGeom prst="straightConnector1">
            <a:avLst/>
          </a:prstGeom>
          <a:noFill/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arrow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2215342" y="5301281"/>
                <a:ext cx="50898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𝐷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5342" y="5301281"/>
                <a:ext cx="508985" cy="369332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95962" y="3994149"/>
                <a:ext cx="516616" cy="3912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B05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𝐷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962" y="3994149"/>
                <a:ext cx="516616" cy="391261"/>
              </a:xfrm>
              <a:prstGeom prst="rect">
                <a:avLst/>
              </a:prstGeom>
              <a:blipFill rotWithShape="1">
                <a:blip r:embed="rId7"/>
                <a:stretch>
                  <a:fillRect b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/>
          <p:cNvCxnSpPr/>
          <p:nvPr/>
        </p:nvCxnSpPr>
        <p:spPr bwMode="auto">
          <a:xfrm>
            <a:off x="3581644" y="5518149"/>
            <a:ext cx="1371600" cy="0"/>
          </a:xfrm>
          <a:prstGeom prst="straightConnector1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8" name="Straight Arrow Connector 17"/>
          <p:cNvCxnSpPr/>
          <p:nvPr/>
        </p:nvCxnSpPr>
        <p:spPr bwMode="auto">
          <a:xfrm rot="16200000">
            <a:off x="2778535" y="4711698"/>
            <a:ext cx="1371600" cy="0"/>
          </a:xfrm>
          <a:prstGeom prst="straightConnector1">
            <a:avLst/>
          </a:prstGeom>
          <a:noFill/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arrow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4958786" y="5333030"/>
                <a:ext cx="50898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𝐷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8786" y="5333030"/>
                <a:ext cx="508985" cy="369332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2939406" y="4025898"/>
                <a:ext cx="516616" cy="3912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B05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𝐷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9406" y="4025898"/>
                <a:ext cx="516616" cy="391261"/>
              </a:xfrm>
              <a:prstGeom prst="rect">
                <a:avLst/>
              </a:prstGeom>
              <a:blipFill rotWithShape="1">
                <a:blip r:embed="rId9"/>
                <a:stretch>
                  <a:fillRect b="-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/>
          <p:cNvCxnSpPr/>
          <p:nvPr/>
        </p:nvCxnSpPr>
        <p:spPr bwMode="auto">
          <a:xfrm flipH="1">
            <a:off x="6157672" y="5290269"/>
            <a:ext cx="1162307" cy="0"/>
          </a:xfrm>
          <a:prstGeom prst="straightConnector1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6086302" y="5286094"/>
                <a:ext cx="50898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𝐷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6302" y="5286094"/>
                <a:ext cx="508985" cy="369332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8534400" y="4679949"/>
                <a:ext cx="516616" cy="3912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B05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𝐷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4400" y="4679949"/>
                <a:ext cx="516616" cy="391261"/>
              </a:xfrm>
              <a:prstGeom prst="rect">
                <a:avLst/>
              </a:prstGeom>
              <a:blipFill rotWithShape="1">
                <a:blip r:embed="rId11"/>
                <a:stretch>
                  <a:fillRect b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Arc 12"/>
          <p:cNvSpPr/>
          <p:nvPr/>
        </p:nvSpPr>
        <p:spPr bwMode="auto">
          <a:xfrm>
            <a:off x="5994861" y="3894513"/>
            <a:ext cx="2590800" cy="2590800"/>
          </a:xfrm>
          <a:prstGeom prst="arc">
            <a:avLst>
              <a:gd name="adj1" fmla="val 10822556"/>
              <a:gd name="adj2" fmla="val 0"/>
            </a:avLst>
          </a:prstGeom>
          <a:noFill/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83175" y="5562600"/>
            <a:ext cx="2315057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uniform grid</a:t>
            </a:r>
          </a:p>
          <a:p>
            <a:pPr algn="ctr"/>
            <a:r>
              <a:rPr lang="en-US" sz="1400" i="1" dirty="0" smtClean="0"/>
              <a:t>axis-aligned, identical cells</a:t>
            </a:r>
            <a:br>
              <a:rPr lang="en-US" sz="1400" i="1" dirty="0" smtClean="0"/>
            </a:br>
            <a:r>
              <a:rPr lang="en-US" sz="1400" i="1" dirty="0" smtClean="0"/>
              <a:t>implicitly given coordinates</a:t>
            </a:r>
            <a:endParaRPr lang="en-US" sz="1400" i="1" dirty="0"/>
          </a:p>
        </p:txBody>
      </p:sp>
      <p:sp>
        <p:nvSpPr>
          <p:cNvPr id="25" name="TextBox 24"/>
          <p:cNvSpPr txBox="1"/>
          <p:nvPr/>
        </p:nvSpPr>
        <p:spPr>
          <a:xfrm>
            <a:off x="2932479" y="5562600"/>
            <a:ext cx="2752677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rectilinear grid</a:t>
            </a:r>
          </a:p>
          <a:p>
            <a:pPr algn="ctr"/>
            <a:r>
              <a:rPr lang="en-US" sz="1400" i="1" dirty="0" smtClean="0"/>
              <a:t>axis-aligned, cells different size</a:t>
            </a:r>
            <a:br>
              <a:rPr lang="en-US" sz="1400" i="1" dirty="0" smtClean="0"/>
            </a:br>
            <a:r>
              <a:rPr lang="en-US" sz="1400" i="1" dirty="0" smtClean="0"/>
              <a:t>semi-implicitly given coordinates</a:t>
            </a:r>
            <a:endParaRPr lang="en-US" sz="1400" i="1" dirty="0"/>
          </a:p>
        </p:txBody>
      </p:sp>
      <p:sp>
        <p:nvSpPr>
          <p:cNvPr id="26" name="TextBox 25"/>
          <p:cNvSpPr txBox="1"/>
          <p:nvPr/>
        </p:nvSpPr>
        <p:spPr>
          <a:xfrm>
            <a:off x="5834668" y="5562600"/>
            <a:ext cx="2961067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curvilinear grid</a:t>
            </a:r>
          </a:p>
          <a:p>
            <a:pPr algn="ctr"/>
            <a:r>
              <a:rPr lang="en-US" sz="1400" i="1" dirty="0" smtClean="0"/>
              <a:t>not axis-aligned, cells different size</a:t>
            </a:r>
          </a:p>
          <a:p>
            <a:pPr algn="ctr"/>
            <a:r>
              <a:rPr lang="en-US" sz="1400" i="1" dirty="0" smtClean="0"/>
              <a:t>explicitly given coordinates</a:t>
            </a:r>
            <a:endParaRPr lang="en-US" sz="1400" i="1" dirty="0"/>
          </a:p>
        </p:txBody>
      </p:sp>
    </p:spTree>
    <p:extLst>
      <p:ext uri="{BB962C8B-B14F-4D97-AF65-F5344CB8AC3E}">
        <p14:creationId xmlns:p14="http://schemas.microsoft.com/office/powerpoint/2010/main" val="2134241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5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5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Grids and Interpolation</a:t>
            </a:r>
            <a:endParaRPr lang="de-DE" smtClean="0"/>
          </a:p>
        </p:txBody>
      </p:sp>
      <p:sp>
        <p:nvSpPr>
          <p:cNvPr id="22531" name="Rectangle 3"/>
          <p:cNvSpPr>
            <a:spLocks noGrp="1" noChangeArrowheads="1"/>
          </p:cNvSpPr>
          <p:nvPr>
            <p:ph idx="1"/>
          </p:nvPr>
        </p:nvSpPr>
        <p:spPr>
          <a:xfrm>
            <a:off x="250825" y="549275"/>
            <a:ext cx="8558580" cy="5759450"/>
          </a:xfrm>
        </p:spPr>
        <p:txBody>
          <a:bodyPr/>
          <a:lstStyle/>
          <a:p>
            <a:pPr eaLnBrk="1" hangingPunct="1"/>
            <a:r>
              <a:rPr lang="en-US" b="1" dirty="0" smtClean="0"/>
              <a:t>Regular or uniform grids</a:t>
            </a:r>
            <a:endParaRPr lang="en-US" dirty="0" smtClean="0"/>
          </a:p>
          <a:p>
            <a:pPr eaLnBrk="1" hangingPunct="1"/>
            <a:r>
              <a:rPr lang="en-US" dirty="0" smtClean="0"/>
              <a:t>Cells are rectangles or rectangular cuboids of the same size</a:t>
            </a:r>
          </a:p>
          <a:p>
            <a:pPr eaLnBrk="1" hangingPunct="1"/>
            <a:r>
              <a:rPr lang="en-US" dirty="0" smtClean="0"/>
              <a:t>All grid lines are parallel to the axes</a:t>
            </a:r>
          </a:p>
          <a:p>
            <a:pPr eaLnBrk="1" hangingPunct="1"/>
            <a:endParaRPr lang="en-US" dirty="0" smtClean="0"/>
          </a:p>
          <a:p>
            <a:pPr eaLnBrk="1" hangingPunct="1"/>
            <a:endParaRPr lang="en-US" dirty="0"/>
          </a:p>
          <a:p>
            <a:pPr eaLnBrk="1" hangingPunct="1"/>
            <a:endParaRPr lang="en-US" dirty="0"/>
          </a:p>
          <a:p>
            <a:pPr eaLnBrk="1" hangingPunct="1"/>
            <a:r>
              <a:rPr lang="en-US" dirty="0" smtClean="0"/>
              <a:t>To define a uniform grid, we need the following:</a:t>
            </a:r>
            <a:endParaRPr lang="de-DE" dirty="0" smtClean="0"/>
          </a:p>
          <a:p>
            <a:pPr lvl="1" eaLnBrk="1" hangingPunct="1"/>
            <a:r>
              <a:rPr lang="en-US" dirty="0" smtClean="0"/>
              <a:t>Bounding box: (</a:t>
            </a:r>
            <a:r>
              <a:rPr lang="en-US" dirty="0" err="1" smtClean="0"/>
              <a:t>x</a:t>
            </a:r>
            <a:r>
              <a:rPr lang="en-US" baseline="-25000" dirty="0" err="1" smtClean="0"/>
              <a:t>min</a:t>
            </a:r>
            <a:r>
              <a:rPr lang="en-US" dirty="0" smtClean="0"/>
              <a:t>, </a:t>
            </a:r>
            <a:r>
              <a:rPr lang="en-US" dirty="0" err="1" smtClean="0"/>
              <a:t>y</a:t>
            </a:r>
            <a:r>
              <a:rPr lang="en-US" baseline="-25000" dirty="0" err="1" smtClean="0"/>
              <a:t>min</a:t>
            </a:r>
            <a:r>
              <a:rPr lang="en-US" dirty="0" smtClean="0"/>
              <a:t>, </a:t>
            </a:r>
            <a:r>
              <a:rPr lang="en-US" dirty="0" err="1" smtClean="0"/>
              <a:t>z</a:t>
            </a:r>
            <a:r>
              <a:rPr lang="en-US" baseline="-25000" dirty="0" err="1" smtClean="0"/>
              <a:t>min</a:t>
            </a:r>
            <a:r>
              <a:rPr lang="en-US" dirty="0" smtClean="0"/>
              <a:t>) - (</a:t>
            </a:r>
            <a:r>
              <a:rPr lang="en-US" dirty="0" err="1" smtClean="0"/>
              <a:t>x</a:t>
            </a:r>
            <a:r>
              <a:rPr lang="en-US" baseline="-25000" dirty="0" err="1" smtClean="0"/>
              <a:t>max</a:t>
            </a:r>
            <a:r>
              <a:rPr lang="en-US" dirty="0" smtClean="0"/>
              <a:t>, </a:t>
            </a:r>
            <a:r>
              <a:rPr lang="en-US" dirty="0" err="1" smtClean="0"/>
              <a:t>y</a:t>
            </a:r>
            <a:r>
              <a:rPr lang="en-US" baseline="-25000" dirty="0" err="1" smtClean="0"/>
              <a:t>max</a:t>
            </a:r>
            <a:r>
              <a:rPr lang="en-US" dirty="0" smtClean="0"/>
              <a:t>, </a:t>
            </a:r>
            <a:r>
              <a:rPr lang="en-US" dirty="0" err="1" smtClean="0"/>
              <a:t>z</a:t>
            </a:r>
            <a:r>
              <a:rPr lang="en-US" baseline="-25000" dirty="0" err="1" smtClean="0"/>
              <a:t>max</a:t>
            </a:r>
            <a:r>
              <a:rPr lang="en-US" dirty="0" smtClean="0"/>
              <a:t>)</a:t>
            </a:r>
          </a:p>
          <a:p>
            <a:pPr lvl="1" eaLnBrk="1" hangingPunct="1"/>
            <a:r>
              <a:rPr lang="en-US" dirty="0" smtClean="0"/>
              <a:t>Number of grid vertices in each dimension: </a:t>
            </a:r>
            <a:r>
              <a:rPr lang="en-US" dirty="0" err="1" smtClean="0"/>
              <a:t>D</a:t>
            </a:r>
            <a:r>
              <a:rPr lang="en-US" baseline="-25000" dirty="0" err="1" smtClean="0"/>
              <a:t>x</a:t>
            </a:r>
            <a:r>
              <a:rPr lang="en-US" dirty="0" smtClean="0"/>
              <a:t>, </a:t>
            </a:r>
            <a:r>
              <a:rPr lang="en-US" dirty="0" err="1" smtClean="0"/>
              <a:t>D</a:t>
            </a:r>
            <a:r>
              <a:rPr lang="en-US" baseline="-25000" dirty="0" err="1" smtClean="0"/>
              <a:t>y</a:t>
            </a:r>
            <a:r>
              <a:rPr lang="en-US" dirty="0" smtClean="0"/>
              <a:t>, </a:t>
            </a:r>
            <a:r>
              <a:rPr lang="en-US" dirty="0" err="1" smtClean="0"/>
              <a:t>D</a:t>
            </a:r>
            <a:r>
              <a:rPr lang="en-US" baseline="-25000" dirty="0" err="1" smtClean="0"/>
              <a:t>z</a:t>
            </a:r>
            <a:endParaRPr lang="en-US" baseline="-25000" dirty="0" smtClean="0"/>
          </a:p>
          <a:p>
            <a:pPr lvl="1" eaLnBrk="1" hangingPunct="1"/>
            <a:r>
              <a:rPr lang="en-US" dirty="0" smtClean="0">
                <a:sym typeface="Wingdings" panose="05000000000000000000" pitchFamily="2" charset="2"/>
              </a:rPr>
              <a:t> </a:t>
            </a:r>
            <a:r>
              <a:rPr lang="en-US" dirty="0" smtClean="0"/>
              <a:t>Cell size: d</a:t>
            </a:r>
            <a:r>
              <a:rPr lang="en-US" baseline="-25000" dirty="0" smtClean="0"/>
              <a:t>x</a:t>
            </a:r>
            <a:r>
              <a:rPr lang="en-US" dirty="0" smtClean="0"/>
              <a:t>, </a:t>
            </a:r>
            <a:r>
              <a:rPr lang="en-US" dirty="0" err="1" smtClean="0"/>
              <a:t>d</a:t>
            </a:r>
            <a:r>
              <a:rPr lang="en-US" baseline="-25000" dirty="0" err="1" smtClean="0"/>
              <a:t>y</a:t>
            </a:r>
            <a:r>
              <a:rPr lang="en-US" dirty="0" smtClean="0"/>
              <a:t>, </a:t>
            </a:r>
            <a:r>
              <a:rPr lang="en-US" dirty="0" err="1" smtClean="0"/>
              <a:t>d</a:t>
            </a:r>
            <a:r>
              <a:rPr lang="en-US" baseline="-25000" dirty="0" err="1" smtClean="0"/>
              <a:t>z</a:t>
            </a:r>
            <a:endParaRPr lang="en-US" dirty="0" smtClean="0"/>
          </a:p>
        </p:txBody>
      </p:sp>
      <p:pic>
        <p:nvPicPr>
          <p:cNvPr id="2253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2819400"/>
            <a:ext cx="160020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2533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31785270"/>
              </p:ext>
            </p:extLst>
          </p:nvPr>
        </p:nvGraphicFramePr>
        <p:xfrm>
          <a:off x="5943601" y="2438400"/>
          <a:ext cx="2247446" cy="21520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4986" r:id="rId4" imgW="2464578" imgH="2439224" progId="Word.Picture.8">
                  <p:embed/>
                </p:oleObj>
              </mc:Choice>
              <mc:Fallback>
                <p:oleObj r:id="rId4" imgW="2464578" imgH="2439224" progId="Word.Picture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43601" y="2438400"/>
                        <a:ext cx="2247446" cy="215200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7162800" y="403225"/>
            <a:ext cx="1646605" cy="369332"/>
          </a:xfrm>
          <a:prstGeom prst="rect">
            <a:avLst/>
          </a:prstGeom>
          <a:noFill/>
          <a:ln w="38100">
            <a:solidFill>
              <a:srgbClr val="00B05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1800" dirty="0" smtClean="0">
                <a:solidFill>
                  <a:srgbClr val="00B050"/>
                </a:solidFill>
              </a:rPr>
              <a:t>very important</a:t>
            </a:r>
            <a:endParaRPr lang="en-US" sz="18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7273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Grids and Interpolation</a:t>
            </a:r>
            <a:endParaRPr lang="de-DE" smtClean="0"/>
          </a:p>
        </p:txBody>
      </p:sp>
      <p:sp>
        <p:nvSpPr>
          <p:cNvPr id="2355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b="1" dirty="0" smtClean="0"/>
              <a:t>Regular or uniform grids</a:t>
            </a:r>
            <a:endParaRPr lang="en-US" dirty="0" smtClean="0"/>
          </a:p>
          <a:p>
            <a:pPr eaLnBrk="1" hangingPunct="1"/>
            <a:r>
              <a:rPr lang="en-US" dirty="0" smtClean="0"/>
              <a:t>Well suited for image data (medical applications)</a:t>
            </a:r>
          </a:p>
          <a:p>
            <a:pPr eaLnBrk="1" hangingPunct="1"/>
            <a:r>
              <a:rPr lang="en-US" dirty="0" smtClean="0"/>
              <a:t>Coordinate </a:t>
            </a:r>
            <a:r>
              <a:rPr lang="en-US" dirty="0" smtClean="0">
                <a:sym typeface="Wingdings" panose="05000000000000000000" pitchFamily="2" charset="2"/>
              </a:rPr>
              <a:t> cell is very simple and cheap</a:t>
            </a:r>
          </a:p>
          <a:p>
            <a:pPr lvl="1" eaLnBrk="1" hangingPunct="1"/>
            <a:r>
              <a:rPr lang="en-US" dirty="0" smtClean="0">
                <a:sym typeface="Wingdings" panose="05000000000000000000" pitchFamily="2" charset="2"/>
              </a:rPr>
              <a:t>Global search is good enough; local search not required</a:t>
            </a:r>
          </a:p>
          <a:p>
            <a:pPr eaLnBrk="1" hangingPunct="1"/>
            <a:r>
              <a:rPr lang="en-US" dirty="0" smtClean="0">
                <a:sym typeface="Wingdings" panose="05000000000000000000" pitchFamily="2" charset="2"/>
              </a:rPr>
              <a:t>Coordinate of a grid vertex:</a:t>
            </a:r>
            <a:br>
              <a:rPr lang="en-US" dirty="0" smtClean="0">
                <a:sym typeface="Wingdings" panose="05000000000000000000" pitchFamily="2" charset="2"/>
              </a:rPr>
            </a:br>
            <a:endParaRPr lang="en-US" dirty="0" smtClean="0"/>
          </a:p>
        </p:txBody>
      </p:sp>
      <p:pic>
        <p:nvPicPr>
          <p:cNvPr id="23556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4708525"/>
            <a:ext cx="160020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3557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3570952"/>
              </p:ext>
            </p:extLst>
          </p:nvPr>
        </p:nvGraphicFramePr>
        <p:xfrm>
          <a:off x="5246687" y="4583907"/>
          <a:ext cx="1981200" cy="1897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010" r:id="rId5" imgW="2464578" imgH="2439224" progId="Word.Picture.8">
                  <p:embed/>
                </p:oleObj>
              </mc:Choice>
              <mc:Fallback>
                <p:oleObj r:id="rId5" imgW="2464578" imgH="2439224" progId="Word.Picture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46687" y="4583907"/>
                        <a:ext cx="1981200" cy="18970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3558" name="Picture 10" descr="TP_tmp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3298825"/>
            <a:ext cx="3200400" cy="434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091615" y="3279775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+ start point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1978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Grids and Interpolation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b="1" dirty="0" smtClean="0"/>
                  <a:t>Cartesian grid</a:t>
                </a:r>
              </a:p>
              <a:p>
                <a:r>
                  <a:rPr lang="en-US" dirty="0" smtClean="0"/>
                  <a:t>Special case of a uniform grid: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𝑥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𝑦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𝑧</m:t>
                        </m:r>
                      </m:sub>
                    </m:sSub>
                  </m:oMath>
                </a14:m>
                <a:endParaRPr lang="en-US" dirty="0" smtClean="0"/>
              </a:p>
              <a:p>
                <a:r>
                  <a:rPr lang="en-US" dirty="0" smtClean="0"/>
                  <a:t>Consists of squares (2D), cubes (3D)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917" t="-7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08214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Grids and Interpolation</a:t>
            </a:r>
            <a:endParaRPr lang="de-DE" smtClean="0"/>
          </a:p>
        </p:txBody>
      </p:sp>
      <p:sp>
        <p:nvSpPr>
          <p:cNvPr id="2457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b="1" dirty="0" smtClean="0"/>
              <a:t>Rectilinear grids</a:t>
            </a:r>
          </a:p>
          <a:p>
            <a:pPr eaLnBrk="1" hangingPunct="1"/>
            <a:r>
              <a:rPr lang="en-US" dirty="0" smtClean="0"/>
              <a:t>Cells are rectangles of </a:t>
            </a:r>
            <a:r>
              <a:rPr lang="en-US" i="1" dirty="0" smtClean="0"/>
              <a:t>different</a:t>
            </a:r>
            <a:r>
              <a:rPr lang="en-US" dirty="0" smtClean="0"/>
              <a:t> sizes</a:t>
            </a:r>
          </a:p>
          <a:p>
            <a:pPr eaLnBrk="1" hangingPunct="1"/>
            <a:r>
              <a:rPr lang="en-US" dirty="0" smtClean="0"/>
              <a:t>All grid lines are parallel to the axes</a:t>
            </a:r>
          </a:p>
          <a:p>
            <a:pPr eaLnBrk="1" hangingPunct="1"/>
            <a:r>
              <a:rPr lang="en-US" dirty="0" smtClean="0"/>
              <a:t>Vertex locations are inferred from positions of grid lines for each dimension:</a:t>
            </a:r>
          </a:p>
          <a:p>
            <a:pPr lvl="1" eaLnBrk="1" hangingPunct="1"/>
            <a:r>
              <a:rPr lang="en-US" dirty="0" err="1" smtClean="0"/>
              <a:t>XLoc</a:t>
            </a:r>
            <a:r>
              <a:rPr lang="en-US" dirty="0" smtClean="0"/>
              <a:t> = {0.0, 1.5, 2.0, 5.0, …}</a:t>
            </a:r>
          </a:p>
          <a:p>
            <a:pPr lvl="1" eaLnBrk="1" hangingPunct="1"/>
            <a:r>
              <a:rPr lang="en-US" dirty="0" err="1" smtClean="0"/>
              <a:t>YLoc</a:t>
            </a:r>
            <a:r>
              <a:rPr lang="en-US" dirty="0" smtClean="0"/>
              <a:t> = {-1.0, 0.3, 1.0, 2.0, …}</a:t>
            </a:r>
          </a:p>
          <a:p>
            <a:pPr lvl="1" eaLnBrk="1" hangingPunct="1"/>
            <a:r>
              <a:rPr lang="en-US" dirty="0" err="1" smtClean="0"/>
              <a:t>ZLoc</a:t>
            </a:r>
            <a:r>
              <a:rPr lang="en-US" dirty="0" smtClean="0"/>
              <a:t> = {3.0, 3.5, 3.6, 4.1, …}</a:t>
            </a:r>
          </a:p>
          <a:p>
            <a:pPr eaLnBrk="1" hangingPunct="1"/>
            <a:r>
              <a:rPr lang="en-US" dirty="0" smtClean="0"/>
              <a:t>Coordinate </a:t>
            </a:r>
            <a:r>
              <a:rPr lang="en-US" dirty="0" smtClean="0">
                <a:sym typeface="Wingdings" panose="05000000000000000000" pitchFamily="2" charset="2"/>
              </a:rPr>
              <a:t> cell still quite simple</a:t>
            </a:r>
            <a:endParaRPr lang="en-US" dirty="0" smtClean="0"/>
          </a:p>
          <a:p>
            <a:pPr eaLnBrk="1" hangingPunct="1"/>
            <a:endParaRPr lang="de-DE" dirty="0" smtClean="0"/>
          </a:p>
        </p:txBody>
      </p:sp>
      <p:pic>
        <p:nvPicPr>
          <p:cNvPr id="2458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800" y="533400"/>
            <a:ext cx="1971675" cy="1933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3886200"/>
            <a:ext cx="2314575" cy="2352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49719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Grids and Interpolation</a:t>
            </a:r>
            <a:endParaRPr lang="de-DE" smtClean="0"/>
          </a:p>
        </p:txBody>
      </p:sp>
      <p:sp>
        <p:nvSpPr>
          <p:cNvPr id="256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b="1" dirty="0" smtClean="0"/>
              <a:t>Curvilinear grids</a:t>
            </a:r>
          </a:p>
          <a:p>
            <a:pPr eaLnBrk="1" hangingPunct="1"/>
            <a:r>
              <a:rPr lang="en-US" dirty="0" smtClean="0"/>
              <a:t>Vertex locations are explicitly given</a:t>
            </a:r>
          </a:p>
          <a:p>
            <a:pPr lvl="1"/>
            <a:r>
              <a:rPr lang="en-US" dirty="0" err="1" smtClean="0"/>
              <a:t>XYZLoc</a:t>
            </a:r>
            <a:r>
              <a:rPr lang="en-US" dirty="0" smtClean="0"/>
              <a:t> = {(0.0, -1.0, 3.0), (1.5, 0.3, 3.5), (2.0, 1.0, 3.6), …}</a:t>
            </a:r>
          </a:p>
          <a:p>
            <a:pPr eaLnBrk="1" hangingPunct="1"/>
            <a:r>
              <a:rPr lang="en-US" dirty="0" smtClean="0"/>
              <a:t>Cells are </a:t>
            </a:r>
            <a:r>
              <a:rPr lang="de-DE" dirty="0" smtClean="0"/>
              <a:t>quadrilaterals or cuboids</a:t>
            </a:r>
          </a:p>
          <a:p>
            <a:pPr eaLnBrk="1" hangingPunct="1"/>
            <a:r>
              <a:rPr lang="en-US" dirty="0" smtClean="0"/>
              <a:t>Grid lines are not (necessarily) parallel to the axes</a:t>
            </a:r>
          </a:p>
        </p:txBody>
      </p:sp>
      <p:pic>
        <p:nvPicPr>
          <p:cNvPr id="2560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352800"/>
            <a:ext cx="2743200" cy="2624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4343400"/>
            <a:ext cx="2438400" cy="138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6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4191000"/>
            <a:ext cx="2133600" cy="172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7" name="Text Box 7"/>
          <p:cNvSpPr txBox="1">
            <a:spLocks noChangeArrowheads="1"/>
          </p:cNvSpPr>
          <p:nvPr/>
        </p:nvSpPr>
        <p:spPr bwMode="auto">
          <a:xfrm>
            <a:off x="1044575" y="5791200"/>
            <a:ext cx="20256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75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7F7F7F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C0C0C0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sz="1800"/>
              <a:t>2D curvilinear grid</a:t>
            </a:r>
            <a:endParaRPr lang="de-DE" sz="1800"/>
          </a:p>
        </p:txBody>
      </p:sp>
      <p:sp>
        <p:nvSpPr>
          <p:cNvPr id="25608" name="Text Box 8"/>
          <p:cNvSpPr txBox="1">
            <a:spLocks noChangeArrowheads="1"/>
          </p:cNvSpPr>
          <p:nvPr/>
        </p:nvSpPr>
        <p:spPr bwMode="auto">
          <a:xfrm>
            <a:off x="4972050" y="5943600"/>
            <a:ext cx="21399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75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7F7F7F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C0C0C0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sz="1800"/>
              <a:t>3D curvilinear grids</a:t>
            </a:r>
            <a:endParaRPr lang="de-DE" sz="1800" dirty="0"/>
          </a:p>
        </p:txBody>
      </p:sp>
    </p:spTree>
    <p:extLst>
      <p:ext uri="{BB962C8B-B14F-4D97-AF65-F5344CB8AC3E}">
        <p14:creationId xmlns:p14="http://schemas.microsoft.com/office/powerpoint/2010/main" val="3581970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235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Visualization Pipeline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1066800" y="1066006"/>
            <a:ext cx="7239000" cy="4724400"/>
            <a:chOff x="1066800" y="1676400"/>
            <a:chExt cx="7239000" cy="4724400"/>
          </a:xfrm>
        </p:grpSpPr>
        <p:grpSp>
          <p:nvGrpSpPr>
            <p:cNvPr id="6" name="Group 5"/>
            <p:cNvGrpSpPr/>
            <p:nvPr/>
          </p:nvGrpSpPr>
          <p:grpSpPr>
            <a:xfrm>
              <a:off x="1066800" y="1676400"/>
              <a:ext cx="7239000" cy="4724400"/>
              <a:chOff x="1066800" y="1676400"/>
              <a:chExt cx="7239000" cy="4724400"/>
            </a:xfrm>
          </p:grpSpPr>
          <p:sp>
            <p:nvSpPr>
              <p:cNvPr id="5" name="Rectangle 4"/>
              <p:cNvSpPr/>
              <p:nvPr/>
            </p:nvSpPr>
            <p:spPr bwMode="auto">
              <a:xfrm>
                <a:off x="1066800" y="1676400"/>
                <a:ext cx="7239000" cy="4724400"/>
              </a:xfrm>
              <a:prstGeom prst="rect">
                <a:avLst/>
              </a:prstGeom>
              <a:solidFill>
                <a:schemeClr val="bg1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grpSp>
            <p:nvGrpSpPr>
              <p:cNvPr id="3" name="Group 2"/>
              <p:cNvGrpSpPr/>
              <p:nvPr/>
            </p:nvGrpSpPr>
            <p:grpSpPr>
              <a:xfrm>
                <a:off x="1387132" y="1981201"/>
                <a:ext cx="6598337" cy="4114799"/>
                <a:chOff x="1515493" y="1237039"/>
                <a:chExt cx="6598337" cy="4114799"/>
              </a:xfrm>
            </p:grpSpPr>
            <p:sp>
              <p:nvSpPr>
                <p:cNvPr id="17410" name="Rectangle 2"/>
                <p:cNvSpPr>
                  <a:spLocks/>
                </p:cNvSpPr>
                <p:nvPr/>
              </p:nvSpPr>
              <p:spPr bwMode="auto">
                <a:xfrm>
                  <a:off x="1515493" y="1246319"/>
                  <a:ext cx="1417975" cy="293251"/>
                </a:xfrm>
                <a:prstGeom prst="rect">
                  <a:avLst/>
                </a:prstGeom>
                <a:solidFill>
                  <a:schemeClr val="bg1"/>
                </a:solidFill>
                <a:ln w="1905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26789" tIns="26789" rIns="26789" bIns="26789" anchor="ctr" anchorCtr="0"/>
                <a:lstStyle>
                  <a:lvl1pPr algn="l">
                    <a:defRPr sz="1200">
                      <a:solidFill>
                        <a:schemeClr val="tx1"/>
                      </a:solidFill>
                      <a:latin typeface="Gill Sans" charset="0"/>
                    </a:defRPr>
                  </a:lvl1pPr>
                  <a:lvl2pPr algn="l">
                    <a:defRPr sz="1200">
                      <a:solidFill>
                        <a:schemeClr val="tx1"/>
                      </a:solidFill>
                      <a:latin typeface="Gill Sans" charset="0"/>
                    </a:defRPr>
                  </a:lvl2pPr>
                  <a:lvl3pPr algn="l">
                    <a:defRPr sz="1200">
                      <a:solidFill>
                        <a:schemeClr val="tx1"/>
                      </a:solidFill>
                      <a:latin typeface="Gill Sans" charset="0"/>
                    </a:defRPr>
                  </a:lvl3pPr>
                  <a:lvl4pPr algn="l">
                    <a:defRPr sz="1200">
                      <a:solidFill>
                        <a:schemeClr val="tx1"/>
                      </a:solidFill>
                      <a:latin typeface="Gill Sans" charset="0"/>
                    </a:defRPr>
                  </a:lvl4pPr>
                  <a:lvl5pPr algn="l">
                    <a:defRPr sz="1200">
                      <a:solidFill>
                        <a:schemeClr val="tx1"/>
                      </a:solidFill>
                      <a:latin typeface="Gill Sans" charset="0"/>
                    </a:defRPr>
                  </a:lvl5pPr>
                  <a:lvl6pPr fontAlgn="base">
                    <a:spcBef>
                      <a:spcPct val="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Gill Sans" charset="0"/>
                    </a:defRPr>
                  </a:lvl6pPr>
                  <a:lvl7pPr fontAlgn="base">
                    <a:spcBef>
                      <a:spcPct val="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Gill Sans" charset="0"/>
                    </a:defRPr>
                  </a:lvl7pPr>
                  <a:lvl8pPr fontAlgn="base">
                    <a:spcBef>
                      <a:spcPct val="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Gill Sans" charset="0"/>
                    </a:defRPr>
                  </a:lvl8pPr>
                  <a:lvl9pPr fontAlgn="base">
                    <a:spcBef>
                      <a:spcPct val="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Gill Sans" charset="0"/>
                    </a:defRPr>
                  </a:lvl9pPr>
                </a:lstStyle>
                <a:p>
                  <a:pPr algn="ctr">
                    <a:lnSpc>
                      <a:spcPct val="90000"/>
                    </a:lnSpc>
                    <a:defRPr/>
                  </a:pPr>
                  <a:r>
                    <a:rPr lang="en-US" sz="1266" dirty="0" smtClean="0">
                      <a:latin typeface="Arial" panose="020B0604020202020204" pitchFamily="34" charset="0"/>
                      <a:sym typeface="Arial" panose="020B0604020202020204" pitchFamily="34" charset="0"/>
                    </a:rPr>
                    <a:t>simulation</a:t>
                  </a:r>
                </a:p>
              </p:txBody>
            </p:sp>
            <p:sp>
              <p:nvSpPr>
                <p:cNvPr id="17411" name="Rectangle 3"/>
                <p:cNvSpPr>
                  <a:spLocks/>
                </p:cNvSpPr>
                <p:nvPr/>
              </p:nvSpPr>
              <p:spPr bwMode="auto">
                <a:xfrm>
                  <a:off x="3180153" y="1246319"/>
                  <a:ext cx="1417975" cy="293251"/>
                </a:xfrm>
                <a:prstGeom prst="rect">
                  <a:avLst/>
                </a:prstGeom>
                <a:noFill/>
                <a:ln w="1905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26789" tIns="26789" rIns="26789" bIns="26789" anchor="ctr" anchorCtr="0"/>
                <a:lstStyle>
                  <a:lvl1pPr algn="l">
                    <a:defRPr sz="1200">
                      <a:solidFill>
                        <a:schemeClr val="tx1"/>
                      </a:solidFill>
                      <a:latin typeface="Gill Sans" charset="0"/>
                    </a:defRPr>
                  </a:lvl1pPr>
                  <a:lvl2pPr algn="l">
                    <a:defRPr sz="1200">
                      <a:solidFill>
                        <a:schemeClr val="tx1"/>
                      </a:solidFill>
                      <a:latin typeface="Gill Sans" charset="0"/>
                    </a:defRPr>
                  </a:lvl2pPr>
                  <a:lvl3pPr algn="l">
                    <a:defRPr sz="1200">
                      <a:solidFill>
                        <a:schemeClr val="tx1"/>
                      </a:solidFill>
                      <a:latin typeface="Gill Sans" charset="0"/>
                    </a:defRPr>
                  </a:lvl3pPr>
                  <a:lvl4pPr algn="l">
                    <a:defRPr sz="1200">
                      <a:solidFill>
                        <a:schemeClr val="tx1"/>
                      </a:solidFill>
                      <a:latin typeface="Gill Sans" charset="0"/>
                    </a:defRPr>
                  </a:lvl4pPr>
                  <a:lvl5pPr algn="l">
                    <a:defRPr sz="1200">
                      <a:solidFill>
                        <a:schemeClr val="tx1"/>
                      </a:solidFill>
                      <a:latin typeface="Gill Sans" charset="0"/>
                    </a:defRPr>
                  </a:lvl5pPr>
                  <a:lvl6pPr fontAlgn="base">
                    <a:spcBef>
                      <a:spcPct val="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Gill Sans" charset="0"/>
                    </a:defRPr>
                  </a:lvl6pPr>
                  <a:lvl7pPr fontAlgn="base">
                    <a:spcBef>
                      <a:spcPct val="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Gill Sans" charset="0"/>
                    </a:defRPr>
                  </a:lvl7pPr>
                  <a:lvl8pPr fontAlgn="base">
                    <a:spcBef>
                      <a:spcPct val="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Gill Sans" charset="0"/>
                    </a:defRPr>
                  </a:lvl8pPr>
                  <a:lvl9pPr fontAlgn="base">
                    <a:spcBef>
                      <a:spcPct val="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Gill Sans" charset="0"/>
                    </a:defRPr>
                  </a:lvl9pPr>
                </a:lstStyle>
                <a:p>
                  <a:pPr algn="ctr">
                    <a:lnSpc>
                      <a:spcPct val="90000"/>
                    </a:lnSpc>
                    <a:defRPr/>
                  </a:pPr>
                  <a:r>
                    <a:rPr lang="en-US" sz="1266" smtClean="0">
                      <a:latin typeface="Arial" panose="020B0604020202020204" pitchFamily="34" charset="0"/>
                      <a:sym typeface="Arial" panose="020B0604020202020204" pitchFamily="34" charset="0"/>
                    </a:rPr>
                    <a:t>data bases</a:t>
                  </a:r>
                </a:p>
              </p:txBody>
            </p:sp>
            <p:sp>
              <p:nvSpPr>
                <p:cNvPr id="17412" name="Rectangle 4"/>
                <p:cNvSpPr>
                  <a:spLocks/>
                </p:cNvSpPr>
                <p:nvPr/>
              </p:nvSpPr>
              <p:spPr bwMode="auto">
                <a:xfrm>
                  <a:off x="4855775" y="1246319"/>
                  <a:ext cx="1417975" cy="293251"/>
                </a:xfrm>
                <a:prstGeom prst="rect">
                  <a:avLst/>
                </a:prstGeom>
                <a:noFill/>
                <a:ln w="1905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26789" tIns="26789" rIns="26789" bIns="26789" anchor="ctr" anchorCtr="0"/>
                <a:lstStyle>
                  <a:lvl1pPr algn="l">
                    <a:defRPr sz="1200">
                      <a:solidFill>
                        <a:schemeClr val="tx1"/>
                      </a:solidFill>
                      <a:latin typeface="Gill Sans" charset="0"/>
                    </a:defRPr>
                  </a:lvl1pPr>
                  <a:lvl2pPr algn="l">
                    <a:defRPr sz="1200">
                      <a:solidFill>
                        <a:schemeClr val="tx1"/>
                      </a:solidFill>
                      <a:latin typeface="Gill Sans" charset="0"/>
                    </a:defRPr>
                  </a:lvl2pPr>
                  <a:lvl3pPr algn="l">
                    <a:defRPr sz="1200">
                      <a:solidFill>
                        <a:schemeClr val="tx1"/>
                      </a:solidFill>
                      <a:latin typeface="Gill Sans" charset="0"/>
                    </a:defRPr>
                  </a:lvl3pPr>
                  <a:lvl4pPr algn="l">
                    <a:defRPr sz="1200">
                      <a:solidFill>
                        <a:schemeClr val="tx1"/>
                      </a:solidFill>
                      <a:latin typeface="Gill Sans" charset="0"/>
                    </a:defRPr>
                  </a:lvl4pPr>
                  <a:lvl5pPr algn="l">
                    <a:defRPr sz="1200">
                      <a:solidFill>
                        <a:schemeClr val="tx1"/>
                      </a:solidFill>
                      <a:latin typeface="Gill Sans" charset="0"/>
                    </a:defRPr>
                  </a:lvl5pPr>
                  <a:lvl6pPr fontAlgn="base">
                    <a:spcBef>
                      <a:spcPct val="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Gill Sans" charset="0"/>
                    </a:defRPr>
                  </a:lvl6pPr>
                  <a:lvl7pPr fontAlgn="base">
                    <a:spcBef>
                      <a:spcPct val="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Gill Sans" charset="0"/>
                    </a:defRPr>
                  </a:lvl7pPr>
                  <a:lvl8pPr fontAlgn="base">
                    <a:spcBef>
                      <a:spcPct val="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Gill Sans" charset="0"/>
                    </a:defRPr>
                  </a:lvl8pPr>
                  <a:lvl9pPr fontAlgn="base">
                    <a:spcBef>
                      <a:spcPct val="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Gill Sans" charset="0"/>
                    </a:defRPr>
                  </a:lvl9pPr>
                </a:lstStyle>
                <a:p>
                  <a:pPr algn="ctr">
                    <a:lnSpc>
                      <a:spcPct val="90000"/>
                    </a:lnSpc>
                    <a:defRPr/>
                  </a:pPr>
                  <a:r>
                    <a:rPr lang="en-US" sz="1266" dirty="0" smtClean="0">
                      <a:latin typeface="Arial" panose="020B0604020202020204" pitchFamily="34" charset="0"/>
                      <a:sym typeface="Arial" panose="020B0604020202020204" pitchFamily="34" charset="0"/>
                    </a:rPr>
                    <a:t>sensors</a:t>
                  </a:r>
                </a:p>
              </p:txBody>
            </p:sp>
            <p:sp>
              <p:nvSpPr>
                <p:cNvPr id="223239" name="Line 5"/>
                <p:cNvSpPr>
                  <a:spLocks noChangeShapeType="1"/>
                </p:cNvSpPr>
                <p:nvPr/>
              </p:nvSpPr>
              <p:spPr bwMode="auto">
                <a:xfrm>
                  <a:off x="3889141" y="1602675"/>
                  <a:ext cx="0" cy="62548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223240" name="Line 6"/>
                <p:cNvSpPr>
                  <a:spLocks noChangeShapeType="1"/>
                </p:cNvSpPr>
                <p:nvPr/>
              </p:nvSpPr>
              <p:spPr bwMode="auto">
                <a:xfrm>
                  <a:off x="2224481" y="1602675"/>
                  <a:ext cx="0" cy="354501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223241" name="Line 7"/>
                <p:cNvSpPr>
                  <a:spLocks noChangeShapeType="1"/>
                </p:cNvSpPr>
                <p:nvPr/>
              </p:nvSpPr>
              <p:spPr bwMode="auto">
                <a:xfrm>
                  <a:off x="2224481" y="1957175"/>
                  <a:ext cx="1664660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223242" name="Line 8"/>
                <p:cNvSpPr>
                  <a:spLocks noChangeShapeType="1"/>
                </p:cNvSpPr>
                <p:nvPr/>
              </p:nvSpPr>
              <p:spPr bwMode="auto">
                <a:xfrm>
                  <a:off x="3889141" y="1957175"/>
                  <a:ext cx="1664659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triangle" w="med" len="med"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223243" name="Line 9"/>
                <p:cNvSpPr>
                  <a:spLocks noChangeShapeType="1"/>
                </p:cNvSpPr>
                <p:nvPr/>
              </p:nvSpPr>
              <p:spPr bwMode="auto">
                <a:xfrm rot="10800000" flipH="1">
                  <a:off x="5553799" y="1602675"/>
                  <a:ext cx="0" cy="354501"/>
                </a:xfrm>
                <a:prstGeom prst="line">
                  <a:avLst/>
                </a:prstGeom>
                <a:noFill/>
                <a:ln w="12700">
                  <a:solidFill>
                    <a:srgbClr val="595959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17418" name="Rectangle 10"/>
                <p:cNvSpPr>
                  <a:spLocks/>
                </p:cNvSpPr>
                <p:nvPr/>
              </p:nvSpPr>
              <p:spPr bwMode="auto">
                <a:xfrm>
                  <a:off x="3004733" y="2235579"/>
                  <a:ext cx="1768816" cy="293251"/>
                </a:xfrm>
                <a:prstGeom prst="rect">
                  <a:avLst/>
                </a:prstGeom>
                <a:solidFill>
                  <a:srgbClr val="FF0000"/>
                </a:solidFill>
                <a:ln w="1905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26789" tIns="26789" rIns="26789" bIns="26789" anchor="ctr" anchorCtr="0"/>
                <a:lstStyle>
                  <a:lvl1pPr algn="l">
                    <a:defRPr sz="1200">
                      <a:solidFill>
                        <a:schemeClr val="tx1"/>
                      </a:solidFill>
                      <a:latin typeface="Gill Sans" charset="0"/>
                    </a:defRPr>
                  </a:lvl1pPr>
                  <a:lvl2pPr algn="l">
                    <a:defRPr sz="1200">
                      <a:solidFill>
                        <a:schemeClr val="tx1"/>
                      </a:solidFill>
                      <a:latin typeface="Gill Sans" charset="0"/>
                    </a:defRPr>
                  </a:lvl2pPr>
                  <a:lvl3pPr algn="l">
                    <a:defRPr sz="1200">
                      <a:solidFill>
                        <a:schemeClr val="tx1"/>
                      </a:solidFill>
                      <a:latin typeface="Gill Sans" charset="0"/>
                    </a:defRPr>
                  </a:lvl3pPr>
                  <a:lvl4pPr algn="l">
                    <a:defRPr sz="1200">
                      <a:solidFill>
                        <a:schemeClr val="tx1"/>
                      </a:solidFill>
                      <a:latin typeface="Gill Sans" charset="0"/>
                    </a:defRPr>
                  </a:lvl4pPr>
                  <a:lvl5pPr algn="l">
                    <a:defRPr sz="1200">
                      <a:solidFill>
                        <a:schemeClr val="tx1"/>
                      </a:solidFill>
                      <a:latin typeface="Gill Sans" charset="0"/>
                    </a:defRPr>
                  </a:lvl5pPr>
                  <a:lvl6pPr fontAlgn="base">
                    <a:spcBef>
                      <a:spcPct val="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Gill Sans" charset="0"/>
                    </a:defRPr>
                  </a:lvl6pPr>
                  <a:lvl7pPr fontAlgn="base">
                    <a:spcBef>
                      <a:spcPct val="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Gill Sans" charset="0"/>
                    </a:defRPr>
                  </a:lvl7pPr>
                  <a:lvl8pPr fontAlgn="base">
                    <a:spcBef>
                      <a:spcPct val="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Gill Sans" charset="0"/>
                    </a:defRPr>
                  </a:lvl8pPr>
                  <a:lvl9pPr fontAlgn="base">
                    <a:spcBef>
                      <a:spcPct val="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Gill Sans" charset="0"/>
                    </a:defRPr>
                  </a:lvl9pPr>
                </a:lstStyle>
                <a:p>
                  <a:pPr algn="ctr">
                    <a:lnSpc>
                      <a:spcPct val="90000"/>
                    </a:lnSpc>
                    <a:defRPr/>
                  </a:pPr>
                  <a:r>
                    <a:rPr lang="en-US" sz="1266" dirty="0" smtClean="0">
                      <a:latin typeface="Arial" panose="020B0604020202020204" pitchFamily="34" charset="0"/>
                      <a:sym typeface="Arial" panose="020B0604020202020204" pitchFamily="34" charset="0"/>
                    </a:rPr>
                    <a:t>raw data</a:t>
                  </a:r>
                </a:p>
              </p:txBody>
            </p:sp>
            <p:sp>
              <p:nvSpPr>
                <p:cNvPr id="223245" name="Line 11"/>
                <p:cNvSpPr>
                  <a:spLocks noChangeShapeType="1"/>
                </p:cNvSpPr>
                <p:nvPr/>
              </p:nvSpPr>
              <p:spPr bwMode="auto">
                <a:xfrm>
                  <a:off x="3889141" y="2582654"/>
                  <a:ext cx="0" cy="449157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17420" name="Rectangle 12"/>
                <p:cNvSpPr>
                  <a:spLocks/>
                </p:cNvSpPr>
                <p:nvPr/>
              </p:nvSpPr>
              <p:spPr bwMode="auto">
                <a:xfrm>
                  <a:off x="3013868" y="3037380"/>
                  <a:ext cx="1759680" cy="293251"/>
                </a:xfrm>
                <a:prstGeom prst="rect">
                  <a:avLst/>
                </a:prstGeom>
                <a:solidFill>
                  <a:schemeClr val="bg1"/>
                </a:solidFill>
                <a:ln w="1905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26789" tIns="26789" rIns="26789" bIns="26789" anchor="ctr" anchorCtr="0"/>
                <a:lstStyle>
                  <a:lvl1pPr algn="l">
                    <a:defRPr sz="1200">
                      <a:solidFill>
                        <a:schemeClr val="tx1"/>
                      </a:solidFill>
                      <a:latin typeface="Gill Sans" charset="0"/>
                    </a:defRPr>
                  </a:lvl1pPr>
                  <a:lvl2pPr algn="l">
                    <a:defRPr sz="1200">
                      <a:solidFill>
                        <a:schemeClr val="tx1"/>
                      </a:solidFill>
                      <a:latin typeface="Gill Sans" charset="0"/>
                    </a:defRPr>
                  </a:lvl2pPr>
                  <a:lvl3pPr algn="l">
                    <a:defRPr sz="1200">
                      <a:solidFill>
                        <a:schemeClr val="tx1"/>
                      </a:solidFill>
                      <a:latin typeface="Gill Sans" charset="0"/>
                    </a:defRPr>
                  </a:lvl3pPr>
                  <a:lvl4pPr algn="l">
                    <a:defRPr sz="1200">
                      <a:solidFill>
                        <a:schemeClr val="tx1"/>
                      </a:solidFill>
                      <a:latin typeface="Gill Sans" charset="0"/>
                    </a:defRPr>
                  </a:lvl4pPr>
                  <a:lvl5pPr algn="l">
                    <a:defRPr sz="1200">
                      <a:solidFill>
                        <a:schemeClr val="tx1"/>
                      </a:solidFill>
                      <a:latin typeface="Gill Sans" charset="0"/>
                    </a:defRPr>
                  </a:lvl5pPr>
                  <a:lvl6pPr fontAlgn="base">
                    <a:spcBef>
                      <a:spcPct val="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Gill Sans" charset="0"/>
                    </a:defRPr>
                  </a:lvl6pPr>
                  <a:lvl7pPr fontAlgn="base">
                    <a:spcBef>
                      <a:spcPct val="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Gill Sans" charset="0"/>
                    </a:defRPr>
                  </a:lvl7pPr>
                  <a:lvl8pPr fontAlgn="base">
                    <a:spcBef>
                      <a:spcPct val="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Gill Sans" charset="0"/>
                    </a:defRPr>
                  </a:lvl8pPr>
                  <a:lvl9pPr fontAlgn="base">
                    <a:spcBef>
                      <a:spcPct val="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Gill Sans" charset="0"/>
                    </a:defRPr>
                  </a:lvl9pPr>
                </a:lstStyle>
                <a:p>
                  <a:pPr algn="ctr">
                    <a:lnSpc>
                      <a:spcPct val="90000"/>
                    </a:lnSpc>
                    <a:defRPr/>
                  </a:pPr>
                  <a:r>
                    <a:rPr lang="en-US" sz="1266" dirty="0" err="1" smtClean="0">
                      <a:latin typeface="Arial" panose="020B0604020202020204" pitchFamily="34" charset="0"/>
                      <a:sym typeface="Arial" panose="020B0604020202020204" pitchFamily="34" charset="0"/>
                    </a:rPr>
                    <a:t>vis</a:t>
                  </a:r>
                  <a:r>
                    <a:rPr lang="en-US" sz="1266" dirty="0" smtClean="0">
                      <a:latin typeface="Arial" panose="020B0604020202020204" pitchFamily="34" charset="0"/>
                      <a:sym typeface="Arial" panose="020B0604020202020204" pitchFamily="34" charset="0"/>
                    </a:rPr>
                    <a:t> data</a:t>
                  </a:r>
                </a:p>
              </p:txBody>
            </p:sp>
            <p:sp>
              <p:nvSpPr>
                <p:cNvPr id="223247" name="Line 13"/>
                <p:cNvSpPr>
                  <a:spLocks noChangeShapeType="1"/>
                </p:cNvSpPr>
                <p:nvPr/>
              </p:nvSpPr>
              <p:spPr bwMode="auto">
                <a:xfrm>
                  <a:off x="3889141" y="3386312"/>
                  <a:ext cx="0" cy="449157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17422" name="Rectangle 14"/>
                <p:cNvSpPr>
                  <a:spLocks/>
                </p:cNvSpPr>
                <p:nvPr/>
              </p:nvSpPr>
              <p:spPr bwMode="auto">
                <a:xfrm>
                  <a:off x="3004733" y="3835469"/>
                  <a:ext cx="1768816" cy="491845"/>
                </a:xfrm>
                <a:prstGeom prst="rect">
                  <a:avLst/>
                </a:prstGeom>
                <a:noFill/>
                <a:ln w="1905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26789" tIns="26789" rIns="26789" bIns="26789" anchor="ctr" anchorCtr="0"/>
                <a:lstStyle>
                  <a:lvl1pPr algn="l">
                    <a:defRPr sz="1200">
                      <a:solidFill>
                        <a:schemeClr val="tx1"/>
                      </a:solidFill>
                      <a:latin typeface="Gill Sans" charset="0"/>
                    </a:defRPr>
                  </a:lvl1pPr>
                  <a:lvl2pPr algn="l">
                    <a:defRPr sz="1200">
                      <a:solidFill>
                        <a:schemeClr val="tx1"/>
                      </a:solidFill>
                      <a:latin typeface="Gill Sans" charset="0"/>
                    </a:defRPr>
                  </a:lvl2pPr>
                  <a:lvl3pPr algn="l">
                    <a:defRPr sz="1200">
                      <a:solidFill>
                        <a:schemeClr val="tx1"/>
                      </a:solidFill>
                      <a:latin typeface="Gill Sans" charset="0"/>
                    </a:defRPr>
                  </a:lvl3pPr>
                  <a:lvl4pPr algn="l">
                    <a:defRPr sz="1200">
                      <a:solidFill>
                        <a:schemeClr val="tx1"/>
                      </a:solidFill>
                      <a:latin typeface="Gill Sans" charset="0"/>
                    </a:defRPr>
                  </a:lvl4pPr>
                  <a:lvl5pPr algn="l">
                    <a:defRPr sz="1200">
                      <a:solidFill>
                        <a:schemeClr val="tx1"/>
                      </a:solidFill>
                      <a:latin typeface="Gill Sans" charset="0"/>
                    </a:defRPr>
                  </a:lvl5pPr>
                  <a:lvl6pPr fontAlgn="base">
                    <a:spcBef>
                      <a:spcPct val="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Gill Sans" charset="0"/>
                    </a:defRPr>
                  </a:lvl6pPr>
                  <a:lvl7pPr fontAlgn="base">
                    <a:spcBef>
                      <a:spcPct val="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Gill Sans" charset="0"/>
                    </a:defRPr>
                  </a:lvl7pPr>
                  <a:lvl8pPr fontAlgn="base">
                    <a:spcBef>
                      <a:spcPct val="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Gill Sans" charset="0"/>
                    </a:defRPr>
                  </a:lvl8pPr>
                  <a:lvl9pPr fontAlgn="base">
                    <a:spcBef>
                      <a:spcPct val="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Gill Sans" charset="0"/>
                    </a:defRPr>
                  </a:lvl9pPr>
                </a:lstStyle>
                <a:p>
                  <a:pPr algn="ctr">
                    <a:lnSpc>
                      <a:spcPct val="90000"/>
                    </a:lnSpc>
                    <a:defRPr/>
                  </a:pPr>
                  <a:r>
                    <a:rPr lang="en-US" sz="1266" smtClean="0">
                      <a:latin typeface="Arial" panose="020B0604020202020204" pitchFamily="34" charset="0"/>
                      <a:sym typeface="Arial" panose="020B0604020202020204" pitchFamily="34" charset="0"/>
                    </a:rPr>
                    <a:t>renderable representation</a:t>
                  </a:r>
                </a:p>
              </p:txBody>
            </p:sp>
            <p:sp>
              <p:nvSpPr>
                <p:cNvPr id="223249" name="Line 15"/>
                <p:cNvSpPr>
                  <a:spLocks noChangeShapeType="1"/>
                </p:cNvSpPr>
                <p:nvPr/>
              </p:nvSpPr>
              <p:spPr bwMode="auto">
                <a:xfrm>
                  <a:off x="3889141" y="4420115"/>
                  <a:ext cx="0" cy="449157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17424" name="Rectangle 16"/>
                <p:cNvSpPr>
                  <a:spLocks/>
                </p:cNvSpPr>
                <p:nvPr/>
              </p:nvSpPr>
              <p:spPr bwMode="auto">
                <a:xfrm>
                  <a:off x="3004733" y="4861848"/>
                  <a:ext cx="1768816" cy="489990"/>
                </a:xfrm>
                <a:prstGeom prst="rect">
                  <a:avLst/>
                </a:prstGeom>
                <a:noFill/>
                <a:ln w="1905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26789" tIns="26789" rIns="26789" bIns="26789" anchor="ctr" anchorCtr="0"/>
                <a:lstStyle>
                  <a:lvl1pPr algn="l">
                    <a:defRPr sz="1200">
                      <a:solidFill>
                        <a:schemeClr val="tx1"/>
                      </a:solidFill>
                      <a:latin typeface="Gill Sans" charset="0"/>
                    </a:defRPr>
                  </a:lvl1pPr>
                  <a:lvl2pPr algn="l">
                    <a:defRPr sz="1200">
                      <a:solidFill>
                        <a:schemeClr val="tx1"/>
                      </a:solidFill>
                      <a:latin typeface="Gill Sans" charset="0"/>
                    </a:defRPr>
                  </a:lvl2pPr>
                  <a:lvl3pPr algn="l">
                    <a:defRPr sz="1200">
                      <a:solidFill>
                        <a:schemeClr val="tx1"/>
                      </a:solidFill>
                      <a:latin typeface="Gill Sans" charset="0"/>
                    </a:defRPr>
                  </a:lvl3pPr>
                  <a:lvl4pPr algn="l">
                    <a:defRPr sz="1200">
                      <a:solidFill>
                        <a:schemeClr val="tx1"/>
                      </a:solidFill>
                      <a:latin typeface="Gill Sans" charset="0"/>
                    </a:defRPr>
                  </a:lvl4pPr>
                  <a:lvl5pPr algn="l">
                    <a:defRPr sz="1200">
                      <a:solidFill>
                        <a:schemeClr val="tx1"/>
                      </a:solidFill>
                      <a:latin typeface="Gill Sans" charset="0"/>
                    </a:defRPr>
                  </a:lvl5pPr>
                  <a:lvl6pPr fontAlgn="base">
                    <a:spcBef>
                      <a:spcPct val="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Gill Sans" charset="0"/>
                    </a:defRPr>
                  </a:lvl6pPr>
                  <a:lvl7pPr fontAlgn="base">
                    <a:spcBef>
                      <a:spcPct val="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Gill Sans" charset="0"/>
                    </a:defRPr>
                  </a:lvl7pPr>
                  <a:lvl8pPr fontAlgn="base">
                    <a:spcBef>
                      <a:spcPct val="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Gill Sans" charset="0"/>
                    </a:defRPr>
                  </a:lvl8pPr>
                  <a:lvl9pPr fontAlgn="base">
                    <a:spcBef>
                      <a:spcPct val="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Gill Sans" charset="0"/>
                    </a:defRPr>
                  </a:lvl9pPr>
                </a:lstStyle>
                <a:p>
                  <a:pPr algn="ctr">
                    <a:lnSpc>
                      <a:spcPct val="90000"/>
                    </a:lnSpc>
                    <a:defRPr/>
                  </a:pPr>
                  <a:r>
                    <a:rPr lang="en-US" sz="1266" dirty="0" smtClean="0">
                      <a:latin typeface="Arial" panose="020B0604020202020204" pitchFamily="34" charset="0"/>
                      <a:sym typeface="Arial" panose="020B0604020202020204" pitchFamily="34" charset="0"/>
                    </a:rPr>
                    <a:t>images, video</a:t>
                  </a:r>
                </a:p>
              </p:txBody>
            </p:sp>
            <p:sp>
              <p:nvSpPr>
                <p:cNvPr id="17427" name="Rectangle 19"/>
                <p:cNvSpPr>
                  <a:spLocks/>
                </p:cNvSpPr>
                <p:nvPr/>
              </p:nvSpPr>
              <p:spPr bwMode="auto">
                <a:xfrm>
                  <a:off x="4800600" y="2625343"/>
                  <a:ext cx="898150" cy="27097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26789" tIns="26789" rIns="26789" bIns="26789" anchor="ctr" anchorCtr="0"/>
                <a:lstStyle>
                  <a:lvl1pPr algn="l">
                    <a:defRPr sz="1200">
                      <a:solidFill>
                        <a:schemeClr val="tx1"/>
                      </a:solidFill>
                      <a:latin typeface="Gill Sans" charset="0"/>
                    </a:defRPr>
                  </a:lvl1pPr>
                  <a:lvl2pPr algn="l">
                    <a:defRPr sz="1200">
                      <a:solidFill>
                        <a:schemeClr val="tx1"/>
                      </a:solidFill>
                      <a:latin typeface="Gill Sans" charset="0"/>
                    </a:defRPr>
                  </a:lvl2pPr>
                  <a:lvl3pPr algn="l">
                    <a:defRPr sz="1200">
                      <a:solidFill>
                        <a:schemeClr val="tx1"/>
                      </a:solidFill>
                      <a:latin typeface="Gill Sans" charset="0"/>
                    </a:defRPr>
                  </a:lvl3pPr>
                  <a:lvl4pPr algn="l">
                    <a:defRPr sz="1200">
                      <a:solidFill>
                        <a:schemeClr val="tx1"/>
                      </a:solidFill>
                      <a:latin typeface="Gill Sans" charset="0"/>
                    </a:defRPr>
                  </a:lvl4pPr>
                  <a:lvl5pPr algn="l">
                    <a:defRPr sz="1200">
                      <a:solidFill>
                        <a:schemeClr val="tx1"/>
                      </a:solidFill>
                      <a:latin typeface="Gill Sans" charset="0"/>
                    </a:defRPr>
                  </a:lvl5pPr>
                  <a:lvl6pPr fontAlgn="base">
                    <a:spcBef>
                      <a:spcPct val="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Gill Sans" charset="0"/>
                    </a:defRPr>
                  </a:lvl6pPr>
                  <a:lvl7pPr fontAlgn="base">
                    <a:spcBef>
                      <a:spcPct val="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Gill Sans" charset="0"/>
                    </a:defRPr>
                  </a:lvl7pPr>
                  <a:lvl8pPr fontAlgn="base">
                    <a:spcBef>
                      <a:spcPct val="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Gill Sans" charset="0"/>
                    </a:defRPr>
                  </a:lvl8pPr>
                  <a:lvl9pPr fontAlgn="base">
                    <a:spcBef>
                      <a:spcPct val="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Gill Sans" charset="0"/>
                    </a:defRPr>
                  </a:lvl9pPr>
                </a:lstStyle>
                <a:p>
                  <a:pPr>
                    <a:spcBef>
                      <a:spcPts val="835"/>
                    </a:spcBef>
                    <a:defRPr/>
                  </a:pPr>
                  <a:r>
                    <a:rPr lang="en-US" sz="1266" dirty="0" smtClean="0">
                      <a:solidFill>
                        <a:srgbClr val="0200FF"/>
                      </a:solidFill>
                      <a:latin typeface="Arial Italic" panose="020B0604020202090204" pitchFamily="34" charset="0"/>
                      <a:cs typeface="Arial Italic" panose="020B0604020202090204" pitchFamily="34" charset="0"/>
                      <a:sym typeface="Arial Italic" panose="020B0604020202090204" pitchFamily="34" charset="0"/>
                    </a:rPr>
                    <a:t>filtering</a:t>
                  </a:r>
                </a:p>
              </p:txBody>
            </p:sp>
            <p:sp>
              <p:nvSpPr>
                <p:cNvPr id="17428" name="Rectangle 20"/>
                <p:cNvSpPr>
                  <a:spLocks/>
                </p:cNvSpPr>
                <p:nvPr/>
              </p:nvSpPr>
              <p:spPr bwMode="auto">
                <a:xfrm>
                  <a:off x="4800600" y="3429000"/>
                  <a:ext cx="1044004" cy="27097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26789" tIns="26789" rIns="26789" bIns="26789" anchor="ctr" anchorCtr="0"/>
                <a:lstStyle>
                  <a:lvl1pPr algn="l">
                    <a:defRPr sz="1200">
                      <a:solidFill>
                        <a:schemeClr val="tx1"/>
                      </a:solidFill>
                      <a:latin typeface="Gill Sans" charset="0"/>
                    </a:defRPr>
                  </a:lvl1pPr>
                  <a:lvl2pPr algn="l">
                    <a:defRPr sz="1200">
                      <a:solidFill>
                        <a:schemeClr val="tx1"/>
                      </a:solidFill>
                      <a:latin typeface="Gill Sans" charset="0"/>
                    </a:defRPr>
                  </a:lvl2pPr>
                  <a:lvl3pPr algn="l">
                    <a:defRPr sz="1200">
                      <a:solidFill>
                        <a:schemeClr val="tx1"/>
                      </a:solidFill>
                      <a:latin typeface="Gill Sans" charset="0"/>
                    </a:defRPr>
                  </a:lvl3pPr>
                  <a:lvl4pPr algn="l">
                    <a:defRPr sz="1200">
                      <a:solidFill>
                        <a:schemeClr val="tx1"/>
                      </a:solidFill>
                      <a:latin typeface="Gill Sans" charset="0"/>
                    </a:defRPr>
                  </a:lvl4pPr>
                  <a:lvl5pPr algn="l">
                    <a:defRPr sz="1200">
                      <a:solidFill>
                        <a:schemeClr val="tx1"/>
                      </a:solidFill>
                      <a:latin typeface="Gill Sans" charset="0"/>
                    </a:defRPr>
                  </a:lvl5pPr>
                  <a:lvl6pPr fontAlgn="base">
                    <a:spcBef>
                      <a:spcPct val="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Gill Sans" charset="0"/>
                    </a:defRPr>
                  </a:lvl6pPr>
                  <a:lvl7pPr fontAlgn="base">
                    <a:spcBef>
                      <a:spcPct val="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Gill Sans" charset="0"/>
                    </a:defRPr>
                  </a:lvl7pPr>
                  <a:lvl8pPr fontAlgn="base">
                    <a:spcBef>
                      <a:spcPct val="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Gill Sans" charset="0"/>
                    </a:defRPr>
                  </a:lvl8pPr>
                  <a:lvl9pPr fontAlgn="base">
                    <a:spcBef>
                      <a:spcPct val="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Gill Sans" charset="0"/>
                    </a:defRPr>
                  </a:lvl9pPr>
                </a:lstStyle>
                <a:p>
                  <a:pPr>
                    <a:spcBef>
                      <a:spcPts val="835"/>
                    </a:spcBef>
                    <a:defRPr/>
                  </a:pPr>
                  <a:r>
                    <a:rPr lang="en-US" sz="1266" smtClean="0">
                      <a:solidFill>
                        <a:srgbClr val="0200FF"/>
                      </a:solidFill>
                      <a:latin typeface="Arial Italic" panose="020B0604020202090204" pitchFamily="34" charset="0"/>
                      <a:cs typeface="Arial Italic" panose="020B0604020202090204" pitchFamily="34" charset="0"/>
                      <a:sym typeface="Arial Italic" panose="020B0604020202090204" pitchFamily="34" charset="0"/>
                    </a:rPr>
                    <a:t>mapping</a:t>
                  </a:r>
                </a:p>
              </p:txBody>
            </p:sp>
            <p:sp>
              <p:nvSpPr>
                <p:cNvPr id="17429" name="Rectangle 21"/>
                <p:cNvSpPr>
                  <a:spLocks/>
                </p:cNvSpPr>
                <p:nvPr/>
              </p:nvSpPr>
              <p:spPr bwMode="auto">
                <a:xfrm>
                  <a:off x="4800600" y="4451668"/>
                  <a:ext cx="1191392" cy="27097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26789" tIns="26789" rIns="26789" bIns="26789" anchor="ctr" anchorCtr="0"/>
                <a:lstStyle>
                  <a:lvl1pPr algn="l">
                    <a:defRPr sz="1200">
                      <a:solidFill>
                        <a:schemeClr val="tx1"/>
                      </a:solidFill>
                      <a:latin typeface="Gill Sans" charset="0"/>
                    </a:defRPr>
                  </a:lvl1pPr>
                  <a:lvl2pPr algn="l">
                    <a:defRPr sz="1200">
                      <a:solidFill>
                        <a:schemeClr val="tx1"/>
                      </a:solidFill>
                      <a:latin typeface="Gill Sans" charset="0"/>
                    </a:defRPr>
                  </a:lvl2pPr>
                  <a:lvl3pPr algn="l">
                    <a:defRPr sz="1200">
                      <a:solidFill>
                        <a:schemeClr val="tx1"/>
                      </a:solidFill>
                      <a:latin typeface="Gill Sans" charset="0"/>
                    </a:defRPr>
                  </a:lvl3pPr>
                  <a:lvl4pPr algn="l">
                    <a:defRPr sz="1200">
                      <a:solidFill>
                        <a:schemeClr val="tx1"/>
                      </a:solidFill>
                      <a:latin typeface="Gill Sans" charset="0"/>
                    </a:defRPr>
                  </a:lvl4pPr>
                  <a:lvl5pPr algn="l">
                    <a:defRPr sz="1200">
                      <a:solidFill>
                        <a:schemeClr val="tx1"/>
                      </a:solidFill>
                      <a:latin typeface="Gill Sans" charset="0"/>
                    </a:defRPr>
                  </a:lvl5pPr>
                  <a:lvl6pPr fontAlgn="base">
                    <a:spcBef>
                      <a:spcPct val="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Gill Sans" charset="0"/>
                    </a:defRPr>
                  </a:lvl6pPr>
                  <a:lvl7pPr fontAlgn="base">
                    <a:spcBef>
                      <a:spcPct val="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Gill Sans" charset="0"/>
                    </a:defRPr>
                  </a:lvl7pPr>
                  <a:lvl8pPr fontAlgn="base">
                    <a:spcBef>
                      <a:spcPct val="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Gill Sans" charset="0"/>
                    </a:defRPr>
                  </a:lvl8pPr>
                  <a:lvl9pPr fontAlgn="base">
                    <a:spcBef>
                      <a:spcPct val="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Gill Sans" charset="0"/>
                    </a:defRPr>
                  </a:lvl9pPr>
                </a:lstStyle>
                <a:p>
                  <a:pPr>
                    <a:spcBef>
                      <a:spcPts val="835"/>
                    </a:spcBef>
                    <a:defRPr/>
                  </a:pPr>
                  <a:r>
                    <a:rPr lang="en-US" sz="1266" dirty="0" smtClean="0">
                      <a:solidFill>
                        <a:srgbClr val="0200FF"/>
                      </a:solidFill>
                      <a:latin typeface="Arial Italic" panose="020B0604020202090204" pitchFamily="34" charset="0"/>
                      <a:cs typeface="Arial Italic" panose="020B0604020202090204" pitchFamily="34" charset="0"/>
                      <a:sym typeface="Arial Italic" panose="020B0604020202090204" pitchFamily="34" charset="0"/>
                    </a:rPr>
                    <a:t>rendering</a:t>
                  </a:r>
                </a:p>
              </p:txBody>
            </p:sp>
            <p:grpSp>
              <p:nvGrpSpPr>
                <p:cNvPr id="2" name="Group 1"/>
                <p:cNvGrpSpPr/>
                <p:nvPr/>
              </p:nvGrpSpPr>
              <p:grpSpPr>
                <a:xfrm>
                  <a:off x="5687192" y="2771776"/>
                  <a:ext cx="524431" cy="2141849"/>
                  <a:chOff x="5687192" y="2743200"/>
                  <a:chExt cx="524431" cy="2141849"/>
                </a:xfrm>
              </p:grpSpPr>
              <p:sp>
                <p:nvSpPr>
                  <p:cNvPr id="223260" name="Line 22"/>
                  <p:cNvSpPr>
                    <a:spLocks noChangeShapeType="1"/>
                  </p:cNvSpPr>
                  <p:nvPr/>
                </p:nvSpPr>
                <p:spPr bwMode="auto">
                  <a:xfrm>
                    <a:off x="5687192" y="2743200"/>
                    <a:ext cx="524431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triangle" w="med" len="med"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/>
                  </a:p>
                </p:txBody>
              </p:sp>
              <p:sp>
                <p:nvSpPr>
                  <p:cNvPr id="223261" name="Line 23"/>
                  <p:cNvSpPr>
                    <a:spLocks noChangeShapeType="1"/>
                  </p:cNvSpPr>
                  <p:nvPr/>
                </p:nvSpPr>
                <p:spPr bwMode="auto">
                  <a:xfrm>
                    <a:off x="5687192" y="3547699"/>
                    <a:ext cx="524431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triangle" w="med" len="med"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/>
                  </a:p>
                </p:txBody>
              </p:sp>
              <p:sp>
                <p:nvSpPr>
                  <p:cNvPr id="223262" name="Line 24"/>
                  <p:cNvSpPr>
                    <a:spLocks noChangeShapeType="1"/>
                  </p:cNvSpPr>
                  <p:nvPr/>
                </p:nvSpPr>
                <p:spPr bwMode="auto">
                  <a:xfrm>
                    <a:off x="5687192" y="4588966"/>
                    <a:ext cx="524431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triangle" w="med" len="med"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/>
                  </a:p>
                </p:txBody>
              </p:sp>
              <p:sp>
                <p:nvSpPr>
                  <p:cNvPr id="223263" name="Line 25"/>
                  <p:cNvSpPr>
                    <a:spLocks noChangeShapeType="1"/>
                  </p:cNvSpPr>
                  <p:nvPr/>
                </p:nvSpPr>
                <p:spPr bwMode="auto">
                  <a:xfrm>
                    <a:off x="6211623" y="2743200"/>
                    <a:ext cx="0" cy="2141849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17435" name="Rectangle 27"/>
                <p:cNvSpPr>
                  <a:spLocks/>
                </p:cNvSpPr>
                <p:nvPr/>
              </p:nvSpPr>
              <p:spPr bwMode="auto">
                <a:xfrm>
                  <a:off x="5513599" y="4984346"/>
                  <a:ext cx="1417975" cy="27097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26789" tIns="26789" rIns="26789" bIns="26789" anchor="ctr" anchorCtr="0"/>
                <a:lstStyle>
                  <a:lvl1pPr algn="l">
                    <a:defRPr sz="1200">
                      <a:solidFill>
                        <a:schemeClr val="tx1"/>
                      </a:solidFill>
                      <a:latin typeface="Gill Sans" charset="0"/>
                    </a:defRPr>
                  </a:lvl1pPr>
                  <a:lvl2pPr algn="l">
                    <a:defRPr sz="1200">
                      <a:solidFill>
                        <a:schemeClr val="tx1"/>
                      </a:solidFill>
                      <a:latin typeface="Gill Sans" charset="0"/>
                    </a:defRPr>
                  </a:lvl2pPr>
                  <a:lvl3pPr algn="l">
                    <a:defRPr sz="1200">
                      <a:solidFill>
                        <a:schemeClr val="tx1"/>
                      </a:solidFill>
                      <a:latin typeface="Gill Sans" charset="0"/>
                    </a:defRPr>
                  </a:lvl3pPr>
                  <a:lvl4pPr algn="l">
                    <a:defRPr sz="1200">
                      <a:solidFill>
                        <a:schemeClr val="tx1"/>
                      </a:solidFill>
                      <a:latin typeface="Gill Sans" charset="0"/>
                    </a:defRPr>
                  </a:lvl4pPr>
                  <a:lvl5pPr algn="l">
                    <a:defRPr sz="1200">
                      <a:solidFill>
                        <a:schemeClr val="tx1"/>
                      </a:solidFill>
                      <a:latin typeface="Gill Sans" charset="0"/>
                    </a:defRPr>
                  </a:lvl5pPr>
                  <a:lvl6pPr fontAlgn="base">
                    <a:spcBef>
                      <a:spcPct val="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Gill Sans" charset="0"/>
                    </a:defRPr>
                  </a:lvl6pPr>
                  <a:lvl7pPr fontAlgn="base">
                    <a:spcBef>
                      <a:spcPct val="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Gill Sans" charset="0"/>
                    </a:defRPr>
                  </a:lvl7pPr>
                  <a:lvl8pPr fontAlgn="base">
                    <a:spcBef>
                      <a:spcPct val="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Gill Sans" charset="0"/>
                    </a:defRPr>
                  </a:lvl8pPr>
                  <a:lvl9pPr fontAlgn="base">
                    <a:spcBef>
                      <a:spcPct val="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Gill Sans" charset="0"/>
                    </a:defRPr>
                  </a:lvl9pPr>
                </a:lstStyle>
                <a:p>
                  <a:pPr algn="ctr">
                    <a:spcBef>
                      <a:spcPts val="835"/>
                    </a:spcBef>
                    <a:defRPr/>
                  </a:pPr>
                  <a:r>
                    <a:rPr lang="en-US" sz="1266" b="1" dirty="0" smtClean="0">
                      <a:latin typeface="Arial Italic" panose="020B0604020202090204" pitchFamily="34" charset="0"/>
                      <a:cs typeface="Arial Italic" panose="020B0604020202090204" pitchFamily="34" charset="0"/>
                      <a:sym typeface="Arial Italic" panose="020B0604020202090204" pitchFamily="34" charset="0"/>
                    </a:rPr>
                    <a:t>interaction</a:t>
                  </a:r>
                </a:p>
              </p:txBody>
            </p:sp>
            <p:sp>
              <p:nvSpPr>
                <p:cNvPr id="17436" name="Rectangle 28"/>
                <p:cNvSpPr>
                  <a:spLocks/>
                </p:cNvSpPr>
                <p:nvPr/>
              </p:nvSpPr>
              <p:spPr bwMode="auto">
                <a:xfrm>
                  <a:off x="6345015" y="1237039"/>
                  <a:ext cx="1768815" cy="27097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26789" tIns="26789" rIns="26789" bIns="26789" anchor="ctr" anchorCtr="0"/>
                <a:lstStyle>
                  <a:lvl1pPr algn="l">
                    <a:defRPr sz="1200">
                      <a:solidFill>
                        <a:schemeClr val="tx1"/>
                      </a:solidFill>
                      <a:latin typeface="Gill Sans" charset="0"/>
                    </a:defRPr>
                  </a:lvl1pPr>
                  <a:lvl2pPr algn="l">
                    <a:defRPr sz="1200">
                      <a:solidFill>
                        <a:schemeClr val="tx1"/>
                      </a:solidFill>
                      <a:latin typeface="Gill Sans" charset="0"/>
                    </a:defRPr>
                  </a:lvl2pPr>
                  <a:lvl3pPr algn="l">
                    <a:defRPr sz="1200">
                      <a:solidFill>
                        <a:schemeClr val="tx1"/>
                      </a:solidFill>
                      <a:latin typeface="Gill Sans" charset="0"/>
                    </a:defRPr>
                  </a:lvl3pPr>
                  <a:lvl4pPr algn="l">
                    <a:defRPr sz="1200">
                      <a:solidFill>
                        <a:schemeClr val="tx1"/>
                      </a:solidFill>
                      <a:latin typeface="Gill Sans" charset="0"/>
                    </a:defRPr>
                  </a:lvl4pPr>
                  <a:lvl5pPr algn="l">
                    <a:defRPr sz="1200">
                      <a:solidFill>
                        <a:schemeClr val="tx1"/>
                      </a:solidFill>
                      <a:latin typeface="Gill Sans" charset="0"/>
                    </a:defRPr>
                  </a:lvl5pPr>
                  <a:lvl6pPr fontAlgn="base">
                    <a:spcBef>
                      <a:spcPct val="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Gill Sans" charset="0"/>
                    </a:defRPr>
                  </a:lvl6pPr>
                  <a:lvl7pPr fontAlgn="base">
                    <a:spcBef>
                      <a:spcPct val="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Gill Sans" charset="0"/>
                    </a:defRPr>
                  </a:lvl7pPr>
                  <a:lvl8pPr fontAlgn="base">
                    <a:spcBef>
                      <a:spcPct val="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Gill Sans" charset="0"/>
                    </a:defRPr>
                  </a:lvl8pPr>
                  <a:lvl9pPr fontAlgn="base">
                    <a:spcBef>
                      <a:spcPct val="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Gill Sans" charset="0"/>
                    </a:defRPr>
                  </a:lvl9pPr>
                </a:lstStyle>
                <a:p>
                  <a:pPr algn="ctr">
                    <a:spcBef>
                      <a:spcPts val="835"/>
                    </a:spcBef>
                    <a:defRPr/>
                  </a:pPr>
                  <a:r>
                    <a:rPr lang="en-US" sz="1266" b="1" dirty="0" smtClean="0">
                      <a:latin typeface="Arial Bold Italic" panose="020B0704020202090204" pitchFamily="34" charset="0"/>
                      <a:cs typeface="Arial Bold Italic" panose="020B0704020202090204" pitchFamily="34" charset="0"/>
                      <a:sym typeface="Arial Bold Italic" panose="020B0704020202090204" pitchFamily="34" charset="0"/>
                    </a:rPr>
                    <a:t>data acquisition</a:t>
                  </a:r>
                </a:p>
              </p:txBody>
            </p:sp>
          </p:grpSp>
        </p:grpSp>
        <p:sp>
          <p:nvSpPr>
            <p:cNvPr id="7" name="TextBox 6"/>
            <p:cNvSpPr txBox="1"/>
            <p:nvPr/>
          </p:nvSpPr>
          <p:spPr>
            <a:xfrm>
              <a:off x="6777813" y="3669268"/>
              <a:ext cx="1317530" cy="738664"/>
            </a:xfrm>
            <a:prstGeom prst="rect">
              <a:avLst/>
            </a:prstGeom>
            <a:solidFill>
              <a:schemeClr val="bg1"/>
            </a:solidFill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The Visualization Pipeline</a:t>
              </a:r>
              <a:endParaRPr 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031230617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Grids and Interpolation</a:t>
            </a:r>
            <a:endParaRPr lang="de-DE" dirty="0" smtClean="0"/>
          </a:p>
        </p:txBody>
      </p:sp>
      <p:sp>
        <p:nvSpPr>
          <p:cNvPr id="2662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b="1" dirty="0" smtClean="0"/>
              <a:t>Curvilinear grids</a:t>
            </a:r>
          </a:p>
          <a:p>
            <a:pPr eaLnBrk="1" hangingPunct="1"/>
            <a:r>
              <a:rPr lang="en-US" dirty="0" smtClean="0"/>
              <a:t>Coordinate </a:t>
            </a:r>
            <a:r>
              <a:rPr lang="en-US" dirty="0" smtClean="0">
                <a:sym typeface="Wingdings" panose="05000000000000000000" pitchFamily="2" charset="2"/>
              </a:rPr>
              <a:t> cell:</a:t>
            </a:r>
          </a:p>
          <a:p>
            <a:pPr lvl="1" eaLnBrk="1" hangingPunct="1"/>
            <a:r>
              <a:rPr lang="en-US" b="1" dirty="0" smtClean="0">
                <a:sym typeface="Wingdings" panose="05000000000000000000" pitchFamily="2" charset="2"/>
              </a:rPr>
              <a:t>Local search</a:t>
            </a:r>
            <a:r>
              <a:rPr lang="en-US" dirty="0" smtClean="0">
                <a:sym typeface="Wingdings" panose="05000000000000000000" pitchFamily="2" charset="2"/>
              </a:rPr>
              <a:t> within last cell or its immediate neighbors</a:t>
            </a:r>
          </a:p>
          <a:p>
            <a:pPr lvl="1" eaLnBrk="1" hangingPunct="1"/>
            <a:r>
              <a:rPr lang="en-US" b="1" dirty="0" smtClean="0">
                <a:sym typeface="Wingdings" panose="05000000000000000000" pitchFamily="2" charset="2"/>
              </a:rPr>
              <a:t>Global search</a:t>
            </a:r>
            <a:r>
              <a:rPr lang="en-US" dirty="0" smtClean="0">
                <a:sym typeface="Wingdings" panose="05000000000000000000" pitchFamily="2" charset="2"/>
              </a:rPr>
              <a:t> via </a:t>
            </a:r>
            <a:r>
              <a:rPr lang="en-US" dirty="0" err="1" smtClean="0">
                <a:sym typeface="Wingdings" panose="05000000000000000000" pitchFamily="2" charset="2"/>
              </a:rPr>
              <a:t>quadtree</a:t>
            </a:r>
            <a:r>
              <a:rPr lang="en-US" dirty="0" smtClean="0">
                <a:sym typeface="Wingdings" panose="05000000000000000000" pitchFamily="2" charset="2"/>
              </a:rPr>
              <a:t>/</a:t>
            </a:r>
            <a:r>
              <a:rPr lang="en-US" dirty="0" err="1" smtClean="0">
                <a:sym typeface="Wingdings" panose="05000000000000000000" pitchFamily="2" charset="2"/>
              </a:rPr>
              <a:t>octree</a:t>
            </a:r>
            <a:endParaRPr lang="de-DE" b="1" dirty="0" smtClean="0"/>
          </a:p>
        </p:txBody>
      </p:sp>
      <p:pic>
        <p:nvPicPr>
          <p:cNvPr id="266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124200"/>
            <a:ext cx="2743200" cy="2624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4114800"/>
            <a:ext cx="2438400" cy="138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3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3962400"/>
            <a:ext cx="2133600" cy="172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31" name="Text Box 7"/>
          <p:cNvSpPr txBox="1">
            <a:spLocks noChangeArrowheads="1"/>
          </p:cNvSpPr>
          <p:nvPr/>
        </p:nvSpPr>
        <p:spPr bwMode="auto">
          <a:xfrm>
            <a:off x="1044575" y="5562600"/>
            <a:ext cx="20256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75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7F7F7F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C0C0C0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sz="1800"/>
              <a:t>2D curvilinear grid</a:t>
            </a:r>
            <a:endParaRPr lang="de-DE" sz="1800"/>
          </a:p>
        </p:txBody>
      </p:sp>
      <p:sp>
        <p:nvSpPr>
          <p:cNvPr id="26632" name="Text Box 8"/>
          <p:cNvSpPr txBox="1">
            <a:spLocks noChangeArrowheads="1"/>
          </p:cNvSpPr>
          <p:nvPr/>
        </p:nvSpPr>
        <p:spPr bwMode="auto">
          <a:xfrm>
            <a:off x="4972050" y="5943600"/>
            <a:ext cx="21399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75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7F7F7F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C0C0C0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sz="1800"/>
              <a:t>3D curvilinear grids</a:t>
            </a:r>
            <a:endParaRPr lang="de-DE" sz="1800"/>
          </a:p>
        </p:txBody>
      </p:sp>
    </p:spTree>
    <p:extLst>
      <p:ext uri="{BB962C8B-B14F-4D97-AF65-F5344CB8AC3E}">
        <p14:creationId xmlns:p14="http://schemas.microsoft.com/office/powerpoint/2010/main" val="3660728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ylinderMeshAni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Grids and Interpolation</a:t>
            </a:r>
          </a:p>
        </p:txBody>
      </p:sp>
    </p:spTree>
    <p:extLst>
      <p:ext uri="{BB962C8B-B14F-4D97-AF65-F5344CB8AC3E}">
        <p14:creationId xmlns:p14="http://schemas.microsoft.com/office/powerpoint/2010/main" val="1086652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Grids and Interpolation</a:t>
            </a:r>
            <a:endParaRPr lang="de-DE" smtClean="0"/>
          </a:p>
        </p:txBody>
      </p:sp>
      <p:sp>
        <p:nvSpPr>
          <p:cNvPr id="20483" name="Rectangle 9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b="1" dirty="0" smtClean="0"/>
              <a:t>Unstructured grids</a:t>
            </a:r>
            <a:endParaRPr lang="de-DE" b="1" dirty="0" smtClean="0"/>
          </a:p>
        </p:txBody>
      </p:sp>
      <p:pic>
        <p:nvPicPr>
          <p:cNvPr id="20484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066800"/>
            <a:ext cx="4343400" cy="3917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485" name="Text Box 6"/>
          <p:cNvSpPr txBox="1">
            <a:spLocks noChangeArrowheads="1"/>
          </p:cNvSpPr>
          <p:nvPr/>
        </p:nvSpPr>
        <p:spPr bwMode="auto">
          <a:xfrm>
            <a:off x="685800" y="5105400"/>
            <a:ext cx="34290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75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7F7F7F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C0C0C0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sz="1800"/>
              <a:t>2D unstructured grid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sz="1800"/>
              <a:t>consisting of triangles</a:t>
            </a:r>
            <a:endParaRPr lang="de-DE" sz="1800"/>
          </a:p>
        </p:txBody>
      </p:sp>
      <p:pic>
        <p:nvPicPr>
          <p:cNvPr id="20486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1143000"/>
            <a:ext cx="4191000" cy="3900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487" name="Text Box 8"/>
          <p:cNvSpPr txBox="1">
            <a:spLocks noChangeArrowheads="1"/>
          </p:cNvSpPr>
          <p:nvPr/>
        </p:nvSpPr>
        <p:spPr bwMode="auto">
          <a:xfrm>
            <a:off x="5105400" y="5105400"/>
            <a:ext cx="3429000" cy="915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75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7F7F7F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C0C0C0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sz="1800" dirty="0"/>
              <a:t>3D unstructured grid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sz="1800" dirty="0"/>
              <a:t>consisting of </a:t>
            </a:r>
            <a:r>
              <a:rPr lang="en-US" sz="1800" dirty="0" err="1"/>
              <a:t>tetrahedra</a:t>
            </a:r>
            <a:endParaRPr lang="en-US" sz="1800" dirty="0"/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sz="1800" dirty="0"/>
              <a:t>(from </a:t>
            </a:r>
            <a:r>
              <a:rPr lang="en-US" sz="1800" dirty="0" err="1"/>
              <a:t>TetGen</a:t>
            </a:r>
            <a:r>
              <a:rPr lang="en-US" sz="1800" dirty="0"/>
              <a:t> user manual)</a:t>
            </a:r>
            <a:endParaRPr lang="de-DE" sz="1800" dirty="0"/>
          </a:p>
        </p:txBody>
      </p:sp>
    </p:spTree>
    <p:extLst>
      <p:ext uri="{BB962C8B-B14F-4D97-AF65-F5344CB8AC3E}">
        <p14:creationId xmlns:p14="http://schemas.microsoft.com/office/powerpoint/2010/main" val="3514080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8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Grids and Interpolation</a:t>
            </a:r>
            <a:endParaRPr lang="de-DE" smtClean="0"/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 eaLnBrk="1" hangingPunct="1"/>
            <a:r>
              <a:rPr lang="en-US" sz="2000" b="1" dirty="0" smtClean="0"/>
              <a:t>Unstructured grids</a:t>
            </a:r>
            <a:endParaRPr lang="en-US" sz="2000" dirty="0" smtClean="0"/>
          </a:p>
          <a:p>
            <a:pPr eaLnBrk="1" hangingPunct="1"/>
            <a:r>
              <a:rPr lang="en-US" sz="2000" dirty="0" smtClean="0"/>
              <a:t>Vertex locations and connectivity explicitly given</a:t>
            </a:r>
          </a:p>
          <a:p>
            <a:pPr eaLnBrk="1" hangingPunct="1"/>
            <a:r>
              <a:rPr lang="en-US" sz="2000" dirty="0" smtClean="0"/>
              <a:t>Linear interpolation within a triangle/tetrahedron using </a:t>
            </a:r>
            <a:r>
              <a:rPr lang="en-US" sz="2000" dirty="0" err="1" smtClean="0"/>
              <a:t>barycentric</a:t>
            </a:r>
            <a:r>
              <a:rPr lang="en-US" sz="2000" dirty="0" smtClean="0"/>
              <a:t> coordinates</a:t>
            </a:r>
          </a:p>
          <a:p>
            <a:pPr eaLnBrk="1" hangingPunct="1"/>
            <a:r>
              <a:rPr lang="en-US" sz="2000" dirty="0" smtClean="0"/>
              <a:t>Coordinate </a:t>
            </a:r>
            <a:r>
              <a:rPr lang="en-US" sz="2000" dirty="0" smtClean="0">
                <a:sym typeface="Wingdings" panose="05000000000000000000" pitchFamily="2" charset="2"/>
              </a:rPr>
              <a:t> triangle/tetra:</a:t>
            </a:r>
          </a:p>
          <a:p>
            <a:pPr lvl="1" eaLnBrk="1" hangingPunct="1"/>
            <a:r>
              <a:rPr lang="en-US" sz="1800" b="1" dirty="0" smtClean="0">
                <a:sym typeface="Wingdings" panose="05000000000000000000" pitchFamily="2" charset="2"/>
              </a:rPr>
              <a:t>Local search</a:t>
            </a:r>
            <a:r>
              <a:rPr lang="en-US" sz="1800" dirty="0" smtClean="0">
                <a:sym typeface="Wingdings" panose="05000000000000000000" pitchFamily="2" charset="2"/>
              </a:rPr>
              <a:t> within last triangle/tetra or its immediate neighbors</a:t>
            </a:r>
          </a:p>
          <a:p>
            <a:pPr lvl="1" eaLnBrk="1" hangingPunct="1"/>
            <a:r>
              <a:rPr lang="en-US" sz="1800" b="1" dirty="0" smtClean="0">
                <a:sym typeface="Wingdings" panose="05000000000000000000" pitchFamily="2" charset="2"/>
              </a:rPr>
              <a:t>Global search</a:t>
            </a:r>
            <a:r>
              <a:rPr lang="en-US" sz="1800" dirty="0" smtClean="0">
                <a:sym typeface="Wingdings" panose="05000000000000000000" pitchFamily="2" charset="2"/>
              </a:rPr>
              <a:t> via </a:t>
            </a:r>
            <a:r>
              <a:rPr lang="en-US" sz="1800" dirty="0" err="1" smtClean="0">
                <a:sym typeface="Wingdings" panose="05000000000000000000" pitchFamily="2" charset="2"/>
              </a:rPr>
              <a:t>quadtree</a:t>
            </a:r>
            <a:r>
              <a:rPr lang="en-US" sz="1800" dirty="0" smtClean="0">
                <a:sym typeface="Wingdings" panose="05000000000000000000" pitchFamily="2" charset="2"/>
              </a:rPr>
              <a:t>/</a:t>
            </a:r>
            <a:r>
              <a:rPr lang="en-US" sz="1800" dirty="0" err="1" smtClean="0">
                <a:sym typeface="Wingdings" panose="05000000000000000000" pitchFamily="2" charset="2"/>
              </a:rPr>
              <a:t>octree</a:t>
            </a:r>
            <a:endParaRPr lang="de-DE" sz="1800" b="1" dirty="0" smtClean="0"/>
          </a:p>
        </p:txBody>
      </p:sp>
      <p:sp>
        <p:nvSpPr>
          <p:cNvPr id="21508" name="Rectangle 9"/>
          <p:cNvSpPr>
            <a:spLocks noGrp="1" noChangeArrowheads="1"/>
          </p:cNvSpPr>
          <p:nvPr>
            <p:ph sz="half" idx="2"/>
          </p:nvPr>
        </p:nvSpPr>
        <p:spPr/>
        <p:txBody>
          <a:bodyPr/>
          <a:lstStyle/>
          <a:p>
            <a:pPr eaLnBrk="1" hangingPunct="1"/>
            <a:endParaRPr lang="en-US" sz="2000" smtClean="0"/>
          </a:p>
        </p:txBody>
      </p:sp>
      <p:pic>
        <p:nvPicPr>
          <p:cNvPr id="21509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1143000"/>
            <a:ext cx="4191000" cy="3900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510" name="Text Box 8"/>
          <p:cNvSpPr txBox="1">
            <a:spLocks noChangeArrowheads="1"/>
          </p:cNvSpPr>
          <p:nvPr/>
        </p:nvSpPr>
        <p:spPr bwMode="auto">
          <a:xfrm>
            <a:off x="5105400" y="5105400"/>
            <a:ext cx="3429000" cy="915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75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7F7F7F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C0C0C0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sz="1800"/>
              <a:t>3D unstructured grid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sz="1800"/>
              <a:t>consisting of tetrahedra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sz="1800"/>
              <a:t>(from TetGen user manual)</a:t>
            </a:r>
            <a:endParaRPr lang="de-DE" sz="1800"/>
          </a:p>
        </p:txBody>
      </p:sp>
    </p:spTree>
    <p:extLst>
      <p:ext uri="{BB962C8B-B14F-4D97-AF65-F5344CB8AC3E}">
        <p14:creationId xmlns:p14="http://schemas.microsoft.com/office/powerpoint/2010/main" val="2151853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Grids and Interpolation</a:t>
            </a:r>
            <a:endParaRPr lang="de-DE" smtClean="0"/>
          </a:p>
        </p:txBody>
      </p:sp>
      <p:sp>
        <p:nvSpPr>
          <p:cNvPr id="20483" name="Rectangle 9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b="1" dirty="0" smtClean="0"/>
              <a:t>Unstructured grids</a:t>
            </a:r>
          </a:p>
          <a:p>
            <a:pPr eaLnBrk="1" hangingPunct="1"/>
            <a:endParaRPr lang="de-DE" b="1" dirty="0" smtClean="0"/>
          </a:p>
        </p:txBody>
      </p:sp>
      <p:sp>
        <p:nvSpPr>
          <p:cNvPr id="20485" name="Text Box 6"/>
          <p:cNvSpPr txBox="1">
            <a:spLocks noChangeArrowheads="1"/>
          </p:cNvSpPr>
          <p:nvPr/>
        </p:nvSpPr>
        <p:spPr bwMode="auto">
          <a:xfrm>
            <a:off x="2798433" y="5088542"/>
            <a:ext cx="34290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75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7F7F7F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C0C0C0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sz="1800" dirty="0"/>
              <a:t>2D unstructured grid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sz="1800" dirty="0"/>
              <a:t>consisting of </a:t>
            </a:r>
            <a:r>
              <a:rPr lang="en-US" sz="1800" dirty="0" smtClean="0"/>
              <a:t>quads</a:t>
            </a:r>
            <a:endParaRPr lang="de-DE" sz="1800" dirty="0"/>
          </a:p>
        </p:txBody>
      </p:sp>
      <p:pic>
        <p:nvPicPr>
          <p:cNvPr id="4098" name="Picture 2" descr="https://www.sharcnet.ca/Software/Gambit/html/modeling_guide/mgimage/fig_m_face_quadpave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1183" y="1316641"/>
            <a:ext cx="5143500" cy="3771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786866" y="6149931"/>
            <a:ext cx="545213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Source: https://www.sharcnet.ca/Software/Gambit/html/modeling_guide/mg0303.htm</a:t>
            </a:r>
          </a:p>
        </p:txBody>
      </p:sp>
    </p:spTree>
    <p:extLst>
      <p:ext uri="{BB962C8B-B14F-4D97-AF65-F5344CB8AC3E}">
        <p14:creationId xmlns:p14="http://schemas.microsoft.com/office/powerpoint/2010/main" val="3030556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Grids and Interpolation</a:t>
            </a:r>
            <a:endParaRPr lang="de-DE" smtClean="0"/>
          </a:p>
        </p:txBody>
      </p:sp>
      <p:sp>
        <p:nvSpPr>
          <p:cNvPr id="327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b="1" smtClean="0"/>
              <a:t>Block-structured grids</a:t>
            </a:r>
          </a:p>
          <a:p>
            <a:pPr eaLnBrk="1" hangingPunct="1"/>
            <a:r>
              <a:rPr lang="en-US" smtClean="0"/>
              <a:t>combination of several structured grids</a:t>
            </a:r>
            <a:endParaRPr lang="de-DE" smtClean="0"/>
          </a:p>
        </p:txBody>
      </p:sp>
      <p:pic>
        <p:nvPicPr>
          <p:cNvPr id="32772" name="Picture 4" descr="AhmedGridSlic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43063"/>
            <a:ext cx="9144000" cy="4605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73" name="Text Box 5"/>
          <p:cNvSpPr txBox="1">
            <a:spLocks noChangeArrowheads="1"/>
          </p:cNvSpPr>
          <p:nvPr/>
        </p:nvSpPr>
        <p:spPr bwMode="auto">
          <a:xfrm>
            <a:off x="5207680" y="5931555"/>
            <a:ext cx="3690938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75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7F7F7F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C0C0C0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sz="1400" dirty="0"/>
              <a:t>DFG-funded SFB </a:t>
            </a:r>
            <a:r>
              <a:rPr lang="en-US" sz="1400" dirty="0" smtClean="0"/>
              <a:t>557</a:t>
            </a:r>
          </a:p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sz="1400" dirty="0" smtClean="0"/>
              <a:t>Erik </a:t>
            </a:r>
            <a:r>
              <a:rPr lang="en-US" sz="1400" dirty="0" err="1"/>
              <a:t>Wassen</a:t>
            </a:r>
            <a:r>
              <a:rPr lang="en-US" sz="1400" dirty="0"/>
              <a:t>, TU Berlin, </a:t>
            </a:r>
            <a:r>
              <a:rPr lang="en-US" sz="1400" dirty="0" smtClean="0"/>
              <a:t>Germany 2008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2409892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Visualization Scenarios</a:t>
            </a:r>
            <a:endParaRPr lang="de-DE" smtClean="0"/>
          </a:p>
        </p:txBody>
      </p:sp>
      <p:sp>
        <p:nvSpPr>
          <p:cNvPr id="614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mtClean="0"/>
              <a:t>Demands on data storage, an example:</a:t>
            </a:r>
            <a:endParaRPr lang="de-DE" smtClean="0"/>
          </a:p>
        </p:txBody>
      </p:sp>
      <p:pic>
        <p:nvPicPr>
          <p:cNvPr id="6148" name="Picture 4" descr="AhmedGridBBox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371600"/>
            <a:ext cx="8585200" cy="415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9" name="Text Box 5"/>
          <p:cNvSpPr txBox="1">
            <a:spLocks noChangeArrowheads="1"/>
          </p:cNvSpPr>
          <p:nvPr/>
        </p:nvSpPr>
        <p:spPr bwMode="auto">
          <a:xfrm>
            <a:off x="685800" y="4191000"/>
            <a:ext cx="3429000" cy="2047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75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7F7F7F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C0C0C0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sz="1600" b="1" i="1"/>
              <a:t>Ahmed body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sz="1600"/>
              <a:t>Block-structured grid with 52 blocks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sz="1600"/>
              <a:t>Each block is a curvilinear grid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sz="1600"/>
              <a:t>17 million grid cells in total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sz="1600"/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sz="1600"/>
              <a:t>Temporal resolution: a particle needs 10000 time steps from front to back of the Ahmed body</a:t>
            </a:r>
            <a:endParaRPr lang="de-DE" sz="1600"/>
          </a:p>
        </p:txBody>
      </p:sp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5207680" y="5931555"/>
            <a:ext cx="3690938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75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7F7F7F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C0C0C0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sz="1400" dirty="0"/>
              <a:t>DFG-funded SFB </a:t>
            </a:r>
            <a:r>
              <a:rPr lang="en-US" sz="1400" dirty="0" smtClean="0"/>
              <a:t>557</a:t>
            </a:r>
          </a:p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sz="1400" dirty="0" smtClean="0"/>
              <a:t>Erik </a:t>
            </a:r>
            <a:r>
              <a:rPr lang="en-US" sz="1400" dirty="0" err="1"/>
              <a:t>Wassen</a:t>
            </a:r>
            <a:r>
              <a:rPr lang="en-US" sz="1400" dirty="0"/>
              <a:t>, TU Berlin, </a:t>
            </a:r>
            <a:r>
              <a:rPr lang="en-US" sz="1400" dirty="0" smtClean="0"/>
              <a:t>Germany 2008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1019685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Visualization Scenarios</a:t>
            </a:r>
            <a:endParaRPr lang="de-DE" smtClean="0"/>
          </a:p>
        </p:txBody>
      </p:sp>
      <p:sp>
        <p:nvSpPr>
          <p:cNvPr id="71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mtClean="0"/>
              <a:t>Demands on data storage, an example:</a:t>
            </a:r>
            <a:endParaRPr lang="de-DE" smtClean="0"/>
          </a:p>
        </p:txBody>
      </p:sp>
      <p:pic>
        <p:nvPicPr>
          <p:cNvPr id="7172" name="Picture 7" descr="AhmedGridSlic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27113"/>
            <a:ext cx="9144000" cy="4605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4" name="Text Box 5"/>
          <p:cNvSpPr txBox="1">
            <a:spLocks noChangeArrowheads="1"/>
          </p:cNvSpPr>
          <p:nvPr/>
        </p:nvSpPr>
        <p:spPr bwMode="auto">
          <a:xfrm>
            <a:off x="152400" y="3657600"/>
            <a:ext cx="2438400" cy="1793875"/>
          </a:xfrm>
          <a:prstGeom prst="rect">
            <a:avLst/>
          </a:prstGeom>
          <a:solidFill>
            <a:schemeClr val="bg1">
              <a:alpha val="50195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75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7F7F7F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C0C0C0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sz="1400" b="1">
                <a:latin typeface="Courier New" panose="02070309020205020404" pitchFamily="49" charset="0"/>
              </a:rPr>
              <a:t>17 million grid cells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sz="1400" b="1">
                <a:latin typeface="Courier New" panose="02070309020205020404" pitchFamily="49" charset="0"/>
              </a:rPr>
              <a:t>x 10000 time steps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sz="1400" b="1">
                <a:latin typeface="Courier New" panose="02070309020205020404" pitchFamily="49" charset="0"/>
              </a:rPr>
              <a:t>x 7 variables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sz="1400" b="1">
                <a:latin typeface="Courier New" panose="02070309020205020404" pitchFamily="49" charset="0"/>
              </a:rPr>
              <a:t>X 8 bytes per double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sz="1400" b="1">
                <a:latin typeface="Courier New" panose="02070309020205020404" pitchFamily="49" charset="0"/>
              </a:rPr>
              <a:t>= 8.66 terra bytes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sz="1400" b="1">
              <a:latin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sz="1400" b="1">
                <a:latin typeface="Courier New" panose="02070309020205020404" pitchFamily="49" charset="0"/>
              </a:rPr>
              <a:t>(60.62 TB for total 70000 time steps)</a:t>
            </a:r>
            <a:endParaRPr lang="de-DE" sz="1400" b="1">
              <a:latin typeface="Courier New" panose="02070309020205020404" pitchFamily="49" charset="0"/>
            </a:endParaRPr>
          </a:p>
        </p:txBody>
      </p:sp>
      <p:sp>
        <p:nvSpPr>
          <p:cNvPr id="7175" name="Text Box 8"/>
          <p:cNvSpPr txBox="1">
            <a:spLocks noChangeArrowheads="1"/>
          </p:cNvSpPr>
          <p:nvPr/>
        </p:nvSpPr>
        <p:spPr bwMode="auto">
          <a:xfrm>
            <a:off x="304800" y="5791200"/>
            <a:ext cx="742632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75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7F7F7F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C0C0C0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sz="1800">
                <a:sym typeface="Wingdings" panose="05000000000000000000" pitchFamily="2" charset="2"/>
              </a:rPr>
              <a:t> Do not save every time step, not every variable, and not every block.</a:t>
            </a:r>
            <a:endParaRPr lang="de-DE" sz="1800"/>
          </a:p>
        </p:txBody>
      </p:sp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5202237" y="5270701"/>
            <a:ext cx="3690938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75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7F7F7F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C0C0C0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sz="1400" dirty="0"/>
              <a:t>DFG-funded SFB </a:t>
            </a:r>
            <a:r>
              <a:rPr lang="en-US" sz="1400" dirty="0" smtClean="0"/>
              <a:t>557</a:t>
            </a:r>
          </a:p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sz="1400" dirty="0" smtClean="0"/>
              <a:t>Erik </a:t>
            </a:r>
            <a:r>
              <a:rPr lang="en-US" sz="1400" dirty="0" err="1"/>
              <a:t>Wassen</a:t>
            </a:r>
            <a:r>
              <a:rPr lang="en-US" sz="1400" dirty="0"/>
              <a:t>, TU Berlin, </a:t>
            </a:r>
            <a:r>
              <a:rPr lang="en-US" sz="1400" dirty="0" smtClean="0"/>
              <a:t>Germany 2008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1142497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Grids and Interpolation</a:t>
            </a:r>
            <a:endParaRPr lang="de-DE" smtClean="0"/>
          </a:p>
        </p:txBody>
      </p:sp>
      <p:sp>
        <p:nvSpPr>
          <p:cNvPr id="3379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b="1" smtClean="0"/>
              <a:t>Hybrid grids</a:t>
            </a:r>
          </a:p>
          <a:p>
            <a:pPr eaLnBrk="1" hangingPunct="1"/>
            <a:r>
              <a:rPr lang="en-US" sz="2800" smtClean="0"/>
              <a:t>combination of different grid types</a:t>
            </a:r>
            <a:endParaRPr lang="de-DE" sz="2800" smtClean="0"/>
          </a:p>
        </p:txBody>
      </p:sp>
      <p:sp>
        <p:nvSpPr>
          <p:cNvPr id="33796" name="Text Box 4"/>
          <p:cNvSpPr txBox="1">
            <a:spLocks noChangeArrowheads="1"/>
          </p:cNvSpPr>
          <p:nvPr/>
        </p:nvSpPr>
        <p:spPr bwMode="auto">
          <a:xfrm>
            <a:off x="3581400" y="5546725"/>
            <a:ext cx="19812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chemeClr val="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75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7F7F7F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C0C0C0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sz="2000">
                <a:solidFill>
                  <a:schemeClr val="bg2"/>
                </a:solidFill>
                <a:latin typeface="Symbol" panose="05050102010706020507" pitchFamily="18" charset="2"/>
                <a:cs typeface="Times New Roman" panose="02020603050405020304" pitchFamily="18" charset="0"/>
              </a:rPr>
              <a:t> </a:t>
            </a:r>
            <a:r>
              <a:rPr lang="en-US" sz="2000">
                <a:solidFill>
                  <a:schemeClr val="bg2"/>
                </a:solidFill>
                <a:cs typeface="Times New Roman" panose="02020603050405020304" pitchFamily="18" charset="0"/>
              </a:rPr>
              <a:t>2D hybrid</a:t>
            </a:r>
            <a:r>
              <a:rPr lang="en-GB" sz="2000">
                <a:solidFill>
                  <a:schemeClr val="bg2"/>
                </a:solidFill>
                <a:cs typeface="Times New Roman" panose="02020603050405020304" pitchFamily="18" charset="0"/>
              </a:rPr>
              <a:t> grid </a:t>
            </a:r>
            <a:endParaRPr lang="de-DE" sz="2000">
              <a:solidFill>
                <a:schemeClr val="bg2"/>
              </a:solidFill>
              <a:cs typeface="Times New Roman" panose="02020603050405020304" pitchFamily="18" charset="0"/>
            </a:endParaRPr>
          </a:p>
        </p:txBody>
      </p:sp>
      <p:pic>
        <p:nvPicPr>
          <p:cNvPr id="3379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2193925"/>
            <a:ext cx="3352800" cy="3287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57882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451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Interpolation</a:t>
            </a:r>
          </a:p>
        </p:txBody>
      </p:sp>
      <p:sp>
        <p:nvSpPr>
          <p:cNvPr id="232452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grid consists of a finite number of </a:t>
            </a:r>
            <a:r>
              <a:rPr lang="en-US" b="1" dirty="0" smtClean="0"/>
              <a:t>samples</a:t>
            </a:r>
          </a:p>
          <a:p>
            <a:pPr lvl="1"/>
            <a:r>
              <a:rPr lang="en-US" dirty="0" smtClean="0"/>
              <a:t>The continuous signal is known only at a few points (</a:t>
            </a:r>
            <a:r>
              <a:rPr lang="en-US" b="1" dirty="0" smtClean="0"/>
              <a:t>data points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In general, data is needed in between these points</a:t>
            </a:r>
          </a:p>
          <a:p>
            <a:r>
              <a:rPr lang="en-US" dirty="0" smtClean="0"/>
              <a:t>By </a:t>
            </a:r>
            <a:r>
              <a:rPr lang="en-US" b="1" dirty="0" smtClean="0"/>
              <a:t>interpolation</a:t>
            </a:r>
            <a:r>
              <a:rPr lang="en-US" dirty="0" smtClean="0"/>
              <a:t> we obtain a representation that matches the function at the data points</a:t>
            </a:r>
          </a:p>
          <a:p>
            <a:pPr lvl="1"/>
            <a:r>
              <a:rPr lang="en-US" b="1" dirty="0" smtClean="0"/>
              <a:t>Reconstruction</a:t>
            </a:r>
            <a:r>
              <a:rPr lang="en-US" dirty="0" smtClean="0"/>
              <a:t> at any other point possible</a:t>
            </a:r>
          </a:p>
        </p:txBody>
      </p:sp>
      <p:grpSp>
        <p:nvGrpSpPr>
          <p:cNvPr id="61" name="Group 20"/>
          <p:cNvGrpSpPr>
            <a:grpSpLocks/>
          </p:cNvGrpSpPr>
          <p:nvPr/>
        </p:nvGrpSpPr>
        <p:grpSpPr bwMode="auto">
          <a:xfrm>
            <a:off x="2514600" y="4408008"/>
            <a:ext cx="1230601" cy="526226"/>
            <a:chOff x="0" y="0"/>
            <a:chExt cx="897" cy="384"/>
          </a:xfrm>
        </p:grpSpPr>
        <p:sp>
          <p:nvSpPr>
            <p:cNvPr id="62" name="Line 17"/>
            <p:cNvSpPr>
              <a:spLocks noChangeShapeType="1"/>
            </p:cNvSpPr>
            <p:nvPr/>
          </p:nvSpPr>
          <p:spPr bwMode="auto">
            <a:xfrm rot="10800000" flipH="1">
              <a:off x="240" y="201"/>
              <a:ext cx="616" cy="128"/>
            </a:xfrm>
            <a:prstGeom prst="line">
              <a:avLst/>
            </a:prstGeom>
            <a:noFill/>
            <a:ln w="381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63" name="Oval 18"/>
            <p:cNvSpPr>
              <a:spLocks/>
            </p:cNvSpPr>
            <p:nvPr/>
          </p:nvSpPr>
          <p:spPr bwMode="auto">
            <a:xfrm>
              <a:off x="817" y="164"/>
              <a:ext cx="80" cy="80"/>
            </a:xfrm>
            <a:prstGeom prst="ellipse">
              <a:avLst/>
            </a:prstGeom>
            <a:solidFill>
              <a:srgbClr val="FF0BAC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64" name="Rectangle 19"/>
            <p:cNvSpPr>
              <a:spLocks/>
            </p:cNvSpPr>
            <p:nvPr/>
          </p:nvSpPr>
          <p:spPr bwMode="auto">
            <a:xfrm>
              <a:off x="0" y="0"/>
              <a:ext cx="480" cy="3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>
              <a:lvl1pPr algn="l">
                <a:defRPr sz="1200">
                  <a:solidFill>
                    <a:schemeClr val="tx1"/>
                  </a:solidFill>
                  <a:latin typeface="Gill Sans" charset="0"/>
                </a:defRPr>
              </a:lvl1pPr>
              <a:lvl2pPr algn="l">
                <a:defRPr sz="1200">
                  <a:solidFill>
                    <a:schemeClr val="tx1"/>
                  </a:solidFill>
                  <a:latin typeface="Gill Sans" charset="0"/>
                </a:defRPr>
              </a:lvl2pPr>
              <a:lvl3pPr algn="l">
                <a:defRPr sz="1200">
                  <a:solidFill>
                    <a:schemeClr val="tx1"/>
                  </a:solidFill>
                  <a:latin typeface="Gill Sans" charset="0"/>
                </a:defRPr>
              </a:lvl3pPr>
              <a:lvl4pPr algn="l">
                <a:defRPr sz="1200">
                  <a:solidFill>
                    <a:schemeClr val="tx1"/>
                  </a:solidFill>
                  <a:latin typeface="Gill Sans" charset="0"/>
                </a:defRPr>
              </a:lvl4pPr>
              <a:lvl5pPr algn="l">
                <a:defRPr sz="1200">
                  <a:solidFill>
                    <a:schemeClr val="tx1"/>
                  </a:solidFill>
                  <a:latin typeface="Gill Sans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9pPr>
            </a:lstStyle>
            <a:p>
              <a:pPr algn="ctr"/>
              <a:r>
                <a:rPr lang="en-US" sz="3800" dirty="0"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rPr>
                <a:t>?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070974" y="3381593"/>
            <a:ext cx="2980576" cy="2927131"/>
            <a:chOff x="3070974" y="3381593"/>
            <a:chExt cx="2980576" cy="2927131"/>
          </a:xfrm>
        </p:grpSpPr>
        <p:grpSp>
          <p:nvGrpSpPr>
            <p:cNvPr id="47" name="Group 9"/>
            <p:cNvGrpSpPr>
              <a:grpSpLocks/>
            </p:cNvGrpSpPr>
            <p:nvPr/>
          </p:nvGrpSpPr>
          <p:grpSpPr bwMode="auto">
            <a:xfrm>
              <a:off x="3070974" y="3552891"/>
              <a:ext cx="2980576" cy="2447498"/>
              <a:chOff x="0" y="0"/>
              <a:chExt cx="2174" cy="1786"/>
            </a:xfrm>
          </p:grpSpPr>
          <p:sp>
            <p:nvSpPr>
              <p:cNvPr id="48" name="Line 3"/>
              <p:cNvSpPr>
                <a:spLocks noChangeShapeType="1"/>
              </p:cNvSpPr>
              <p:nvPr/>
            </p:nvSpPr>
            <p:spPr bwMode="auto">
              <a:xfrm>
                <a:off x="0" y="0"/>
                <a:ext cx="2174" cy="0"/>
              </a:xfrm>
              <a:prstGeom prst="line">
                <a:avLst/>
              </a:prstGeom>
              <a:noFill/>
              <a:ln w="381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49" name="Line 4"/>
              <p:cNvSpPr>
                <a:spLocks noChangeShapeType="1"/>
              </p:cNvSpPr>
              <p:nvPr/>
            </p:nvSpPr>
            <p:spPr bwMode="auto">
              <a:xfrm>
                <a:off x="0" y="356"/>
                <a:ext cx="2174" cy="0"/>
              </a:xfrm>
              <a:prstGeom prst="line">
                <a:avLst/>
              </a:prstGeom>
              <a:noFill/>
              <a:ln w="381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50" name="Line 5"/>
              <p:cNvSpPr>
                <a:spLocks noChangeShapeType="1"/>
              </p:cNvSpPr>
              <p:nvPr/>
            </p:nvSpPr>
            <p:spPr bwMode="auto">
              <a:xfrm>
                <a:off x="0" y="713"/>
                <a:ext cx="2174" cy="0"/>
              </a:xfrm>
              <a:prstGeom prst="line">
                <a:avLst/>
              </a:prstGeom>
              <a:noFill/>
              <a:ln w="381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51" name="Line 6"/>
              <p:cNvSpPr>
                <a:spLocks noChangeShapeType="1"/>
              </p:cNvSpPr>
              <p:nvPr/>
            </p:nvSpPr>
            <p:spPr bwMode="auto">
              <a:xfrm>
                <a:off x="0" y="1070"/>
                <a:ext cx="2174" cy="0"/>
              </a:xfrm>
              <a:prstGeom prst="line">
                <a:avLst/>
              </a:prstGeom>
              <a:noFill/>
              <a:ln w="381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52" name="Line 7"/>
              <p:cNvSpPr>
                <a:spLocks noChangeShapeType="1"/>
              </p:cNvSpPr>
              <p:nvPr/>
            </p:nvSpPr>
            <p:spPr bwMode="auto">
              <a:xfrm>
                <a:off x="0" y="1429"/>
                <a:ext cx="2174" cy="0"/>
              </a:xfrm>
              <a:prstGeom prst="line">
                <a:avLst/>
              </a:prstGeom>
              <a:noFill/>
              <a:ln w="381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53" name="Line 8"/>
              <p:cNvSpPr>
                <a:spLocks noChangeShapeType="1"/>
              </p:cNvSpPr>
              <p:nvPr/>
            </p:nvSpPr>
            <p:spPr bwMode="auto">
              <a:xfrm>
                <a:off x="0" y="1786"/>
                <a:ext cx="2174" cy="0"/>
              </a:xfrm>
              <a:prstGeom prst="line">
                <a:avLst/>
              </a:prstGeom>
              <a:noFill/>
              <a:ln w="381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grpSp>
          <p:nvGrpSpPr>
            <p:cNvPr id="54" name="Group 16"/>
            <p:cNvGrpSpPr>
              <a:grpSpLocks/>
            </p:cNvGrpSpPr>
            <p:nvPr/>
          </p:nvGrpSpPr>
          <p:grpSpPr bwMode="auto">
            <a:xfrm rot="5400000">
              <a:off x="3115512" y="3601539"/>
              <a:ext cx="2927131" cy="2487240"/>
              <a:chOff x="0" y="0"/>
              <a:chExt cx="2136" cy="1814"/>
            </a:xfrm>
          </p:grpSpPr>
          <p:sp>
            <p:nvSpPr>
              <p:cNvPr id="55" name="Line 10"/>
              <p:cNvSpPr>
                <a:spLocks noChangeShapeType="1"/>
              </p:cNvSpPr>
              <p:nvPr/>
            </p:nvSpPr>
            <p:spPr bwMode="auto">
              <a:xfrm rot="10800000" flipH="1">
                <a:off x="0" y="0"/>
                <a:ext cx="2136" cy="0"/>
              </a:xfrm>
              <a:prstGeom prst="line">
                <a:avLst/>
              </a:prstGeom>
              <a:noFill/>
              <a:ln w="381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56" name="Line 11"/>
              <p:cNvSpPr>
                <a:spLocks noChangeShapeType="1"/>
              </p:cNvSpPr>
              <p:nvPr/>
            </p:nvSpPr>
            <p:spPr bwMode="auto">
              <a:xfrm rot="10800000" flipH="1">
                <a:off x="0" y="362"/>
                <a:ext cx="2136" cy="0"/>
              </a:xfrm>
              <a:prstGeom prst="line">
                <a:avLst/>
              </a:prstGeom>
              <a:noFill/>
              <a:ln w="381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57" name="Line 12"/>
              <p:cNvSpPr>
                <a:spLocks noChangeShapeType="1"/>
              </p:cNvSpPr>
              <p:nvPr/>
            </p:nvSpPr>
            <p:spPr bwMode="auto">
              <a:xfrm rot="10800000" flipH="1">
                <a:off x="0" y="725"/>
                <a:ext cx="2136" cy="0"/>
              </a:xfrm>
              <a:prstGeom prst="line">
                <a:avLst/>
              </a:prstGeom>
              <a:noFill/>
              <a:ln w="381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58" name="Line 13"/>
              <p:cNvSpPr>
                <a:spLocks noChangeShapeType="1"/>
              </p:cNvSpPr>
              <p:nvPr/>
            </p:nvSpPr>
            <p:spPr bwMode="auto">
              <a:xfrm rot="10800000" flipH="1">
                <a:off x="0" y="1087"/>
                <a:ext cx="2136" cy="0"/>
              </a:xfrm>
              <a:prstGeom prst="line">
                <a:avLst/>
              </a:prstGeom>
              <a:noFill/>
              <a:ln w="381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59" name="Line 14"/>
              <p:cNvSpPr>
                <a:spLocks noChangeShapeType="1"/>
              </p:cNvSpPr>
              <p:nvPr/>
            </p:nvSpPr>
            <p:spPr bwMode="auto">
              <a:xfrm rot="10800000" flipH="1">
                <a:off x="0" y="1452"/>
                <a:ext cx="2136" cy="0"/>
              </a:xfrm>
              <a:prstGeom prst="line">
                <a:avLst/>
              </a:prstGeom>
              <a:noFill/>
              <a:ln w="381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60" name="Line 15"/>
              <p:cNvSpPr>
                <a:spLocks noChangeShapeType="1"/>
              </p:cNvSpPr>
              <p:nvPr/>
            </p:nvSpPr>
            <p:spPr bwMode="auto">
              <a:xfrm rot="10800000" flipH="1">
                <a:off x="0" y="1814"/>
                <a:ext cx="2136" cy="0"/>
              </a:xfrm>
              <a:prstGeom prst="line">
                <a:avLst/>
              </a:prstGeom>
              <a:noFill/>
              <a:ln w="381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sp>
          <p:nvSpPr>
            <p:cNvPr id="65" name="Oval 21"/>
            <p:cNvSpPr>
              <a:spLocks/>
            </p:cNvSpPr>
            <p:nvPr/>
          </p:nvSpPr>
          <p:spPr bwMode="auto">
            <a:xfrm>
              <a:off x="3790423" y="3502187"/>
              <a:ext cx="109630" cy="109630"/>
            </a:xfrm>
            <a:prstGeom prst="ellipse">
              <a:avLst/>
            </a:prstGeom>
            <a:solidFill>
              <a:srgbClr val="64FFB2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66" name="Oval 22"/>
            <p:cNvSpPr>
              <a:spLocks/>
            </p:cNvSpPr>
            <p:nvPr/>
          </p:nvSpPr>
          <p:spPr bwMode="auto">
            <a:xfrm>
              <a:off x="4283760" y="3502187"/>
              <a:ext cx="109630" cy="109630"/>
            </a:xfrm>
            <a:prstGeom prst="ellipse">
              <a:avLst/>
            </a:prstGeom>
            <a:solidFill>
              <a:srgbClr val="CE1BFF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67" name="Oval 23"/>
            <p:cNvSpPr>
              <a:spLocks/>
            </p:cNvSpPr>
            <p:nvPr/>
          </p:nvSpPr>
          <p:spPr bwMode="auto">
            <a:xfrm>
              <a:off x="4792171" y="3499447"/>
              <a:ext cx="109630" cy="109630"/>
            </a:xfrm>
            <a:prstGeom prst="ellipse">
              <a:avLst/>
            </a:prstGeom>
            <a:solidFill>
              <a:srgbClr val="64FFB2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68" name="Oval 24"/>
            <p:cNvSpPr>
              <a:spLocks/>
            </p:cNvSpPr>
            <p:nvPr/>
          </p:nvSpPr>
          <p:spPr bwMode="auto">
            <a:xfrm>
              <a:off x="5270433" y="3510410"/>
              <a:ext cx="109630" cy="109630"/>
            </a:xfrm>
            <a:prstGeom prst="ellipse">
              <a:avLst/>
            </a:prstGeom>
            <a:solidFill>
              <a:srgbClr val="F8FF26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69" name="Oval 25"/>
            <p:cNvSpPr>
              <a:spLocks/>
            </p:cNvSpPr>
            <p:nvPr/>
          </p:nvSpPr>
          <p:spPr bwMode="auto">
            <a:xfrm>
              <a:off x="5758289" y="3518632"/>
              <a:ext cx="109630" cy="109630"/>
            </a:xfrm>
            <a:prstGeom prst="ellipse">
              <a:avLst/>
            </a:prstGeom>
            <a:solidFill>
              <a:srgbClr val="CE1BFF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70" name="Oval 26"/>
            <p:cNvSpPr>
              <a:spLocks/>
            </p:cNvSpPr>
            <p:nvPr/>
          </p:nvSpPr>
          <p:spPr bwMode="auto">
            <a:xfrm>
              <a:off x="3275160" y="3981820"/>
              <a:ext cx="109630" cy="109630"/>
            </a:xfrm>
            <a:prstGeom prst="ellipse">
              <a:avLst/>
            </a:prstGeom>
            <a:solidFill>
              <a:srgbClr val="CE1BFF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71" name="Oval 27"/>
            <p:cNvSpPr>
              <a:spLocks/>
            </p:cNvSpPr>
            <p:nvPr/>
          </p:nvSpPr>
          <p:spPr bwMode="auto">
            <a:xfrm>
              <a:off x="3786313" y="3979080"/>
              <a:ext cx="109630" cy="109630"/>
            </a:xfrm>
            <a:prstGeom prst="ellipse">
              <a:avLst/>
            </a:prstGeom>
            <a:solidFill>
              <a:srgbClr val="F8FF26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72" name="Oval 28"/>
            <p:cNvSpPr>
              <a:spLocks/>
            </p:cNvSpPr>
            <p:nvPr/>
          </p:nvSpPr>
          <p:spPr bwMode="auto">
            <a:xfrm>
              <a:off x="4276909" y="3979080"/>
              <a:ext cx="109630" cy="109630"/>
            </a:xfrm>
            <a:prstGeom prst="ellipse">
              <a:avLst/>
            </a:prstGeom>
            <a:solidFill>
              <a:srgbClr val="2100FF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73" name="Oval 29"/>
            <p:cNvSpPr>
              <a:spLocks/>
            </p:cNvSpPr>
            <p:nvPr/>
          </p:nvSpPr>
          <p:spPr bwMode="auto">
            <a:xfrm>
              <a:off x="4775727" y="3985931"/>
              <a:ext cx="109630" cy="109630"/>
            </a:xfrm>
            <a:prstGeom prst="ellipse">
              <a:avLst/>
            </a:prstGeom>
            <a:solidFill>
              <a:srgbClr val="FF6B21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74" name="Oval 30"/>
            <p:cNvSpPr>
              <a:spLocks/>
            </p:cNvSpPr>
            <p:nvPr/>
          </p:nvSpPr>
          <p:spPr bwMode="auto">
            <a:xfrm>
              <a:off x="5281397" y="3985931"/>
              <a:ext cx="109630" cy="109630"/>
            </a:xfrm>
            <a:prstGeom prst="ellipse">
              <a:avLst/>
            </a:prstGeom>
            <a:solidFill>
              <a:srgbClr val="CE1BFF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75" name="Oval 31"/>
            <p:cNvSpPr>
              <a:spLocks/>
            </p:cNvSpPr>
            <p:nvPr/>
          </p:nvSpPr>
          <p:spPr bwMode="auto">
            <a:xfrm>
              <a:off x="5766511" y="3981820"/>
              <a:ext cx="109630" cy="109630"/>
            </a:xfrm>
            <a:prstGeom prst="ellipse">
              <a:avLst/>
            </a:prstGeom>
            <a:solidFill>
              <a:srgbClr val="FF001B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76" name="Oval 32"/>
            <p:cNvSpPr>
              <a:spLocks/>
            </p:cNvSpPr>
            <p:nvPr/>
          </p:nvSpPr>
          <p:spPr bwMode="auto">
            <a:xfrm>
              <a:off x="3275160" y="4484749"/>
              <a:ext cx="109630" cy="109630"/>
            </a:xfrm>
            <a:prstGeom prst="ellipse">
              <a:avLst/>
            </a:prstGeom>
            <a:solidFill>
              <a:srgbClr val="F8FF26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77" name="Oval 33"/>
            <p:cNvSpPr>
              <a:spLocks/>
            </p:cNvSpPr>
            <p:nvPr/>
          </p:nvSpPr>
          <p:spPr bwMode="auto">
            <a:xfrm>
              <a:off x="3786313" y="4480639"/>
              <a:ext cx="109630" cy="109630"/>
            </a:xfrm>
            <a:prstGeom prst="ellipse">
              <a:avLst/>
            </a:prstGeom>
            <a:solidFill>
              <a:srgbClr val="FF001B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78" name="Oval 34"/>
            <p:cNvSpPr>
              <a:spLocks/>
            </p:cNvSpPr>
            <p:nvPr/>
          </p:nvSpPr>
          <p:spPr bwMode="auto">
            <a:xfrm>
              <a:off x="4276909" y="4480639"/>
              <a:ext cx="109630" cy="109630"/>
            </a:xfrm>
            <a:prstGeom prst="ellipse">
              <a:avLst/>
            </a:prstGeom>
            <a:solidFill>
              <a:srgbClr val="FF6B21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79" name="Oval 35"/>
            <p:cNvSpPr>
              <a:spLocks/>
            </p:cNvSpPr>
            <p:nvPr/>
          </p:nvSpPr>
          <p:spPr bwMode="auto">
            <a:xfrm>
              <a:off x="4788060" y="4477898"/>
              <a:ext cx="109630" cy="109630"/>
            </a:xfrm>
            <a:prstGeom prst="ellipse">
              <a:avLst/>
            </a:prstGeom>
            <a:solidFill>
              <a:srgbClr val="F8FF26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0" name="Oval 36"/>
            <p:cNvSpPr>
              <a:spLocks/>
            </p:cNvSpPr>
            <p:nvPr/>
          </p:nvSpPr>
          <p:spPr bwMode="auto">
            <a:xfrm>
              <a:off x="5267693" y="4488861"/>
              <a:ext cx="109630" cy="109630"/>
            </a:xfrm>
            <a:prstGeom prst="ellipse">
              <a:avLst/>
            </a:prstGeom>
            <a:solidFill>
              <a:srgbClr val="FF6B21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1" name="Oval 37"/>
            <p:cNvSpPr>
              <a:spLocks/>
            </p:cNvSpPr>
            <p:nvPr/>
          </p:nvSpPr>
          <p:spPr bwMode="auto">
            <a:xfrm>
              <a:off x="5754178" y="4497083"/>
              <a:ext cx="109630" cy="109630"/>
            </a:xfrm>
            <a:prstGeom prst="ellipse">
              <a:avLst/>
            </a:prstGeom>
            <a:solidFill>
              <a:srgbClr val="F8FF26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2" name="Oval 38"/>
            <p:cNvSpPr>
              <a:spLocks/>
            </p:cNvSpPr>
            <p:nvPr/>
          </p:nvSpPr>
          <p:spPr bwMode="auto">
            <a:xfrm>
              <a:off x="3286123" y="4960271"/>
              <a:ext cx="109630" cy="109630"/>
            </a:xfrm>
            <a:prstGeom prst="ellipse">
              <a:avLst/>
            </a:prstGeom>
            <a:solidFill>
              <a:srgbClr val="FF6B21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3" name="Oval 39"/>
            <p:cNvSpPr>
              <a:spLocks/>
            </p:cNvSpPr>
            <p:nvPr/>
          </p:nvSpPr>
          <p:spPr bwMode="auto">
            <a:xfrm>
              <a:off x="3779460" y="4980827"/>
              <a:ext cx="109630" cy="109630"/>
            </a:xfrm>
            <a:prstGeom prst="ellipse">
              <a:avLst/>
            </a:prstGeom>
            <a:solidFill>
              <a:srgbClr val="CE1BFF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4" name="Oval 40"/>
            <p:cNvSpPr>
              <a:spLocks/>
            </p:cNvSpPr>
            <p:nvPr/>
          </p:nvSpPr>
          <p:spPr bwMode="auto">
            <a:xfrm>
              <a:off x="4272797" y="4980827"/>
              <a:ext cx="109630" cy="109630"/>
            </a:xfrm>
            <a:prstGeom prst="ellipse">
              <a:avLst/>
            </a:prstGeom>
            <a:solidFill>
              <a:srgbClr val="2100FF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5" name="Oval 41"/>
            <p:cNvSpPr>
              <a:spLocks/>
            </p:cNvSpPr>
            <p:nvPr/>
          </p:nvSpPr>
          <p:spPr bwMode="auto">
            <a:xfrm>
              <a:off x="4783949" y="4976716"/>
              <a:ext cx="109630" cy="109630"/>
            </a:xfrm>
            <a:prstGeom prst="ellipse">
              <a:avLst/>
            </a:prstGeom>
            <a:solidFill>
              <a:srgbClr val="64FFB2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6" name="Oval 42"/>
            <p:cNvSpPr>
              <a:spLocks/>
            </p:cNvSpPr>
            <p:nvPr/>
          </p:nvSpPr>
          <p:spPr bwMode="auto">
            <a:xfrm>
              <a:off x="5274545" y="4964382"/>
              <a:ext cx="109630" cy="109630"/>
            </a:xfrm>
            <a:prstGeom prst="ellipse">
              <a:avLst/>
            </a:prstGeom>
            <a:solidFill>
              <a:srgbClr val="64FFB2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7" name="Oval 43"/>
            <p:cNvSpPr>
              <a:spLocks/>
            </p:cNvSpPr>
            <p:nvPr/>
          </p:nvSpPr>
          <p:spPr bwMode="auto">
            <a:xfrm>
              <a:off x="5763770" y="4960271"/>
              <a:ext cx="109630" cy="109630"/>
            </a:xfrm>
            <a:prstGeom prst="ellipse">
              <a:avLst/>
            </a:prstGeom>
            <a:solidFill>
              <a:srgbClr val="64FFB2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8" name="Oval 44"/>
            <p:cNvSpPr>
              <a:spLocks/>
            </p:cNvSpPr>
            <p:nvPr/>
          </p:nvSpPr>
          <p:spPr bwMode="auto">
            <a:xfrm>
              <a:off x="3286123" y="5452237"/>
              <a:ext cx="109630" cy="109630"/>
            </a:xfrm>
            <a:prstGeom prst="ellipse">
              <a:avLst/>
            </a:prstGeom>
            <a:solidFill>
              <a:srgbClr val="64FFB2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9" name="Oval 45"/>
            <p:cNvSpPr>
              <a:spLocks/>
            </p:cNvSpPr>
            <p:nvPr/>
          </p:nvSpPr>
          <p:spPr bwMode="auto">
            <a:xfrm>
              <a:off x="3793164" y="5448127"/>
              <a:ext cx="109630" cy="109630"/>
            </a:xfrm>
            <a:prstGeom prst="ellipse">
              <a:avLst/>
            </a:prstGeom>
            <a:solidFill>
              <a:srgbClr val="FF6B21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0" name="Oval 46"/>
            <p:cNvSpPr>
              <a:spLocks/>
            </p:cNvSpPr>
            <p:nvPr/>
          </p:nvSpPr>
          <p:spPr bwMode="auto">
            <a:xfrm>
              <a:off x="4285131" y="5448127"/>
              <a:ext cx="109630" cy="109630"/>
            </a:xfrm>
            <a:prstGeom prst="ellipse">
              <a:avLst/>
            </a:prstGeom>
            <a:solidFill>
              <a:srgbClr val="2100FF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1" name="Oval 47"/>
            <p:cNvSpPr>
              <a:spLocks/>
            </p:cNvSpPr>
            <p:nvPr/>
          </p:nvSpPr>
          <p:spPr bwMode="auto">
            <a:xfrm>
              <a:off x="4799023" y="5444015"/>
              <a:ext cx="109630" cy="109630"/>
            </a:xfrm>
            <a:prstGeom prst="ellipse">
              <a:avLst/>
            </a:prstGeom>
            <a:solidFill>
              <a:srgbClr val="CE1BFF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2" name="Oval 48"/>
            <p:cNvSpPr>
              <a:spLocks/>
            </p:cNvSpPr>
            <p:nvPr/>
          </p:nvSpPr>
          <p:spPr bwMode="auto">
            <a:xfrm>
              <a:off x="5274545" y="5456349"/>
              <a:ext cx="109630" cy="109630"/>
            </a:xfrm>
            <a:prstGeom prst="ellipse">
              <a:avLst/>
            </a:prstGeom>
            <a:solidFill>
              <a:srgbClr val="F8FF26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3" name="Oval 49"/>
            <p:cNvSpPr>
              <a:spLocks/>
            </p:cNvSpPr>
            <p:nvPr/>
          </p:nvSpPr>
          <p:spPr bwMode="auto">
            <a:xfrm>
              <a:off x="5763770" y="5463200"/>
              <a:ext cx="109630" cy="109630"/>
            </a:xfrm>
            <a:prstGeom prst="ellipse">
              <a:avLst/>
            </a:prstGeom>
            <a:solidFill>
              <a:srgbClr val="FF001B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4" name="Oval 50"/>
            <p:cNvSpPr>
              <a:spLocks/>
            </p:cNvSpPr>
            <p:nvPr/>
          </p:nvSpPr>
          <p:spPr bwMode="auto">
            <a:xfrm>
              <a:off x="3264197" y="5951055"/>
              <a:ext cx="109630" cy="109630"/>
            </a:xfrm>
            <a:prstGeom prst="ellipse">
              <a:avLst/>
            </a:prstGeom>
            <a:solidFill>
              <a:srgbClr val="F8FF26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5" name="Oval 51"/>
            <p:cNvSpPr>
              <a:spLocks/>
            </p:cNvSpPr>
            <p:nvPr/>
          </p:nvSpPr>
          <p:spPr bwMode="auto">
            <a:xfrm>
              <a:off x="3778090" y="5946945"/>
              <a:ext cx="109630" cy="109630"/>
            </a:xfrm>
            <a:prstGeom prst="ellipse">
              <a:avLst/>
            </a:prstGeom>
            <a:solidFill>
              <a:srgbClr val="CE1BFF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6" name="Oval 52"/>
            <p:cNvSpPr>
              <a:spLocks/>
            </p:cNvSpPr>
            <p:nvPr/>
          </p:nvSpPr>
          <p:spPr bwMode="auto">
            <a:xfrm>
              <a:off x="4283760" y="5946945"/>
              <a:ext cx="109630" cy="109630"/>
            </a:xfrm>
            <a:prstGeom prst="ellipse">
              <a:avLst/>
            </a:prstGeom>
            <a:solidFill>
              <a:srgbClr val="2100FF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7" name="Oval 53"/>
            <p:cNvSpPr>
              <a:spLocks/>
            </p:cNvSpPr>
            <p:nvPr/>
          </p:nvSpPr>
          <p:spPr bwMode="auto">
            <a:xfrm>
              <a:off x="4777097" y="5942833"/>
              <a:ext cx="109630" cy="109630"/>
            </a:xfrm>
            <a:prstGeom prst="ellipse">
              <a:avLst/>
            </a:prstGeom>
            <a:solidFill>
              <a:srgbClr val="64FFB2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8" name="Oval 54"/>
            <p:cNvSpPr>
              <a:spLocks/>
            </p:cNvSpPr>
            <p:nvPr/>
          </p:nvSpPr>
          <p:spPr bwMode="auto">
            <a:xfrm>
              <a:off x="5270433" y="5955167"/>
              <a:ext cx="109630" cy="109630"/>
            </a:xfrm>
            <a:prstGeom prst="ellipse">
              <a:avLst/>
            </a:prstGeom>
            <a:solidFill>
              <a:srgbClr val="FF001B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9" name="Oval 55"/>
            <p:cNvSpPr>
              <a:spLocks/>
            </p:cNvSpPr>
            <p:nvPr/>
          </p:nvSpPr>
          <p:spPr bwMode="auto">
            <a:xfrm>
              <a:off x="5769252" y="5962019"/>
              <a:ext cx="109630" cy="109630"/>
            </a:xfrm>
            <a:prstGeom prst="ellipse">
              <a:avLst/>
            </a:prstGeom>
            <a:solidFill>
              <a:srgbClr val="FF6B21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00" name="Oval 56"/>
            <p:cNvSpPr>
              <a:spLocks/>
            </p:cNvSpPr>
            <p:nvPr/>
          </p:nvSpPr>
          <p:spPr bwMode="auto">
            <a:xfrm>
              <a:off x="3279272" y="3506298"/>
              <a:ext cx="109630" cy="109630"/>
            </a:xfrm>
            <a:prstGeom prst="ellipse">
              <a:avLst/>
            </a:prstGeom>
            <a:solidFill>
              <a:srgbClr val="CE1BFF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11100785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4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45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259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Agenda</a:t>
            </a:r>
          </a:p>
        </p:txBody>
      </p:sp>
      <p:sp>
        <p:nvSpPr>
          <p:cNvPr id="224260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Data Representation</a:t>
            </a:r>
          </a:p>
          <a:p>
            <a:pPr lvl="1"/>
            <a:r>
              <a:rPr lang="en-US" smtClean="0"/>
              <a:t>Data domains</a:t>
            </a:r>
          </a:p>
          <a:p>
            <a:pPr lvl="1"/>
            <a:r>
              <a:rPr lang="en-US" smtClean="0"/>
              <a:t>Data structures (grids)</a:t>
            </a:r>
          </a:p>
          <a:p>
            <a:pPr lvl="1"/>
            <a:r>
              <a:rPr lang="en-US" smtClean="0"/>
              <a:t>Data interpolation</a:t>
            </a:r>
          </a:p>
          <a:p>
            <a:pPr lvl="1"/>
            <a:r>
              <a:rPr lang="en-US" smtClean="0"/>
              <a:t>Data differentiation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50587131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451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Interpolation</a:t>
            </a:r>
          </a:p>
        </p:txBody>
      </p:sp>
      <p:sp>
        <p:nvSpPr>
          <p:cNvPr id="232452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Simplest  </a:t>
            </a:r>
            <a:r>
              <a:rPr lang="en-US" dirty="0" smtClean="0"/>
              <a:t>approach: </a:t>
            </a:r>
            <a:r>
              <a:rPr lang="en-US" b="1" dirty="0" smtClean="0"/>
              <a:t>Nearest-Neighbor Interpolation</a:t>
            </a:r>
          </a:p>
          <a:p>
            <a:pPr lvl="1"/>
            <a:r>
              <a:rPr lang="en-US" dirty="0" smtClean="0"/>
              <a:t>Assign the value of the nearest grid point to the sample.</a:t>
            </a:r>
          </a:p>
        </p:txBody>
      </p:sp>
      <p:sp>
        <p:nvSpPr>
          <p:cNvPr id="63" name="Oval 18"/>
          <p:cNvSpPr>
            <a:spLocks/>
          </p:cNvSpPr>
          <p:nvPr/>
        </p:nvSpPr>
        <p:spPr bwMode="auto">
          <a:xfrm>
            <a:off x="2064862" y="2134814"/>
            <a:ext cx="444830" cy="444332"/>
          </a:xfrm>
          <a:prstGeom prst="ellipse">
            <a:avLst/>
          </a:prstGeom>
          <a:solidFill>
            <a:schemeClr val="bg1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0" name="Line 5"/>
          <p:cNvSpPr>
            <a:spLocks noChangeShapeType="1"/>
          </p:cNvSpPr>
          <p:nvPr/>
        </p:nvSpPr>
        <p:spPr bwMode="auto">
          <a:xfrm>
            <a:off x="848995" y="1718253"/>
            <a:ext cx="2027271" cy="0"/>
          </a:xfrm>
          <a:prstGeom prst="line">
            <a:avLst/>
          </a:prstGeom>
          <a:noFill/>
          <a:ln w="381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1" name="Line 6"/>
          <p:cNvSpPr>
            <a:spLocks noChangeShapeType="1"/>
          </p:cNvSpPr>
          <p:nvPr/>
        </p:nvSpPr>
        <p:spPr bwMode="auto">
          <a:xfrm>
            <a:off x="848995" y="3701087"/>
            <a:ext cx="2027271" cy="0"/>
          </a:xfrm>
          <a:prstGeom prst="line">
            <a:avLst/>
          </a:prstGeom>
          <a:noFill/>
          <a:ln w="381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9" name="Line 14"/>
          <p:cNvSpPr>
            <a:spLocks noChangeShapeType="1"/>
          </p:cNvSpPr>
          <p:nvPr/>
        </p:nvSpPr>
        <p:spPr bwMode="auto">
          <a:xfrm rot="16200000" flipH="1">
            <a:off x="1782096" y="2812432"/>
            <a:ext cx="2188342" cy="0"/>
          </a:xfrm>
          <a:prstGeom prst="line">
            <a:avLst/>
          </a:prstGeom>
          <a:noFill/>
          <a:ln w="381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0" name="Line 15"/>
          <p:cNvSpPr>
            <a:spLocks noChangeShapeType="1"/>
          </p:cNvSpPr>
          <p:nvPr/>
        </p:nvSpPr>
        <p:spPr bwMode="auto">
          <a:xfrm rot="16200000" flipH="1">
            <a:off x="-142424" y="2709680"/>
            <a:ext cx="1982838" cy="0"/>
          </a:xfrm>
          <a:prstGeom prst="line">
            <a:avLst/>
          </a:prstGeom>
          <a:noFill/>
          <a:ln w="381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76" name="Oval 32"/>
          <p:cNvSpPr>
            <a:spLocks/>
          </p:cNvSpPr>
          <p:nvPr/>
        </p:nvSpPr>
        <p:spPr bwMode="auto">
          <a:xfrm>
            <a:off x="604607" y="1534964"/>
            <a:ext cx="444332" cy="444332"/>
          </a:xfrm>
          <a:prstGeom prst="ellipse">
            <a:avLst/>
          </a:prstGeom>
          <a:solidFill>
            <a:srgbClr val="F8FF26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77" name="Oval 33"/>
          <p:cNvSpPr>
            <a:spLocks/>
          </p:cNvSpPr>
          <p:nvPr/>
        </p:nvSpPr>
        <p:spPr bwMode="auto">
          <a:xfrm>
            <a:off x="2676315" y="1518306"/>
            <a:ext cx="444332" cy="444332"/>
          </a:xfrm>
          <a:prstGeom prst="ellipse">
            <a:avLst/>
          </a:prstGeom>
          <a:solidFill>
            <a:srgbClr val="FF001B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2" name="Oval 38"/>
          <p:cNvSpPr>
            <a:spLocks/>
          </p:cNvSpPr>
          <p:nvPr/>
        </p:nvSpPr>
        <p:spPr bwMode="auto">
          <a:xfrm>
            <a:off x="649040" y="3462260"/>
            <a:ext cx="444332" cy="444332"/>
          </a:xfrm>
          <a:prstGeom prst="ellipse">
            <a:avLst/>
          </a:prstGeom>
          <a:solidFill>
            <a:srgbClr val="FF6B21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3" name="Oval 39"/>
          <p:cNvSpPr>
            <a:spLocks/>
          </p:cNvSpPr>
          <p:nvPr/>
        </p:nvSpPr>
        <p:spPr bwMode="auto">
          <a:xfrm>
            <a:off x="2648539" y="3462274"/>
            <a:ext cx="444332" cy="444332"/>
          </a:xfrm>
          <a:prstGeom prst="ellipse">
            <a:avLst/>
          </a:prstGeom>
          <a:solidFill>
            <a:srgbClr val="CE1BFF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2" name="Oval 18"/>
          <p:cNvSpPr>
            <a:spLocks/>
          </p:cNvSpPr>
          <p:nvPr/>
        </p:nvSpPr>
        <p:spPr bwMode="auto">
          <a:xfrm>
            <a:off x="2082752" y="4886915"/>
            <a:ext cx="444830" cy="444332"/>
          </a:xfrm>
          <a:prstGeom prst="ellipse">
            <a:avLst/>
          </a:prstGeom>
          <a:solidFill>
            <a:srgbClr val="FF0000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3" name="Line 5"/>
          <p:cNvSpPr>
            <a:spLocks noChangeShapeType="1"/>
          </p:cNvSpPr>
          <p:nvPr/>
        </p:nvSpPr>
        <p:spPr bwMode="auto">
          <a:xfrm>
            <a:off x="866885" y="4470354"/>
            <a:ext cx="2027271" cy="0"/>
          </a:xfrm>
          <a:prstGeom prst="line">
            <a:avLst/>
          </a:prstGeom>
          <a:noFill/>
          <a:ln w="381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4" name="Line 6"/>
          <p:cNvSpPr>
            <a:spLocks noChangeShapeType="1"/>
          </p:cNvSpPr>
          <p:nvPr/>
        </p:nvSpPr>
        <p:spPr bwMode="auto">
          <a:xfrm>
            <a:off x="866885" y="6453188"/>
            <a:ext cx="2027271" cy="0"/>
          </a:xfrm>
          <a:prstGeom prst="line">
            <a:avLst/>
          </a:prstGeom>
          <a:noFill/>
          <a:ln w="381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5" name="Line 14"/>
          <p:cNvSpPr>
            <a:spLocks noChangeShapeType="1"/>
          </p:cNvSpPr>
          <p:nvPr/>
        </p:nvSpPr>
        <p:spPr bwMode="auto">
          <a:xfrm rot="16200000" flipH="1">
            <a:off x="1799986" y="5564533"/>
            <a:ext cx="2188342" cy="0"/>
          </a:xfrm>
          <a:prstGeom prst="line">
            <a:avLst/>
          </a:prstGeom>
          <a:noFill/>
          <a:ln w="381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6" name="Line 15"/>
          <p:cNvSpPr>
            <a:spLocks noChangeShapeType="1"/>
          </p:cNvSpPr>
          <p:nvPr/>
        </p:nvSpPr>
        <p:spPr bwMode="auto">
          <a:xfrm rot="16200000" flipH="1">
            <a:off x="-124534" y="5461781"/>
            <a:ext cx="1982838" cy="0"/>
          </a:xfrm>
          <a:prstGeom prst="line">
            <a:avLst/>
          </a:prstGeom>
          <a:noFill/>
          <a:ln w="381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7" name="Oval 32"/>
          <p:cNvSpPr>
            <a:spLocks/>
          </p:cNvSpPr>
          <p:nvPr/>
        </p:nvSpPr>
        <p:spPr bwMode="auto">
          <a:xfrm>
            <a:off x="622497" y="4287065"/>
            <a:ext cx="444332" cy="444332"/>
          </a:xfrm>
          <a:prstGeom prst="ellipse">
            <a:avLst/>
          </a:prstGeom>
          <a:solidFill>
            <a:srgbClr val="F8FF26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8" name="Oval 33"/>
          <p:cNvSpPr>
            <a:spLocks/>
          </p:cNvSpPr>
          <p:nvPr/>
        </p:nvSpPr>
        <p:spPr bwMode="auto">
          <a:xfrm>
            <a:off x="2694205" y="4270407"/>
            <a:ext cx="444332" cy="444332"/>
          </a:xfrm>
          <a:prstGeom prst="ellipse">
            <a:avLst/>
          </a:prstGeom>
          <a:solidFill>
            <a:srgbClr val="FF0000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9" name="Oval 38"/>
          <p:cNvSpPr>
            <a:spLocks/>
          </p:cNvSpPr>
          <p:nvPr/>
        </p:nvSpPr>
        <p:spPr bwMode="auto">
          <a:xfrm>
            <a:off x="666930" y="6214361"/>
            <a:ext cx="444332" cy="444332"/>
          </a:xfrm>
          <a:prstGeom prst="ellipse">
            <a:avLst/>
          </a:prstGeom>
          <a:solidFill>
            <a:srgbClr val="FF6B21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10" name="Oval 39"/>
          <p:cNvSpPr>
            <a:spLocks/>
          </p:cNvSpPr>
          <p:nvPr/>
        </p:nvSpPr>
        <p:spPr bwMode="auto">
          <a:xfrm>
            <a:off x="2666430" y="6231022"/>
            <a:ext cx="444332" cy="444332"/>
          </a:xfrm>
          <a:prstGeom prst="ellipse">
            <a:avLst/>
          </a:prstGeom>
          <a:solidFill>
            <a:srgbClr val="CE1BFF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111" name="Picture 1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5844" y="2394055"/>
            <a:ext cx="4149481" cy="3274200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 bwMode="auto">
          <a:xfrm>
            <a:off x="1905000" y="3889407"/>
            <a:ext cx="0" cy="381000"/>
          </a:xfrm>
          <a:prstGeom prst="straightConnector1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195805063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animBg="1"/>
      <p:bldP spid="50" grpId="0" animBg="1"/>
      <p:bldP spid="51" grpId="0" animBg="1"/>
      <p:bldP spid="59" grpId="0" animBg="1"/>
      <p:bldP spid="60" grpId="0" animBg="1"/>
      <p:bldP spid="76" grpId="0" animBg="1"/>
      <p:bldP spid="77" grpId="0" animBg="1"/>
      <p:bldP spid="82" grpId="0" animBg="1"/>
      <p:bldP spid="83" grpId="0" animBg="1"/>
      <p:bldP spid="102" grpId="0" animBg="1"/>
      <p:bldP spid="103" grpId="0" animBg="1"/>
      <p:bldP spid="104" grpId="0" animBg="1"/>
      <p:bldP spid="105" grpId="0" animBg="1"/>
      <p:bldP spid="106" grpId="0" animBg="1"/>
      <p:bldP spid="107" grpId="0" animBg="1"/>
      <p:bldP spid="108" grpId="0" animBg="1"/>
      <p:bldP spid="109" grpId="0" animBg="1"/>
      <p:bldP spid="110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Interpolation</a:t>
            </a:r>
            <a:endParaRPr lang="de-DE" dirty="0" smtClean="0"/>
          </a:p>
        </p:txBody>
      </p:sp>
      <p:sp>
        <p:nvSpPr>
          <p:cNvPr id="286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b="1" dirty="0" smtClean="0"/>
              <a:t>Linear Interpolation</a:t>
            </a:r>
            <a:r>
              <a:rPr lang="en-US" dirty="0" smtClean="0"/>
              <a:t> (in 1D domain)</a:t>
            </a:r>
          </a:p>
          <a:p>
            <a:pPr lvl="1"/>
            <a:r>
              <a:rPr lang="en-US" dirty="0" smtClean="0"/>
              <a:t>Domain points    , scalar function </a:t>
            </a:r>
            <a:endParaRPr lang="de-DE" dirty="0" smtClean="0"/>
          </a:p>
        </p:txBody>
      </p:sp>
      <p:sp>
        <p:nvSpPr>
          <p:cNvPr id="28676" name="Line 4"/>
          <p:cNvSpPr>
            <a:spLocks noChangeShapeType="1"/>
          </p:cNvSpPr>
          <p:nvPr/>
        </p:nvSpPr>
        <p:spPr bwMode="auto">
          <a:xfrm>
            <a:off x="6268906" y="1832361"/>
            <a:ext cx="0" cy="681249"/>
          </a:xfrm>
          <a:prstGeom prst="line">
            <a:avLst/>
          </a:prstGeom>
          <a:noFill/>
          <a:ln w="127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677" name="Line 5"/>
          <p:cNvSpPr>
            <a:spLocks noChangeShapeType="1"/>
          </p:cNvSpPr>
          <p:nvPr/>
        </p:nvSpPr>
        <p:spPr bwMode="auto">
          <a:xfrm>
            <a:off x="2578810" y="2513610"/>
            <a:ext cx="0" cy="454166"/>
          </a:xfrm>
          <a:prstGeom prst="line">
            <a:avLst/>
          </a:prstGeom>
          <a:noFill/>
          <a:ln w="127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678" name="Line 16"/>
          <p:cNvSpPr>
            <a:spLocks noChangeShapeType="1"/>
          </p:cNvSpPr>
          <p:nvPr/>
        </p:nvSpPr>
        <p:spPr bwMode="auto">
          <a:xfrm>
            <a:off x="2578810" y="2513610"/>
            <a:ext cx="3690096" cy="0"/>
          </a:xfrm>
          <a:prstGeom prst="line">
            <a:avLst/>
          </a:prstGeom>
          <a:noFill/>
          <a:ln w="38100">
            <a:solidFill>
              <a:srgbClr val="B2B2B2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679" name="Line 17"/>
          <p:cNvSpPr>
            <a:spLocks noChangeShapeType="1"/>
          </p:cNvSpPr>
          <p:nvPr/>
        </p:nvSpPr>
        <p:spPr bwMode="auto">
          <a:xfrm flipH="1">
            <a:off x="2578810" y="1832361"/>
            <a:ext cx="3690096" cy="1135414"/>
          </a:xfrm>
          <a:prstGeom prst="line">
            <a:avLst/>
          </a:prstGeom>
          <a:noFill/>
          <a:ln w="12700">
            <a:solidFill>
              <a:schemeClr val="hlink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2994445"/>
            <a:ext cx="636542" cy="28527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2380130"/>
            <a:ext cx="257597" cy="17244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0318" y="2409985"/>
            <a:ext cx="249082" cy="16818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0635" y="1500826"/>
            <a:ext cx="636542" cy="28527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8390" y="1989292"/>
            <a:ext cx="510936" cy="28527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2186" y="1101066"/>
            <a:ext cx="191453" cy="17145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6797" y="1003058"/>
            <a:ext cx="563403" cy="314567"/>
          </a:xfrm>
          <a:prstGeom prst="rect">
            <a:avLst/>
          </a:prstGeom>
        </p:spPr>
      </p:pic>
      <p:pic>
        <p:nvPicPr>
          <p:cNvPr id="28686" name="Picture 28685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642" y="3822954"/>
            <a:ext cx="4329684" cy="368046"/>
          </a:xfrm>
          <a:prstGeom prst="rect">
            <a:avLst/>
          </a:prstGeom>
        </p:spPr>
      </p:pic>
      <p:pic>
        <p:nvPicPr>
          <p:cNvPr id="28687" name="Picture 28686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6260" y="3822954"/>
            <a:ext cx="1428750" cy="306324"/>
          </a:xfrm>
          <a:prstGeom prst="rect">
            <a:avLst/>
          </a:prstGeom>
        </p:spPr>
      </p:pic>
      <p:pic>
        <p:nvPicPr>
          <p:cNvPr id="28672" name="Picture 28671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645" y="4714003"/>
            <a:ext cx="3719322" cy="306324"/>
          </a:xfrm>
          <a:prstGeom prst="rect">
            <a:avLst/>
          </a:prstGeom>
        </p:spPr>
      </p:pic>
      <p:pic>
        <p:nvPicPr>
          <p:cNvPr id="28673" name="Picture 28672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9322" y="4714003"/>
            <a:ext cx="1110996" cy="306324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454079" y="3382391"/>
            <a:ext cx="2411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 smtClean="0"/>
              <a:t>General:</a:t>
            </a:r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381000" y="4286250"/>
            <a:ext cx="2411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 smtClean="0"/>
              <a:t>Special Case:</a:t>
            </a:r>
            <a:endParaRPr lang="en-US" dirty="0"/>
          </a:p>
        </p:txBody>
      </p:sp>
      <p:pic>
        <p:nvPicPr>
          <p:cNvPr id="28688" name="Picture 28687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338" y="5166377"/>
            <a:ext cx="2971800" cy="731520"/>
          </a:xfrm>
          <a:prstGeom prst="rect">
            <a:avLst/>
          </a:prstGeom>
        </p:spPr>
      </p:pic>
      <p:sp>
        <p:nvSpPr>
          <p:cNvPr id="57" name="TextBox 56"/>
          <p:cNvSpPr txBox="1"/>
          <p:nvPr/>
        </p:nvSpPr>
        <p:spPr>
          <a:xfrm>
            <a:off x="1563502" y="6020624"/>
            <a:ext cx="1537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Basis</a:t>
            </a:r>
            <a:endParaRPr lang="en-US" dirty="0"/>
          </a:p>
        </p:txBody>
      </p:sp>
      <p:pic>
        <p:nvPicPr>
          <p:cNvPr id="28689" name="Picture 28688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1700" y="5166377"/>
            <a:ext cx="3406140" cy="731520"/>
          </a:xfrm>
          <a:prstGeom prst="rect">
            <a:avLst/>
          </a:prstGeom>
        </p:spPr>
      </p:pic>
      <p:sp>
        <p:nvSpPr>
          <p:cNvPr id="61" name="TextBox 60"/>
          <p:cNvSpPr txBox="1"/>
          <p:nvPr/>
        </p:nvSpPr>
        <p:spPr>
          <a:xfrm>
            <a:off x="2887912" y="6020624"/>
            <a:ext cx="1537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Coefficients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6673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676" grpId="0" animBg="1"/>
      <p:bldP spid="28677" grpId="0" animBg="1"/>
      <p:bldP spid="28678" grpId="0" animBg="1"/>
      <p:bldP spid="28679" grpId="0" animBg="1"/>
      <p:bldP spid="20" grpId="0"/>
      <p:bldP spid="44" grpId="0"/>
      <p:bldP spid="57" grpId="0"/>
      <p:bldP spid="61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6" name="Line 4"/>
          <p:cNvSpPr>
            <a:spLocks noChangeShapeType="1"/>
          </p:cNvSpPr>
          <p:nvPr/>
        </p:nvSpPr>
        <p:spPr bwMode="auto">
          <a:xfrm>
            <a:off x="7124700" y="2548924"/>
            <a:ext cx="0" cy="914400"/>
          </a:xfrm>
          <a:prstGeom prst="line">
            <a:avLst/>
          </a:prstGeom>
          <a:noFill/>
          <a:ln w="127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677" name="Line 5"/>
          <p:cNvSpPr>
            <a:spLocks noChangeShapeType="1"/>
          </p:cNvSpPr>
          <p:nvPr/>
        </p:nvSpPr>
        <p:spPr bwMode="auto">
          <a:xfrm flipH="1" flipV="1">
            <a:off x="2362198" y="2853724"/>
            <a:ext cx="1" cy="609600"/>
          </a:xfrm>
          <a:prstGeom prst="line">
            <a:avLst/>
          </a:prstGeom>
          <a:noFill/>
          <a:ln w="127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" name="Line 5"/>
          <p:cNvSpPr>
            <a:spLocks noChangeShapeType="1"/>
          </p:cNvSpPr>
          <p:nvPr/>
        </p:nvSpPr>
        <p:spPr bwMode="auto">
          <a:xfrm flipV="1">
            <a:off x="3151821" y="2374753"/>
            <a:ext cx="2314" cy="1077685"/>
          </a:xfrm>
          <a:prstGeom prst="line">
            <a:avLst/>
          </a:prstGeom>
          <a:noFill/>
          <a:ln w="127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" name="Line 5"/>
          <p:cNvSpPr>
            <a:spLocks noChangeShapeType="1"/>
          </p:cNvSpPr>
          <p:nvPr/>
        </p:nvSpPr>
        <p:spPr bwMode="auto">
          <a:xfrm flipV="1">
            <a:off x="3967059" y="2360349"/>
            <a:ext cx="2314" cy="1077685"/>
          </a:xfrm>
          <a:prstGeom prst="line">
            <a:avLst/>
          </a:prstGeom>
          <a:noFill/>
          <a:ln w="127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" name="Line 5"/>
          <p:cNvSpPr>
            <a:spLocks noChangeShapeType="1"/>
          </p:cNvSpPr>
          <p:nvPr/>
        </p:nvSpPr>
        <p:spPr bwMode="auto">
          <a:xfrm flipV="1">
            <a:off x="4757442" y="2701323"/>
            <a:ext cx="0" cy="756557"/>
          </a:xfrm>
          <a:prstGeom prst="line">
            <a:avLst/>
          </a:prstGeom>
          <a:noFill/>
          <a:ln w="127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" name="Line 5"/>
          <p:cNvSpPr>
            <a:spLocks noChangeShapeType="1"/>
          </p:cNvSpPr>
          <p:nvPr/>
        </p:nvSpPr>
        <p:spPr bwMode="auto">
          <a:xfrm flipV="1">
            <a:off x="5562985" y="3035112"/>
            <a:ext cx="0" cy="420045"/>
          </a:xfrm>
          <a:prstGeom prst="line">
            <a:avLst/>
          </a:prstGeom>
          <a:noFill/>
          <a:ln w="127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" name="Line 5"/>
          <p:cNvSpPr>
            <a:spLocks noChangeShapeType="1"/>
          </p:cNvSpPr>
          <p:nvPr/>
        </p:nvSpPr>
        <p:spPr bwMode="auto">
          <a:xfrm flipH="1" flipV="1">
            <a:off x="6379029" y="2048181"/>
            <a:ext cx="2880" cy="1405124"/>
          </a:xfrm>
          <a:prstGeom prst="line">
            <a:avLst/>
          </a:prstGeom>
          <a:noFill/>
          <a:ln w="127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Interpolation</a:t>
            </a:r>
            <a:endParaRPr lang="de-DE" dirty="0" smtClean="0"/>
          </a:p>
        </p:txBody>
      </p:sp>
      <p:sp>
        <p:nvSpPr>
          <p:cNvPr id="286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b="1" dirty="0"/>
              <a:t>Linear Interpolation</a:t>
            </a:r>
            <a:r>
              <a:rPr lang="en-US" dirty="0"/>
              <a:t> </a:t>
            </a:r>
            <a:r>
              <a:rPr lang="en-US" dirty="0" smtClean="0"/>
              <a:t>(in 1D domain)</a:t>
            </a:r>
          </a:p>
          <a:p>
            <a:pPr lvl="1"/>
            <a:r>
              <a:rPr lang="en-US" dirty="0" smtClean="0"/>
              <a:t>Sample values 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r>
              <a:rPr lang="en-US" dirty="0" smtClean="0"/>
              <a:t>     Continuity (discontinuous first derivative)</a:t>
            </a:r>
          </a:p>
          <a:p>
            <a:pPr lvl="1"/>
            <a:r>
              <a:rPr lang="en-US" dirty="0" smtClean="0"/>
              <a:t>Use higher order interpolation for smoother transition, e.g.,</a:t>
            </a:r>
            <a:br>
              <a:rPr lang="en-US" dirty="0" smtClean="0"/>
            </a:br>
            <a:r>
              <a:rPr lang="en-US" b="1" dirty="0" smtClean="0"/>
              <a:t>cubic</a:t>
            </a:r>
            <a:r>
              <a:rPr lang="en-US" dirty="0" smtClean="0"/>
              <a:t> interpolation</a:t>
            </a:r>
            <a:endParaRPr lang="en-US" dirty="0"/>
          </a:p>
          <a:p>
            <a:pPr marL="457200" lvl="1" indent="0">
              <a:buNone/>
            </a:pPr>
            <a:endParaRPr lang="en-US" dirty="0" smtClean="0"/>
          </a:p>
          <a:p>
            <a:pPr eaLnBrk="1" hangingPunct="1"/>
            <a:endParaRPr lang="en-US" dirty="0" smtClean="0"/>
          </a:p>
        </p:txBody>
      </p:sp>
      <p:pic>
        <p:nvPicPr>
          <p:cNvPr id="28685" name="Picture 2868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3317" y="3672699"/>
            <a:ext cx="230505" cy="15430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2257" y="1013064"/>
            <a:ext cx="1472270" cy="325015"/>
          </a:xfrm>
          <a:prstGeom prst="rect">
            <a:avLst/>
          </a:prstGeom>
        </p:spPr>
      </p:pic>
      <p:sp>
        <p:nvSpPr>
          <p:cNvPr id="28678" name="Line 16"/>
          <p:cNvSpPr>
            <a:spLocks noChangeShapeType="1"/>
          </p:cNvSpPr>
          <p:nvPr/>
        </p:nvSpPr>
        <p:spPr bwMode="auto">
          <a:xfrm>
            <a:off x="2362200" y="3455420"/>
            <a:ext cx="4762500" cy="0"/>
          </a:xfrm>
          <a:prstGeom prst="line">
            <a:avLst/>
          </a:prstGeom>
          <a:noFill/>
          <a:ln w="38100">
            <a:solidFill>
              <a:srgbClr val="B2B2B2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" name="Oval 2"/>
          <p:cNvSpPr/>
          <p:nvPr/>
        </p:nvSpPr>
        <p:spPr bwMode="auto">
          <a:xfrm>
            <a:off x="3110570" y="3420648"/>
            <a:ext cx="76200" cy="69545"/>
          </a:xfrm>
          <a:prstGeom prst="ellipse">
            <a:avLst/>
          </a:prstGeom>
          <a:solidFill>
            <a:schemeClr val="bg1">
              <a:lumMod val="75000"/>
            </a:schemeClr>
          </a:solidFill>
          <a:ln w="38100" cap="flat" cmpd="sng" algn="ctr">
            <a:solidFill>
              <a:schemeClr val="accent3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3" name="Oval 22"/>
          <p:cNvSpPr/>
          <p:nvPr/>
        </p:nvSpPr>
        <p:spPr bwMode="auto">
          <a:xfrm>
            <a:off x="3916113" y="3420648"/>
            <a:ext cx="76200" cy="69545"/>
          </a:xfrm>
          <a:prstGeom prst="ellipse">
            <a:avLst/>
          </a:prstGeom>
          <a:solidFill>
            <a:schemeClr val="bg1">
              <a:lumMod val="75000"/>
            </a:schemeClr>
          </a:solidFill>
          <a:ln w="38100" cap="flat" cmpd="sng" algn="ctr">
            <a:solidFill>
              <a:schemeClr val="accent3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4" name="Oval 23"/>
          <p:cNvSpPr/>
          <p:nvPr/>
        </p:nvSpPr>
        <p:spPr bwMode="auto">
          <a:xfrm>
            <a:off x="4721656" y="3420648"/>
            <a:ext cx="76200" cy="69545"/>
          </a:xfrm>
          <a:prstGeom prst="ellipse">
            <a:avLst/>
          </a:prstGeom>
          <a:solidFill>
            <a:schemeClr val="bg1">
              <a:lumMod val="75000"/>
            </a:schemeClr>
          </a:solidFill>
          <a:ln w="38100" cap="flat" cmpd="sng" algn="ctr">
            <a:solidFill>
              <a:schemeClr val="accent3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5" name="Oval 24"/>
          <p:cNvSpPr/>
          <p:nvPr/>
        </p:nvSpPr>
        <p:spPr bwMode="auto">
          <a:xfrm>
            <a:off x="5529965" y="3420648"/>
            <a:ext cx="76200" cy="69545"/>
          </a:xfrm>
          <a:prstGeom prst="ellipse">
            <a:avLst/>
          </a:prstGeom>
          <a:solidFill>
            <a:schemeClr val="bg1">
              <a:lumMod val="75000"/>
            </a:schemeClr>
          </a:solidFill>
          <a:ln w="38100" cap="flat" cmpd="sng" algn="ctr">
            <a:solidFill>
              <a:schemeClr val="accent3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6" name="Oval 25"/>
          <p:cNvSpPr/>
          <p:nvPr/>
        </p:nvSpPr>
        <p:spPr bwMode="auto">
          <a:xfrm>
            <a:off x="6341088" y="3420648"/>
            <a:ext cx="76200" cy="69545"/>
          </a:xfrm>
          <a:prstGeom prst="ellipse">
            <a:avLst/>
          </a:prstGeom>
          <a:solidFill>
            <a:schemeClr val="bg1">
              <a:lumMod val="75000"/>
            </a:schemeClr>
          </a:solidFill>
          <a:ln w="38100" cap="flat" cmpd="sng" algn="ctr">
            <a:solidFill>
              <a:schemeClr val="accent3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cxnSp>
        <p:nvCxnSpPr>
          <p:cNvPr id="21" name="Straight Connector 20"/>
          <p:cNvCxnSpPr>
            <a:endCxn id="28" idx="1"/>
          </p:cNvCxnSpPr>
          <p:nvPr/>
        </p:nvCxnSpPr>
        <p:spPr bwMode="auto">
          <a:xfrm flipV="1">
            <a:off x="2362198" y="2374753"/>
            <a:ext cx="791937" cy="478971"/>
          </a:xfrm>
          <a:prstGeom prst="line">
            <a:avLst/>
          </a:prstGeom>
          <a:noFill/>
          <a:ln w="12700">
            <a:solidFill>
              <a:schemeClr val="hlink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" name="Straight Connector 39"/>
          <p:cNvCxnSpPr>
            <a:stCxn id="29" idx="1"/>
          </p:cNvCxnSpPr>
          <p:nvPr/>
        </p:nvCxnSpPr>
        <p:spPr bwMode="auto">
          <a:xfrm flipH="1">
            <a:off x="3151820" y="2360349"/>
            <a:ext cx="817553" cy="12914"/>
          </a:xfrm>
          <a:prstGeom prst="line">
            <a:avLst/>
          </a:prstGeom>
          <a:noFill/>
          <a:ln w="12700">
            <a:solidFill>
              <a:schemeClr val="hlink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Connector 41"/>
          <p:cNvCxnSpPr>
            <a:endCxn id="29" idx="1"/>
          </p:cNvCxnSpPr>
          <p:nvPr/>
        </p:nvCxnSpPr>
        <p:spPr bwMode="auto">
          <a:xfrm flipH="1" flipV="1">
            <a:off x="3969373" y="2360349"/>
            <a:ext cx="796053" cy="340974"/>
          </a:xfrm>
          <a:prstGeom prst="line">
            <a:avLst/>
          </a:prstGeom>
          <a:noFill/>
          <a:ln w="12700">
            <a:solidFill>
              <a:schemeClr val="hlink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5" name="Straight Connector 44"/>
          <p:cNvCxnSpPr>
            <a:stCxn id="32" idx="1"/>
          </p:cNvCxnSpPr>
          <p:nvPr/>
        </p:nvCxnSpPr>
        <p:spPr bwMode="auto">
          <a:xfrm flipH="1" flipV="1">
            <a:off x="4756621" y="2701323"/>
            <a:ext cx="806365" cy="333789"/>
          </a:xfrm>
          <a:prstGeom prst="line">
            <a:avLst/>
          </a:prstGeom>
          <a:noFill/>
          <a:ln w="12700">
            <a:solidFill>
              <a:schemeClr val="hlink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6" name="Straight Connector 45"/>
          <p:cNvCxnSpPr>
            <a:stCxn id="33" idx="1"/>
          </p:cNvCxnSpPr>
          <p:nvPr/>
        </p:nvCxnSpPr>
        <p:spPr bwMode="auto">
          <a:xfrm flipH="1">
            <a:off x="5571859" y="2048181"/>
            <a:ext cx="807170" cy="979028"/>
          </a:xfrm>
          <a:prstGeom prst="line">
            <a:avLst/>
          </a:prstGeom>
          <a:noFill/>
          <a:ln w="12700">
            <a:solidFill>
              <a:schemeClr val="hlink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Straight Connector 47"/>
          <p:cNvCxnSpPr>
            <a:endCxn id="33" idx="1"/>
          </p:cNvCxnSpPr>
          <p:nvPr/>
        </p:nvCxnSpPr>
        <p:spPr bwMode="auto">
          <a:xfrm flipH="1" flipV="1">
            <a:off x="6379029" y="2048181"/>
            <a:ext cx="736798" cy="504166"/>
          </a:xfrm>
          <a:prstGeom prst="line">
            <a:avLst/>
          </a:prstGeom>
          <a:noFill/>
          <a:ln w="12700">
            <a:solidFill>
              <a:schemeClr val="hlink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28686" name="Picture 2868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5327" y="3674604"/>
            <a:ext cx="222885" cy="150495"/>
          </a:xfrm>
          <a:prstGeom prst="rect">
            <a:avLst/>
          </a:prstGeom>
        </p:spPr>
      </p:pic>
      <p:pic>
        <p:nvPicPr>
          <p:cNvPr id="28687" name="Picture 2868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2759" y="3674604"/>
            <a:ext cx="228600" cy="150495"/>
          </a:xfrm>
          <a:prstGeom prst="rect">
            <a:avLst/>
          </a:prstGeom>
        </p:spPr>
      </p:pic>
      <p:pic>
        <p:nvPicPr>
          <p:cNvPr id="28688" name="Picture 28687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0173" y="3672699"/>
            <a:ext cx="230505" cy="154305"/>
          </a:xfrm>
          <a:prstGeom prst="rect">
            <a:avLst/>
          </a:prstGeom>
        </p:spPr>
      </p:pic>
      <p:pic>
        <p:nvPicPr>
          <p:cNvPr id="28689" name="Picture 28688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9983" y="3674604"/>
            <a:ext cx="234315" cy="150495"/>
          </a:xfrm>
          <a:prstGeom prst="rect">
            <a:avLst/>
          </a:prstGeom>
        </p:spPr>
      </p:pic>
      <p:pic>
        <p:nvPicPr>
          <p:cNvPr id="28690" name="Picture 28689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9302" y="3672699"/>
            <a:ext cx="228600" cy="154305"/>
          </a:xfrm>
          <a:prstGeom prst="rect">
            <a:avLst/>
          </a:prstGeom>
        </p:spPr>
      </p:pic>
      <p:pic>
        <p:nvPicPr>
          <p:cNvPr id="28691" name="Picture 28690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1350" y="3672699"/>
            <a:ext cx="230505" cy="154305"/>
          </a:xfrm>
          <a:prstGeom prst="rect">
            <a:avLst/>
          </a:prstGeom>
        </p:spPr>
      </p:pic>
      <p:pic>
        <p:nvPicPr>
          <p:cNvPr id="28692" name="Picture 28691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6648" y="2731990"/>
            <a:ext cx="201930" cy="230505"/>
          </a:xfrm>
          <a:prstGeom prst="rect">
            <a:avLst/>
          </a:prstGeom>
        </p:spPr>
      </p:pic>
      <p:pic>
        <p:nvPicPr>
          <p:cNvPr id="28693" name="Picture 28692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8172" y="2094988"/>
            <a:ext cx="194310" cy="230505"/>
          </a:xfrm>
          <a:prstGeom prst="rect">
            <a:avLst/>
          </a:prstGeom>
        </p:spPr>
      </p:pic>
      <p:pic>
        <p:nvPicPr>
          <p:cNvPr id="28694" name="Picture 28693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4188" y="2099046"/>
            <a:ext cx="200025" cy="230505"/>
          </a:xfrm>
          <a:prstGeom prst="rect">
            <a:avLst/>
          </a:prstGeom>
        </p:spPr>
      </p:pic>
      <p:pic>
        <p:nvPicPr>
          <p:cNvPr id="28695" name="Picture 28694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7831" y="2383733"/>
            <a:ext cx="201930" cy="230505"/>
          </a:xfrm>
          <a:prstGeom prst="rect">
            <a:avLst/>
          </a:prstGeom>
        </p:spPr>
      </p:pic>
      <p:pic>
        <p:nvPicPr>
          <p:cNvPr id="28696" name="Picture 28695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4235" y="2666551"/>
            <a:ext cx="205740" cy="230505"/>
          </a:xfrm>
          <a:prstGeom prst="rect">
            <a:avLst/>
          </a:prstGeom>
        </p:spPr>
      </p:pic>
      <p:pic>
        <p:nvPicPr>
          <p:cNvPr id="28697" name="Picture 28696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5568" y="1790982"/>
            <a:ext cx="200025" cy="230505"/>
          </a:xfrm>
          <a:prstGeom prst="rect">
            <a:avLst/>
          </a:prstGeom>
        </p:spPr>
      </p:pic>
      <p:pic>
        <p:nvPicPr>
          <p:cNvPr id="28698" name="Picture 28697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4687" y="2251553"/>
            <a:ext cx="201930" cy="230505"/>
          </a:xfrm>
          <a:prstGeom prst="rect">
            <a:avLst/>
          </a:prstGeom>
        </p:spPr>
      </p:pic>
      <p:pic>
        <p:nvPicPr>
          <p:cNvPr id="28699" name="Picture 28698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50" y="4596492"/>
            <a:ext cx="280035" cy="217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970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676" grpId="0" animBg="1"/>
      <p:bldP spid="28677" grpId="0" animBg="1"/>
      <p:bldP spid="28" grpId="0" animBg="1"/>
      <p:bldP spid="29" grpId="0" animBg="1"/>
      <p:bldP spid="31" grpId="0" animBg="1"/>
      <p:bldP spid="32" grpId="0" animBg="1"/>
      <p:bldP spid="33" grpId="0" animBg="1"/>
      <p:bldP spid="28678" grpId="0" animBg="1"/>
      <p:bldP spid="3" grpId="0" animBg="1"/>
      <p:bldP spid="23" grpId="0" animBg="1"/>
      <p:bldP spid="24" grpId="0" animBg="1"/>
      <p:bldP spid="25" grpId="0" animBg="1"/>
      <p:bldP spid="26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Interpolation</a:t>
            </a:r>
            <a:endParaRPr lang="de-DE" dirty="0" smtClean="0"/>
          </a:p>
        </p:txBody>
      </p:sp>
      <p:sp>
        <p:nvSpPr>
          <p:cNvPr id="286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b="1" dirty="0" smtClean="0"/>
              <a:t>Cubic </a:t>
            </a:r>
            <a:r>
              <a:rPr lang="en-US" b="1" dirty="0" err="1" smtClean="0"/>
              <a:t>Hermite</a:t>
            </a:r>
            <a:r>
              <a:rPr lang="en-US" b="1" dirty="0" smtClean="0"/>
              <a:t> Interpolation</a:t>
            </a:r>
            <a:r>
              <a:rPr lang="en-US" dirty="0" smtClean="0"/>
              <a:t> </a:t>
            </a:r>
            <a:r>
              <a:rPr lang="en-US" dirty="0"/>
              <a:t>(in </a:t>
            </a:r>
            <a:r>
              <a:rPr lang="en-US" dirty="0" smtClean="0"/>
              <a:t>equidistant 1D </a:t>
            </a:r>
            <a:r>
              <a:rPr lang="en-US" dirty="0"/>
              <a:t>domain)</a:t>
            </a:r>
          </a:p>
          <a:p>
            <a:pPr lvl="1"/>
            <a:r>
              <a:rPr lang="en-US" dirty="0" smtClean="0"/>
              <a:t>                           </a:t>
            </a:r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715" y="1084135"/>
            <a:ext cx="1768885" cy="27638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3365" y="3701426"/>
            <a:ext cx="381000" cy="150495"/>
          </a:xfrm>
          <a:prstGeom prst="rect">
            <a:avLst/>
          </a:prstGeom>
        </p:spPr>
      </p:pic>
      <p:sp>
        <p:nvSpPr>
          <p:cNvPr id="28678" name="Line 16"/>
          <p:cNvSpPr>
            <a:spLocks noChangeShapeType="1"/>
          </p:cNvSpPr>
          <p:nvPr/>
        </p:nvSpPr>
        <p:spPr bwMode="auto">
          <a:xfrm flipV="1">
            <a:off x="1979727" y="3506471"/>
            <a:ext cx="3705737" cy="4629"/>
          </a:xfrm>
          <a:prstGeom prst="line">
            <a:avLst/>
          </a:prstGeom>
          <a:noFill/>
          <a:ln w="38100">
            <a:solidFill>
              <a:srgbClr val="B2B2B2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" name="Oval 2"/>
          <p:cNvSpPr/>
          <p:nvPr/>
        </p:nvSpPr>
        <p:spPr bwMode="auto">
          <a:xfrm>
            <a:off x="3141420" y="3457123"/>
            <a:ext cx="118285" cy="107955"/>
          </a:xfrm>
          <a:prstGeom prst="ellipse">
            <a:avLst/>
          </a:prstGeom>
          <a:solidFill>
            <a:schemeClr val="bg1">
              <a:lumMod val="75000"/>
            </a:schemeClr>
          </a:solidFill>
          <a:ln w="38100" cap="flat" cmpd="sng" algn="ctr">
            <a:solidFill>
              <a:schemeClr val="accent3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3" name="Oval 22"/>
          <p:cNvSpPr/>
          <p:nvPr/>
        </p:nvSpPr>
        <p:spPr bwMode="auto">
          <a:xfrm>
            <a:off x="4391863" y="3457123"/>
            <a:ext cx="118285" cy="107955"/>
          </a:xfrm>
          <a:prstGeom prst="ellipse">
            <a:avLst/>
          </a:prstGeom>
          <a:solidFill>
            <a:schemeClr val="bg1">
              <a:lumMod val="75000"/>
            </a:schemeClr>
          </a:solidFill>
          <a:ln w="38100" cap="flat" cmpd="sng" algn="ctr">
            <a:solidFill>
              <a:schemeClr val="accent3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4" name="Oval 23"/>
          <p:cNvSpPr/>
          <p:nvPr/>
        </p:nvSpPr>
        <p:spPr bwMode="auto">
          <a:xfrm>
            <a:off x="5642305" y="3457123"/>
            <a:ext cx="118285" cy="107955"/>
          </a:xfrm>
          <a:prstGeom prst="ellipse">
            <a:avLst/>
          </a:prstGeom>
          <a:solidFill>
            <a:schemeClr val="bg1">
              <a:lumMod val="75000"/>
            </a:schemeClr>
          </a:solidFill>
          <a:ln w="38100" cap="flat" cmpd="sng" algn="ctr">
            <a:solidFill>
              <a:schemeClr val="accent3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9369" y="3704382"/>
            <a:ext cx="230505" cy="15430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6175" y="3704382"/>
            <a:ext cx="222885" cy="15049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4000" y="3701426"/>
            <a:ext cx="228600" cy="15049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8958" y="2587942"/>
            <a:ext cx="352425" cy="23050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0455" y="1964821"/>
            <a:ext cx="201930" cy="23050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0462" y="1972616"/>
            <a:ext cx="194310" cy="23050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0090" y="2300409"/>
            <a:ext cx="200025" cy="230505"/>
          </a:xfrm>
          <a:prstGeom prst="rect">
            <a:avLst/>
          </a:prstGeom>
        </p:spPr>
      </p:pic>
      <p:sp>
        <p:nvSpPr>
          <p:cNvPr id="54" name="TextBox 53"/>
          <p:cNvSpPr txBox="1"/>
          <p:nvPr/>
        </p:nvSpPr>
        <p:spPr>
          <a:xfrm>
            <a:off x="7931912" y="1312088"/>
            <a:ext cx="2411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 smtClean="0"/>
              <a:t>Linear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7931912" y="1698111"/>
            <a:ext cx="2411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 smtClean="0"/>
              <a:t>Cubic</a:t>
            </a:r>
            <a:endParaRPr lang="en-US" dirty="0"/>
          </a:p>
        </p:txBody>
      </p:sp>
      <p:sp>
        <p:nvSpPr>
          <p:cNvPr id="14" name="Freeform 13"/>
          <p:cNvSpPr/>
          <p:nvPr/>
        </p:nvSpPr>
        <p:spPr bwMode="auto">
          <a:xfrm>
            <a:off x="3197037" y="1646279"/>
            <a:ext cx="1281794" cy="180287"/>
          </a:xfrm>
          <a:custGeom>
            <a:avLst/>
            <a:gdLst>
              <a:gd name="connsiteX0" fmla="*/ 0 w 2359479"/>
              <a:gd name="connsiteY0" fmla="*/ 25285 h 147750"/>
              <a:gd name="connsiteX1" fmla="*/ 1281793 w 2359479"/>
              <a:gd name="connsiteY1" fmla="*/ 8957 h 147750"/>
              <a:gd name="connsiteX2" fmla="*/ 2359479 w 2359479"/>
              <a:gd name="connsiteY2" fmla="*/ 147750 h 147750"/>
              <a:gd name="connsiteX0" fmla="*/ 0 w 2359479"/>
              <a:gd name="connsiteY0" fmla="*/ 189311 h 311776"/>
              <a:gd name="connsiteX1" fmla="*/ 726621 w 2359479"/>
              <a:gd name="connsiteY1" fmla="*/ 1533 h 311776"/>
              <a:gd name="connsiteX2" fmla="*/ 2359479 w 2359479"/>
              <a:gd name="connsiteY2" fmla="*/ 311776 h 311776"/>
              <a:gd name="connsiteX0" fmla="*/ 0 w 2359479"/>
              <a:gd name="connsiteY0" fmla="*/ 192492 h 314957"/>
              <a:gd name="connsiteX1" fmla="*/ 726621 w 2359479"/>
              <a:gd name="connsiteY1" fmla="*/ 4714 h 314957"/>
              <a:gd name="connsiteX2" fmla="*/ 2359479 w 2359479"/>
              <a:gd name="connsiteY2" fmla="*/ 314957 h 314957"/>
              <a:gd name="connsiteX0" fmla="*/ 0 w 2359479"/>
              <a:gd name="connsiteY0" fmla="*/ 255558 h 378023"/>
              <a:gd name="connsiteX1" fmla="*/ 563335 w 2359479"/>
              <a:gd name="connsiteY1" fmla="*/ 2466 h 378023"/>
              <a:gd name="connsiteX2" fmla="*/ 2359479 w 2359479"/>
              <a:gd name="connsiteY2" fmla="*/ 378023 h 378023"/>
              <a:gd name="connsiteX0" fmla="*/ 0 w 2359479"/>
              <a:gd name="connsiteY0" fmla="*/ 0 h 122465"/>
              <a:gd name="connsiteX1" fmla="*/ 2359479 w 2359479"/>
              <a:gd name="connsiteY1" fmla="*/ 122465 h 122465"/>
              <a:gd name="connsiteX0" fmla="*/ 0 w 1281794"/>
              <a:gd name="connsiteY0" fmla="*/ 16328 h 16328"/>
              <a:gd name="connsiteX1" fmla="*/ 1281794 w 1281794"/>
              <a:gd name="connsiteY1" fmla="*/ 0 h 16328"/>
              <a:gd name="connsiteX0" fmla="*/ 0 w 1281794"/>
              <a:gd name="connsiteY0" fmla="*/ 145215 h 145215"/>
              <a:gd name="connsiteX1" fmla="*/ 1281794 w 1281794"/>
              <a:gd name="connsiteY1" fmla="*/ 128887 h 145215"/>
              <a:gd name="connsiteX0" fmla="*/ 0 w 1281794"/>
              <a:gd name="connsiteY0" fmla="*/ 180287 h 180287"/>
              <a:gd name="connsiteX1" fmla="*/ 1281794 w 1281794"/>
              <a:gd name="connsiteY1" fmla="*/ 163959 h 1802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81794" h="180287">
                <a:moveTo>
                  <a:pt x="0" y="180287"/>
                </a:moveTo>
                <a:cubicBezTo>
                  <a:pt x="484415" y="36051"/>
                  <a:pt x="568779" y="-132677"/>
                  <a:pt x="1281794" y="163959"/>
                </a:cubicBezTo>
              </a:path>
            </a:pathLst>
          </a:custGeom>
          <a:noFill/>
          <a:ln w="12700">
            <a:solidFill>
              <a:srgbClr val="00B0F0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16" name="Straight Connector 15"/>
          <p:cNvCxnSpPr>
            <a:stCxn id="60" idx="6"/>
          </p:cNvCxnSpPr>
          <p:nvPr/>
        </p:nvCxnSpPr>
        <p:spPr bwMode="auto">
          <a:xfrm flipV="1">
            <a:off x="3259705" y="1811223"/>
            <a:ext cx="1211241" cy="24208"/>
          </a:xfrm>
          <a:prstGeom prst="line">
            <a:avLst/>
          </a:prstGeom>
          <a:noFill/>
          <a:ln w="12700">
            <a:solidFill>
              <a:srgbClr val="FF0000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2" name="Straight Connector 51"/>
          <p:cNvCxnSpPr/>
          <p:nvPr/>
        </p:nvCxnSpPr>
        <p:spPr bwMode="auto">
          <a:xfrm>
            <a:off x="7169912" y="1507934"/>
            <a:ext cx="671240" cy="654"/>
          </a:xfrm>
          <a:prstGeom prst="line">
            <a:avLst/>
          </a:prstGeom>
          <a:noFill/>
          <a:ln w="12700">
            <a:solidFill>
              <a:srgbClr val="FF0000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6" name="Straight Connector 55"/>
          <p:cNvCxnSpPr/>
          <p:nvPr/>
        </p:nvCxnSpPr>
        <p:spPr bwMode="auto">
          <a:xfrm>
            <a:off x="7169912" y="1893218"/>
            <a:ext cx="679629" cy="1264"/>
          </a:xfrm>
          <a:prstGeom prst="line">
            <a:avLst/>
          </a:prstGeom>
          <a:noFill/>
          <a:ln w="12700">
            <a:solidFill>
              <a:srgbClr val="00B0F0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8" name="Freeform 57"/>
          <p:cNvSpPr/>
          <p:nvPr/>
        </p:nvSpPr>
        <p:spPr bwMode="auto">
          <a:xfrm>
            <a:off x="4460743" y="1802562"/>
            <a:ext cx="1159329" cy="702129"/>
          </a:xfrm>
          <a:custGeom>
            <a:avLst/>
            <a:gdLst>
              <a:gd name="connsiteX0" fmla="*/ 0 w 2359479"/>
              <a:gd name="connsiteY0" fmla="*/ 25285 h 147750"/>
              <a:gd name="connsiteX1" fmla="*/ 1281793 w 2359479"/>
              <a:gd name="connsiteY1" fmla="*/ 8957 h 147750"/>
              <a:gd name="connsiteX2" fmla="*/ 2359479 w 2359479"/>
              <a:gd name="connsiteY2" fmla="*/ 147750 h 147750"/>
              <a:gd name="connsiteX0" fmla="*/ 0 w 2359479"/>
              <a:gd name="connsiteY0" fmla="*/ 189311 h 311776"/>
              <a:gd name="connsiteX1" fmla="*/ 726621 w 2359479"/>
              <a:gd name="connsiteY1" fmla="*/ 1533 h 311776"/>
              <a:gd name="connsiteX2" fmla="*/ 2359479 w 2359479"/>
              <a:gd name="connsiteY2" fmla="*/ 311776 h 311776"/>
              <a:gd name="connsiteX0" fmla="*/ 0 w 2359479"/>
              <a:gd name="connsiteY0" fmla="*/ 192492 h 314957"/>
              <a:gd name="connsiteX1" fmla="*/ 726621 w 2359479"/>
              <a:gd name="connsiteY1" fmla="*/ 4714 h 314957"/>
              <a:gd name="connsiteX2" fmla="*/ 2359479 w 2359479"/>
              <a:gd name="connsiteY2" fmla="*/ 314957 h 314957"/>
              <a:gd name="connsiteX0" fmla="*/ 0 w 2359479"/>
              <a:gd name="connsiteY0" fmla="*/ 255558 h 378023"/>
              <a:gd name="connsiteX1" fmla="*/ 563335 w 2359479"/>
              <a:gd name="connsiteY1" fmla="*/ 2466 h 378023"/>
              <a:gd name="connsiteX2" fmla="*/ 2359479 w 2359479"/>
              <a:gd name="connsiteY2" fmla="*/ 378023 h 378023"/>
              <a:gd name="connsiteX0" fmla="*/ 0 w 2359479"/>
              <a:gd name="connsiteY0" fmla="*/ 0 h 122465"/>
              <a:gd name="connsiteX1" fmla="*/ 2359479 w 2359479"/>
              <a:gd name="connsiteY1" fmla="*/ 122465 h 122465"/>
              <a:gd name="connsiteX0" fmla="*/ 0 w 1281794"/>
              <a:gd name="connsiteY0" fmla="*/ 16328 h 16328"/>
              <a:gd name="connsiteX1" fmla="*/ 1281794 w 1281794"/>
              <a:gd name="connsiteY1" fmla="*/ 0 h 16328"/>
              <a:gd name="connsiteX0" fmla="*/ 0 w 1281794"/>
              <a:gd name="connsiteY0" fmla="*/ 145215 h 145215"/>
              <a:gd name="connsiteX1" fmla="*/ 1281794 w 1281794"/>
              <a:gd name="connsiteY1" fmla="*/ 128887 h 145215"/>
              <a:gd name="connsiteX0" fmla="*/ 0 w 1281794"/>
              <a:gd name="connsiteY0" fmla="*/ 180287 h 180287"/>
              <a:gd name="connsiteX1" fmla="*/ 1281794 w 1281794"/>
              <a:gd name="connsiteY1" fmla="*/ 163959 h 180287"/>
              <a:gd name="connsiteX0" fmla="*/ 0 w 1159329"/>
              <a:gd name="connsiteY0" fmla="*/ 23679 h 725808"/>
              <a:gd name="connsiteX1" fmla="*/ 1159329 w 1159329"/>
              <a:gd name="connsiteY1" fmla="*/ 725808 h 725808"/>
              <a:gd name="connsiteX0" fmla="*/ 0 w 1159329"/>
              <a:gd name="connsiteY0" fmla="*/ 0 h 702129"/>
              <a:gd name="connsiteX1" fmla="*/ 1159329 w 1159329"/>
              <a:gd name="connsiteY1" fmla="*/ 702129 h 7021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59329" h="702129">
                <a:moveTo>
                  <a:pt x="0" y="0"/>
                </a:moveTo>
                <a:cubicBezTo>
                  <a:pt x="370115" y="182335"/>
                  <a:pt x="446314" y="405493"/>
                  <a:pt x="1159329" y="702129"/>
                </a:cubicBezTo>
              </a:path>
            </a:pathLst>
          </a:custGeom>
          <a:noFill/>
          <a:ln w="12700">
            <a:solidFill>
              <a:srgbClr val="00B0F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" name="Freeform 58"/>
          <p:cNvSpPr/>
          <p:nvPr/>
        </p:nvSpPr>
        <p:spPr bwMode="auto">
          <a:xfrm flipV="1">
            <a:off x="2252091" y="1830449"/>
            <a:ext cx="957993" cy="542739"/>
          </a:xfrm>
          <a:custGeom>
            <a:avLst/>
            <a:gdLst>
              <a:gd name="connsiteX0" fmla="*/ 0 w 2359479"/>
              <a:gd name="connsiteY0" fmla="*/ 25285 h 147750"/>
              <a:gd name="connsiteX1" fmla="*/ 1281793 w 2359479"/>
              <a:gd name="connsiteY1" fmla="*/ 8957 h 147750"/>
              <a:gd name="connsiteX2" fmla="*/ 2359479 w 2359479"/>
              <a:gd name="connsiteY2" fmla="*/ 147750 h 147750"/>
              <a:gd name="connsiteX0" fmla="*/ 0 w 2359479"/>
              <a:gd name="connsiteY0" fmla="*/ 189311 h 311776"/>
              <a:gd name="connsiteX1" fmla="*/ 726621 w 2359479"/>
              <a:gd name="connsiteY1" fmla="*/ 1533 h 311776"/>
              <a:gd name="connsiteX2" fmla="*/ 2359479 w 2359479"/>
              <a:gd name="connsiteY2" fmla="*/ 311776 h 311776"/>
              <a:gd name="connsiteX0" fmla="*/ 0 w 2359479"/>
              <a:gd name="connsiteY0" fmla="*/ 192492 h 314957"/>
              <a:gd name="connsiteX1" fmla="*/ 726621 w 2359479"/>
              <a:gd name="connsiteY1" fmla="*/ 4714 h 314957"/>
              <a:gd name="connsiteX2" fmla="*/ 2359479 w 2359479"/>
              <a:gd name="connsiteY2" fmla="*/ 314957 h 314957"/>
              <a:gd name="connsiteX0" fmla="*/ 0 w 2359479"/>
              <a:gd name="connsiteY0" fmla="*/ 255558 h 378023"/>
              <a:gd name="connsiteX1" fmla="*/ 563335 w 2359479"/>
              <a:gd name="connsiteY1" fmla="*/ 2466 h 378023"/>
              <a:gd name="connsiteX2" fmla="*/ 2359479 w 2359479"/>
              <a:gd name="connsiteY2" fmla="*/ 378023 h 378023"/>
              <a:gd name="connsiteX0" fmla="*/ 0 w 2359479"/>
              <a:gd name="connsiteY0" fmla="*/ 0 h 122465"/>
              <a:gd name="connsiteX1" fmla="*/ 2359479 w 2359479"/>
              <a:gd name="connsiteY1" fmla="*/ 122465 h 122465"/>
              <a:gd name="connsiteX0" fmla="*/ 0 w 1281794"/>
              <a:gd name="connsiteY0" fmla="*/ 16328 h 16328"/>
              <a:gd name="connsiteX1" fmla="*/ 1281794 w 1281794"/>
              <a:gd name="connsiteY1" fmla="*/ 0 h 16328"/>
              <a:gd name="connsiteX0" fmla="*/ 0 w 1281794"/>
              <a:gd name="connsiteY0" fmla="*/ 145215 h 145215"/>
              <a:gd name="connsiteX1" fmla="*/ 1281794 w 1281794"/>
              <a:gd name="connsiteY1" fmla="*/ 128887 h 145215"/>
              <a:gd name="connsiteX0" fmla="*/ 0 w 1281794"/>
              <a:gd name="connsiteY0" fmla="*/ 180287 h 180287"/>
              <a:gd name="connsiteX1" fmla="*/ 1281794 w 1281794"/>
              <a:gd name="connsiteY1" fmla="*/ 163959 h 180287"/>
              <a:gd name="connsiteX0" fmla="*/ 0 w 1159329"/>
              <a:gd name="connsiteY0" fmla="*/ 23679 h 725808"/>
              <a:gd name="connsiteX1" fmla="*/ 1159329 w 1159329"/>
              <a:gd name="connsiteY1" fmla="*/ 725808 h 725808"/>
              <a:gd name="connsiteX0" fmla="*/ 0 w 1159329"/>
              <a:gd name="connsiteY0" fmla="*/ 0 h 702129"/>
              <a:gd name="connsiteX1" fmla="*/ 1159329 w 1159329"/>
              <a:gd name="connsiteY1" fmla="*/ 702129 h 702129"/>
              <a:gd name="connsiteX0" fmla="*/ 0 w 957993"/>
              <a:gd name="connsiteY0" fmla="*/ 0 h 542739"/>
              <a:gd name="connsiteX1" fmla="*/ 957993 w 957993"/>
              <a:gd name="connsiteY1" fmla="*/ 542739 h 542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7993" h="542739">
                <a:moveTo>
                  <a:pt x="0" y="0"/>
                </a:moveTo>
                <a:cubicBezTo>
                  <a:pt x="370115" y="182335"/>
                  <a:pt x="244978" y="246103"/>
                  <a:pt x="957993" y="542739"/>
                </a:cubicBezTo>
              </a:path>
            </a:pathLst>
          </a:custGeom>
          <a:noFill/>
          <a:ln w="12700">
            <a:solidFill>
              <a:srgbClr val="00B0F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0" name="Oval 59"/>
          <p:cNvSpPr/>
          <p:nvPr/>
        </p:nvSpPr>
        <p:spPr bwMode="auto">
          <a:xfrm>
            <a:off x="3141420" y="1781453"/>
            <a:ext cx="118285" cy="107955"/>
          </a:xfrm>
          <a:prstGeom prst="ellipse">
            <a:avLst/>
          </a:prstGeom>
          <a:solidFill>
            <a:srgbClr val="C00000"/>
          </a:solidFill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Oval 60"/>
          <p:cNvSpPr/>
          <p:nvPr/>
        </p:nvSpPr>
        <p:spPr bwMode="auto">
          <a:xfrm>
            <a:off x="1911383" y="2510288"/>
            <a:ext cx="118285" cy="107955"/>
          </a:xfrm>
          <a:prstGeom prst="ellipse">
            <a:avLst/>
          </a:prstGeom>
          <a:solidFill>
            <a:srgbClr val="C00000"/>
          </a:solidFill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62" name="Oval 61"/>
          <p:cNvSpPr/>
          <p:nvPr/>
        </p:nvSpPr>
        <p:spPr bwMode="auto">
          <a:xfrm>
            <a:off x="4420208" y="1765220"/>
            <a:ext cx="118285" cy="107955"/>
          </a:xfrm>
          <a:prstGeom prst="ellipse">
            <a:avLst/>
          </a:prstGeom>
          <a:solidFill>
            <a:srgbClr val="C00000"/>
          </a:solidFill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3" name="Oval 62"/>
          <p:cNvSpPr/>
          <p:nvPr/>
        </p:nvSpPr>
        <p:spPr bwMode="auto">
          <a:xfrm>
            <a:off x="5649735" y="2276202"/>
            <a:ext cx="118285" cy="107955"/>
          </a:xfrm>
          <a:prstGeom prst="ellipse">
            <a:avLst/>
          </a:prstGeom>
          <a:solidFill>
            <a:srgbClr val="C00000"/>
          </a:solidFill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64" name="Straight Connector 63"/>
          <p:cNvCxnSpPr/>
          <p:nvPr/>
        </p:nvCxnSpPr>
        <p:spPr bwMode="auto">
          <a:xfrm flipV="1">
            <a:off x="4559057" y="1796837"/>
            <a:ext cx="1265492" cy="22360"/>
          </a:xfrm>
          <a:prstGeom prst="line">
            <a:avLst/>
          </a:prstGeom>
          <a:noFill/>
          <a:ln w="12700">
            <a:solidFill>
              <a:srgbClr val="FF0000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5" name="Straight Connector 64"/>
          <p:cNvCxnSpPr/>
          <p:nvPr/>
        </p:nvCxnSpPr>
        <p:spPr bwMode="auto">
          <a:xfrm flipV="1">
            <a:off x="1928612" y="1837846"/>
            <a:ext cx="1265492" cy="22360"/>
          </a:xfrm>
          <a:prstGeom prst="line">
            <a:avLst/>
          </a:prstGeom>
          <a:noFill/>
          <a:ln w="12700">
            <a:solidFill>
              <a:srgbClr val="FF0000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0" name="TextBox 69"/>
          <p:cNvSpPr txBox="1"/>
          <p:nvPr/>
        </p:nvSpPr>
        <p:spPr>
          <a:xfrm>
            <a:off x="-359119" y="4289283"/>
            <a:ext cx="2411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Linear</a:t>
            </a:r>
            <a:endParaRPr lang="en-US" dirty="0"/>
          </a:p>
        </p:txBody>
      </p:sp>
      <p:pic>
        <p:nvPicPr>
          <p:cNvPr id="28680" name="Picture 28679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4177278"/>
            <a:ext cx="3198704" cy="616246"/>
          </a:xfrm>
          <a:prstGeom prst="rect">
            <a:avLst/>
          </a:prstGeom>
        </p:spPr>
      </p:pic>
      <p:sp>
        <p:nvSpPr>
          <p:cNvPr id="81" name="TextBox 80"/>
          <p:cNvSpPr txBox="1"/>
          <p:nvPr/>
        </p:nvSpPr>
        <p:spPr>
          <a:xfrm>
            <a:off x="-359747" y="5434998"/>
            <a:ext cx="24111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Cubic</a:t>
            </a:r>
          </a:p>
          <a:p>
            <a:r>
              <a:rPr lang="en-US" dirty="0" smtClean="0"/>
              <a:t>(</a:t>
            </a:r>
            <a:r>
              <a:rPr lang="en-US" dirty="0" err="1" smtClean="0"/>
              <a:t>Catmull</a:t>
            </a:r>
            <a:r>
              <a:rPr lang="en-US" dirty="0" smtClean="0"/>
              <a:t> Rom)</a:t>
            </a:r>
            <a:endParaRPr lang="en-US" dirty="0"/>
          </a:p>
        </p:txBody>
      </p:sp>
      <p:pic>
        <p:nvPicPr>
          <p:cNvPr id="28681" name="Picture 28680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6890" y="5057545"/>
            <a:ext cx="6021882" cy="1228641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6705600" y="2390866"/>
            <a:ext cx="21113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 smtClean="0"/>
              <a:t>“interpolate values </a:t>
            </a:r>
            <a:r>
              <a:rPr lang="en-US" b="1" dirty="0" smtClean="0"/>
              <a:t>and</a:t>
            </a:r>
            <a:r>
              <a:rPr lang="en-US" dirty="0" smtClean="0"/>
              <a:t> derivatives at</a:t>
            </a:r>
          </a:p>
          <a:p>
            <a:pPr algn="l"/>
            <a:r>
              <a:rPr lang="en-US" dirty="0"/>
              <a:t> </a:t>
            </a:r>
            <a:r>
              <a:rPr lang="en-US" dirty="0" smtClean="0"/>
              <a:t>     and     “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8166" y="3060562"/>
            <a:ext cx="230505" cy="15430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1267" y="3074484"/>
            <a:ext cx="222885" cy="150495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6769389" y="3540540"/>
            <a:ext cx="22386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 smtClean="0"/>
              <a:t>       Continuity (discontinuous second derivatives)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2128" y="3602950"/>
            <a:ext cx="272415" cy="217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616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678" grpId="0" animBg="1"/>
      <p:bldP spid="3" grpId="0" animBg="1"/>
      <p:bldP spid="23" grpId="0" animBg="1"/>
      <p:bldP spid="24" grpId="0" animBg="1"/>
      <p:bldP spid="54" grpId="0"/>
      <p:bldP spid="55" grpId="0"/>
      <p:bldP spid="14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70" grpId="0"/>
      <p:bldP spid="81" grpId="0"/>
      <p:bldP spid="35" grpId="0"/>
      <p:bldP spid="40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451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Interpolation</a:t>
            </a:r>
          </a:p>
        </p:txBody>
      </p:sp>
      <p:sp>
        <p:nvSpPr>
          <p:cNvPr id="232452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Interpolation in 2D, 3D, 4D, …</a:t>
            </a:r>
          </a:p>
          <a:p>
            <a:pPr lvl="1"/>
            <a:endParaRPr lang="en-US" b="1" dirty="0"/>
          </a:p>
          <a:p>
            <a:pPr lvl="1"/>
            <a:endParaRPr lang="en-US" b="1" dirty="0" smtClean="0"/>
          </a:p>
          <a:p>
            <a:pPr lvl="1"/>
            <a:endParaRPr lang="en-US" b="1" dirty="0"/>
          </a:p>
          <a:p>
            <a:pPr lvl="1"/>
            <a:endParaRPr lang="en-US" b="1" dirty="0" smtClean="0"/>
          </a:p>
          <a:p>
            <a:pPr lvl="1"/>
            <a:endParaRPr lang="en-US" b="1" dirty="0"/>
          </a:p>
          <a:p>
            <a:pPr lvl="1"/>
            <a:endParaRPr lang="en-US" b="1" dirty="0" smtClean="0"/>
          </a:p>
          <a:p>
            <a:pPr lvl="1"/>
            <a:endParaRPr lang="en-US" b="1" dirty="0"/>
          </a:p>
          <a:p>
            <a:pPr lvl="1"/>
            <a:endParaRPr lang="en-US" b="1" dirty="0" smtClean="0"/>
          </a:p>
          <a:p>
            <a:pPr lvl="1"/>
            <a:endParaRPr lang="en-US" b="1" dirty="0"/>
          </a:p>
          <a:p>
            <a:pPr marL="457200" lvl="1" indent="0">
              <a:buNone/>
            </a:pPr>
            <a:endParaRPr lang="en-US" b="1" dirty="0" smtClean="0"/>
          </a:p>
          <a:p>
            <a:r>
              <a:rPr lang="en-US" b="1" dirty="0" smtClean="0"/>
              <a:t>Tensor Product Interpolation</a:t>
            </a:r>
          </a:p>
          <a:p>
            <a:pPr lvl="1"/>
            <a:r>
              <a:rPr lang="en-US" dirty="0"/>
              <a:t>Perform linear / cubic … interpolation in each </a:t>
            </a:r>
            <a:r>
              <a:rPr lang="en-US" dirty="0" err="1"/>
              <a:t>x,y,z</a:t>
            </a:r>
            <a:r>
              <a:rPr lang="en-US" dirty="0"/>
              <a:t> … direction </a:t>
            </a:r>
            <a:r>
              <a:rPr lang="en-US" b="1" dirty="0"/>
              <a:t>separately</a:t>
            </a:r>
          </a:p>
          <a:p>
            <a:pPr lvl="1"/>
            <a:endParaRPr lang="en-US" b="1" dirty="0" smtClean="0"/>
          </a:p>
        </p:txBody>
      </p:sp>
      <p:pic>
        <p:nvPicPr>
          <p:cNvPr id="25" name="Content Placeholder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3400" y="1371600"/>
            <a:ext cx="3544455" cy="2749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1370901"/>
            <a:ext cx="3528214" cy="2749722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1666669" y="4394325"/>
            <a:ext cx="2411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 smtClean="0"/>
              <a:t>Bi-Linear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6172200" y="4393976"/>
            <a:ext cx="2411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 smtClean="0"/>
              <a:t>Bi-Cubic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6871804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45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45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451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Interpolation</a:t>
            </a:r>
          </a:p>
        </p:txBody>
      </p:sp>
      <p:sp>
        <p:nvSpPr>
          <p:cNvPr id="232452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Tensor Product </a:t>
            </a:r>
            <a:r>
              <a:rPr lang="en-US" b="1" dirty="0" smtClean="0"/>
              <a:t>Interpolation</a:t>
            </a:r>
          </a:p>
          <a:p>
            <a:pPr lvl="1"/>
            <a:r>
              <a:rPr lang="en-US" dirty="0" smtClean="0"/>
              <a:t>Extend interpolation from 1D to higher dimensions</a:t>
            </a:r>
          </a:p>
          <a:p>
            <a:pPr lvl="1"/>
            <a:r>
              <a:rPr lang="en-US" dirty="0" smtClean="0"/>
              <a:t>Coefficients     ,  associated basis functions           (linear / cubic / …) 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288575" y="2290786"/>
            <a:ext cx="739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 smtClean="0"/>
              <a:t>1D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151" y="3082575"/>
            <a:ext cx="3602164" cy="802576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342550" y="3281386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 smtClean="0"/>
              <a:t>2D, “bi-”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150" y="2091975"/>
            <a:ext cx="2187702" cy="76695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1548" y="1399032"/>
            <a:ext cx="190690" cy="25355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5966" y="1424201"/>
            <a:ext cx="549021" cy="28079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150" y="5280851"/>
            <a:ext cx="5060632" cy="815149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342549" y="5479661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/>
              <a:t>3</a:t>
            </a:r>
            <a:r>
              <a:rPr lang="en-US" dirty="0" smtClean="0"/>
              <a:t>D, “tri-”</a:t>
            </a:r>
            <a:endParaRPr lang="en-US" dirty="0"/>
          </a:p>
        </p:txBody>
      </p:sp>
      <p:pic>
        <p:nvPicPr>
          <p:cNvPr id="19" name="Picture 18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02" y="2057400"/>
            <a:ext cx="2592133" cy="836104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4828" y="4047008"/>
            <a:ext cx="4605909" cy="854964"/>
          </a:xfrm>
          <a:prstGeom prst="rect">
            <a:avLst/>
          </a:prstGeom>
        </p:spPr>
      </p:pic>
      <p:sp>
        <p:nvSpPr>
          <p:cNvPr id="63" name="TextBox 62"/>
          <p:cNvSpPr txBox="1"/>
          <p:nvPr/>
        </p:nvSpPr>
        <p:spPr>
          <a:xfrm>
            <a:off x="7079583" y="5525827"/>
            <a:ext cx="16344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= 3D tensor  </a:t>
            </a:r>
          </a:p>
          <a:p>
            <a:r>
              <a:rPr lang="en-US" dirty="0"/>
              <a:t> </a:t>
            </a:r>
            <a:r>
              <a:rPr lang="en-US" dirty="0" smtClean="0"/>
              <a:t>  product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7916552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5" grpId="0"/>
      <p:bldP spid="47" grpId="0"/>
      <p:bldP spid="63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451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Interpolation</a:t>
            </a:r>
          </a:p>
        </p:txBody>
      </p:sp>
      <p:sp>
        <p:nvSpPr>
          <p:cNvPr id="232452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Example: </a:t>
            </a:r>
            <a:r>
              <a:rPr lang="en-US" b="1" dirty="0" smtClean="0"/>
              <a:t>Linear</a:t>
            </a:r>
            <a:r>
              <a:rPr lang="en-US" dirty="0" smtClean="0"/>
              <a:t> Tensor Product Interpolation</a:t>
            </a:r>
          </a:p>
          <a:p>
            <a:pPr lvl="1"/>
            <a:r>
              <a:rPr lang="en-US" dirty="0" smtClean="0"/>
              <a:t>Number of basis functions / coefficients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248728" y="1951411"/>
            <a:ext cx="1199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 smtClean="0"/>
              <a:t>1D, linear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3784" y="1765836"/>
            <a:ext cx="4519993" cy="76695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6380" y="1079531"/>
            <a:ext cx="2302954" cy="240982"/>
          </a:xfrm>
          <a:prstGeom prst="rect">
            <a:avLst/>
          </a:prstGeom>
        </p:spPr>
      </p:pic>
      <p:sp>
        <p:nvSpPr>
          <p:cNvPr id="16" name="Line 4"/>
          <p:cNvSpPr>
            <a:spLocks noChangeShapeType="1"/>
          </p:cNvSpPr>
          <p:nvPr/>
        </p:nvSpPr>
        <p:spPr bwMode="auto">
          <a:xfrm>
            <a:off x="6194297" y="3155171"/>
            <a:ext cx="0" cy="681249"/>
          </a:xfrm>
          <a:prstGeom prst="line">
            <a:avLst/>
          </a:prstGeom>
          <a:noFill/>
          <a:ln w="127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" name="Line 5"/>
          <p:cNvSpPr>
            <a:spLocks noChangeShapeType="1"/>
          </p:cNvSpPr>
          <p:nvPr/>
        </p:nvSpPr>
        <p:spPr bwMode="auto">
          <a:xfrm>
            <a:off x="2504201" y="3836420"/>
            <a:ext cx="0" cy="454166"/>
          </a:xfrm>
          <a:prstGeom prst="line">
            <a:avLst/>
          </a:prstGeom>
          <a:noFill/>
          <a:ln w="127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" name="Line 16"/>
          <p:cNvSpPr>
            <a:spLocks noChangeShapeType="1"/>
          </p:cNvSpPr>
          <p:nvPr/>
        </p:nvSpPr>
        <p:spPr bwMode="auto">
          <a:xfrm>
            <a:off x="2504201" y="3836420"/>
            <a:ext cx="3690096" cy="0"/>
          </a:xfrm>
          <a:prstGeom prst="line">
            <a:avLst/>
          </a:prstGeom>
          <a:noFill/>
          <a:ln w="38100">
            <a:solidFill>
              <a:srgbClr val="B2B2B2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" name="Line 17"/>
          <p:cNvSpPr>
            <a:spLocks noChangeShapeType="1"/>
          </p:cNvSpPr>
          <p:nvPr/>
        </p:nvSpPr>
        <p:spPr bwMode="auto">
          <a:xfrm flipH="1">
            <a:off x="2504201" y="3155171"/>
            <a:ext cx="3690096" cy="1135414"/>
          </a:xfrm>
          <a:prstGeom prst="line">
            <a:avLst/>
          </a:prstGeom>
          <a:noFill/>
          <a:ln w="12700">
            <a:solidFill>
              <a:schemeClr val="hlink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6468" y="3749350"/>
            <a:ext cx="222123" cy="25355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9908" y="3495795"/>
            <a:ext cx="213741" cy="25355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3781" y="3312103"/>
            <a:ext cx="502920" cy="280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347969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19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Straight Connector 32"/>
          <p:cNvCxnSpPr>
            <a:stCxn id="38" idx="0"/>
            <a:endCxn id="37" idx="4"/>
          </p:cNvCxnSpPr>
          <p:nvPr/>
        </p:nvCxnSpPr>
        <p:spPr bwMode="auto">
          <a:xfrm>
            <a:off x="1659343" y="3070221"/>
            <a:ext cx="0" cy="2791204"/>
          </a:xfrm>
          <a:prstGeom prst="lin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32451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Interpolation</a:t>
            </a:r>
          </a:p>
        </p:txBody>
      </p:sp>
      <p:sp>
        <p:nvSpPr>
          <p:cNvPr id="232452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Example: </a:t>
            </a:r>
            <a:r>
              <a:rPr lang="en-US" b="1" dirty="0" smtClean="0"/>
              <a:t>Linear</a:t>
            </a:r>
            <a:r>
              <a:rPr lang="en-US" dirty="0" smtClean="0"/>
              <a:t> Tensor Product Interpolation</a:t>
            </a:r>
          </a:p>
          <a:p>
            <a:pPr lvl="1"/>
            <a:r>
              <a:rPr lang="en-US" dirty="0" smtClean="0"/>
              <a:t>Number of basis functions / coefficients</a:t>
            </a:r>
          </a:p>
        </p:txBody>
      </p:sp>
      <p:pic>
        <p:nvPicPr>
          <p:cNvPr id="13" name="Picture 1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7322" y="1850769"/>
            <a:ext cx="3602164" cy="802576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283128" y="1981200"/>
            <a:ext cx="1602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 smtClean="0"/>
              <a:t>2D, “bi-linear”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6380" y="1079531"/>
            <a:ext cx="2302954" cy="240982"/>
          </a:xfrm>
          <a:prstGeom prst="rect">
            <a:avLst/>
          </a:prstGeom>
        </p:spPr>
      </p:pic>
      <p:sp>
        <p:nvSpPr>
          <p:cNvPr id="10" name="Line 16"/>
          <p:cNvSpPr>
            <a:spLocks noChangeShapeType="1"/>
          </p:cNvSpPr>
          <p:nvPr/>
        </p:nvSpPr>
        <p:spPr bwMode="auto">
          <a:xfrm>
            <a:off x="838200" y="5808148"/>
            <a:ext cx="2683248" cy="0"/>
          </a:xfrm>
          <a:prstGeom prst="line">
            <a:avLst/>
          </a:prstGeom>
          <a:noFill/>
          <a:ln w="38100">
            <a:solidFill>
              <a:srgbClr val="B2B2B2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" name="Line 16"/>
          <p:cNvSpPr>
            <a:spLocks noChangeShapeType="1"/>
          </p:cNvSpPr>
          <p:nvPr/>
        </p:nvSpPr>
        <p:spPr bwMode="auto">
          <a:xfrm>
            <a:off x="838200" y="3124200"/>
            <a:ext cx="2683248" cy="0"/>
          </a:xfrm>
          <a:prstGeom prst="line">
            <a:avLst/>
          </a:prstGeom>
          <a:noFill/>
          <a:ln w="38100">
            <a:solidFill>
              <a:srgbClr val="B2B2B2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" name="Line 16"/>
          <p:cNvSpPr>
            <a:spLocks noChangeShapeType="1"/>
          </p:cNvSpPr>
          <p:nvPr/>
        </p:nvSpPr>
        <p:spPr bwMode="auto">
          <a:xfrm rot="16200000">
            <a:off x="2179824" y="4466524"/>
            <a:ext cx="2683248" cy="0"/>
          </a:xfrm>
          <a:prstGeom prst="line">
            <a:avLst/>
          </a:prstGeom>
          <a:noFill/>
          <a:ln w="38100">
            <a:solidFill>
              <a:srgbClr val="B2B2B2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" name="Line 16"/>
          <p:cNvSpPr>
            <a:spLocks noChangeShapeType="1"/>
          </p:cNvSpPr>
          <p:nvPr/>
        </p:nvSpPr>
        <p:spPr bwMode="auto">
          <a:xfrm rot="16200000">
            <a:off x="-503424" y="4465824"/>
            <a:ext cx="2683248" cy="0"/>
          </a:xfrm>
          <a:prstGeom prst="line">
            <a:avLst/>
          </a:prstGeom>
          <a:noFill/>
          <a:ln w="38100">
            <a:solidFill>
              <a:srgbClr val="B2B2B2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642" y="5807448"/>
            <a:ext cx="333184" cy="2535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8822" y="5807448"/>
            <a:ext cx="333184" cy="25355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642" y="2870645"/>
            <a:ext cx="324802" cy="25355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3028" y="2870644"/>
            <a:ext cx="324802" cy="25355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9890" y="2967361"/>
            <a:ext cx="4373308" cy="699897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9895" y="4019470"/>
            <a:ext cx="3700653" cy="699897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4876841" y="5140102"/>
            <a:ext cx="36594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 smtClean="0"/>
              <a:t>“interpolate twice in x direction and then once in y direction”</a:t>
            </a:r>
            <a:endParaRPr lang="en-US" dirty="0"/>
          </a:p>
        </p:txBody>
      </p:sp>
      <p:sp>
        <p:nvSpPr>
          <p:cNvPr id="37" name="Oval 36"/>
          <p:cNvSpPr/>
          <p:nvPr/>
        </p:nvSpPr>
        <p:spPr bwMode="auto">
          <a:xfrm>
            <a:off x="1600200" y="5753470"/>
            <a:ext cx="118285" cy="107955"/>
          </a:xfrm>
          <a:prstGeom prst="ellipse">
            <a:avLst/>
          </a:prstGeom>
          <a:solidFill>
            <a:srgbClr val="C00000"/>
          </a:solidFill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38" name="Oval 37"/>
          <p:cNvSpPr/>
          <p:nvPr/>
        </p:nvSpPr>
        <p:spPr bwMode="auto">
          <a:xfrm>
            <a:off x="1600200" y="3070221"/>
            <a:ext cx="118285" cy="107955"/>
          </a:xfrm>
          <a:prstGeom prst="ellipse">
            <a:avLst/>
          </a:prstGeom>
          <a:solidFill>
            <a:srgbClr val="C00000"/>
          </a:solidFill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39" name="Oval 38"/>
          <p:cNvSpPr/>
          <p:nvPr/>
        </p:nvSpPr>
        <p:spPr bwMode="auto">
          <a:xfrm>
            <a:off x="1600199" y="4872549"/>
            <a:ext cx="118285" cy="107955"/>
          </a:xfrm>
          <a:prstGeom prst="ellipse">
            <a:avLst/>
          </a:prstGeom>
          <a:solidFill>
            <a:schemeClr val="accent1"/>
          </a:solidFill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pic>
        <p:nvPicPr>
          <p:cNvPr id="34" name="Picture 33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3470" y="4699707"/>
            <a:ext cx="771144" cy="280797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8484" y="5916104"/>
            <a:ext cx="762762" cy="280797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8484" y="2729645"/>
            <a:ext cx="762762" cy="280797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7397245" y="485148"/>
            <a:ext cx="1646605" cy="369332"/>
          </a:xfrm>
          <a:prstGeom prst="rect">
            <a:avLst/>
          </a:prstGeom>
          <a:noFill/>
          <a:ln w="38100">
            <a:solidFill>
              <a:srgbClr val="00B05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1800" dirty="0" smtClean="0">
                <a:solidFill>
                  <a:srgbClr val="00B050"/>
                </a:solidFill>
              </a:rPr>
              <a:t>very important</a:t>
            </a:r>
            <a:endParaRPr lang="en-US" sz="18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5925184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4" grpId="0" animBg="1"/>
      <p:bldP spid="36" grpId="0"/>
      <p:bldP spid="37" grpId="0" animBg="1"/>
      <p:bldP spid="38" grpId="0" animBg="1"/>
      <p:bldP spid="39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Grids and Interpolation</a:t>
            </a:r>
            <a:endParaRPr lang="de-DE" smtClean="0"/>
          </a:p>
        </p:txBody>
      </p:sp>
      <p:sp>
        <p:nvSpPr>
          <p:cNvPr id="296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b="1" dirty="0" smtClean="0"/>
              <a:t>Example: Bi-linear interpolation in a 2D cell</a:t>
            </a:r>
          </a:p>
          <a:p>
            <a:pPr lvl="1"/>
            <a:r>
              <a:rPr lang="en-US" dirty="0" smtClean="0"/>
              <a:t>Repeated linear interpolation</a:t>
            </a:r>
            <a:endParaRPr lang="de-DE" dirty="0" smtClean="0"/>
          </a:p>
        </p:txBody>
      </p:sp>
      <p:sp>
        <p:nvSpPr>
          <p:cNvPr id="29704" name="Rectangle 21"/>
          <p:cNvSpPr>
            <a:spLocks noChangeArrowheads="1"/>
          </p:cNvSpPr>
          <p:nvPr/>
        </p:nvSpPr>
        <p:spPr bwMode="auto">
          <a:xfrm>
            <a:off x="2743200" y="2235200"/>
            <a:ext cx="3962400" cy="38100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75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7F7F7F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C0C0C0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sz="1800"/>
          </a:p>
        </p:txBody>
      </p:sp>
      <p:sp>
        <p:nvSpPr>
          <p:cNvPr id="383006" name="Line 30"/>
          <p:cNvSpPr>
            <a:spLocks noChangeShapeType="1"/>
          </p:cNvSpPr>
          <p:nvPr/>
        </p:nvSpPr>
        <p:spPr bwMode="auto">
          <a:xfrm>
            <a:off x="4759552" y="2250830"/>
            <a:ext cx="0" cy="3810000"/>
          </a:xfrm>
          <a:prstGeom prst="line">
            <a:avLst/>
          </a:prstGeom>
          <a:noFill/>
          <a:ln w="38100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3022" name="Line 46"/>
          <p:cNvSpPr>
            <a:spLocks noChangeShapeType="1"/>
          </p:cNvSpPr>
          <p:nvPr/>
        </p:nvSpPr>
        <p:spPr bwMode="auto">
          <a:xfrm>
            <a:off x="2743200" y="5988050"/>
            <a:ext cx="3962400" cy="0"/>
          </a:xfrm>
          <a:prstGeom prst="line">
            <a:avLst/>
          </a:prstGeom>
          <a:noFill/>
          <a:ln w="38100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3023" name="Line 47"/>
          <p:cNvSpPr>
            <a:spLocks noChangeShapeType="1"/>
          </p:cNvSpPr>
          <p:nvPr/>
        </p:nvSpPr>
        <p:spPr bwMode="auto">
          <a:xfrm>
            <a:off x="2743200" y="2286000"/>
            <a:ext cx="3962400" cy="0"/>
          </a:xfrm>
          <a:prstGeom prst="line">
            <a:avLst/>
          </a:prstGeom>
          <a:noFill/>
          <a:ln w="38100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3011" name="Oval 35"/>
          <p:cNvSpPr>
            <a:spLocks noChangeArrowheads="1"/>
          </p:cNvSpPr>
          <p:nvPr/>
        </p:nvSpPr>
        <p:spPr bwMode="auto">
          <a:xfrm>
            <a:off x="4683352" y="2174630"/>
            <a:ext cx="152400" cy="152400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75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7F7F7F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C0C0C0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sz="1800"/>
          </a:p>
        </p:txBody>
      </p:sp>
      <p:sp>
        <p:nvSpPr>
          <p:cNvPr id="383012" name="Oval 36"/>
          <p:cNvSpPr>
            <a:spLocks noChangeArrowheads="1"/>
          </p:cNvSpPr>
          <p:nvPr/>
        </p:nvSpPr>
        <p:spPr bwMode="auto">
          <a:xfrm>
            <a:off x="4683352" y="5984630"/>
            <a:ext cx="152400" cy="152400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75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7F7F7F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C0C0C0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sz="1800"/>
          </a:p>
        </p:txBody>
      </p:sp>
      <p:pic>
        <p:nvPicPr>
          <p:cNvPr id="2" name="Picture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3622" y="1896143"/>
            <a:ext cx="859155" cy="25355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9129" y="6145884"/>
            <a:ext cx="846582" cy="25355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4650" y="6105970"/>
            <a:ext cx="854964" cy="2535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0" y="1873694"/>
            <a:ext cx="846582" cy="25355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825" y="3999801"/>
            <a:ext cx="1753933" cy="28079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6030" y="2370710"/>
            <a:ext cx="210693" cy="12268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5359" y="5745534"/>
            <a:ext cx="634746" cy="17868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9022" y="2740858"/>
            <a:ext cx="298704" cy="12534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9022" y="4957829"/>
            <a:ext cx="722757" cy="17868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8817" y="6221104"/>
            <a:ext cx="1081469" cy="17868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9823" y="1917473"/>
            <a:ext cx="1081469" cy="178689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6030" y="5773538"/>
            <a:ext cx="210693" cy="12268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1623" y="3296341"/>
            <a:ext cx="1595628" cy="204216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7195" y="2361640"/>
            <a:ext cx="634746" cy="178689"/>
          </a:xfrm>
          <a:prstGeom prst="rect">
            <a:avLst/>
          </a:prstGeom>
        </p:spPr>
      </p:pic>
      <p:sp>
        <p:nvSpPr>
          <p:cNvPr id="29705" name="Oval 27"/>
          <p:cNvSpPr>
            <a:spLocks noChangeArrowheads="1"/>
          </p:cNvSpPr>
          <p:nvPr/>
        </p:nvSpPr>
        <p:spPr bwMode="auto">
          <a:xfrm>
            <a:off x="4683352" y="3328805"/>
            <a:ext cx="152400" cy="152400"/>
          </a:xfrm>
          <a:prstGeom prst="ellipse">
            <a:avLst/>
          </a:prstGeom>
          <a:solidFill>
            <a:schemeClr val="hlink"/>
          </a:solidFill>
          <a:ln w="31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75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7F7F7F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C0C0C0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363889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3006" grpId="0" animBg="1"/>
      <p:bldP spid="383022" grpId="0" animBg="1"/>
      <p:bldP spid="383023" grpId="0" animBg="1"/>
      <p:bldP spid="383011" grpId="0" animBg="1"/>
      <p:bldP spid="383012" grpId="0" animBg="1"/>
      <p:bldP spid="29705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Line 16"/>
          <p:cNvSpPr>
            <a:spLocks noChangeShapeType="1"/>
          </p:cNvSpPr>
          <p:nvPr/>
        </p:nvSpPr>
        <p:spPr bwMode="auto">
          <a:xfrm>
            <a:off x="1890971" y="5183150"/>
            <a:ext cx="1921447" cy="0"/>
          </a:xfrm>
          <a:prstGeom prst="line">
            <a:avLst/>
          </a:prstGeom>
          <a:noFill/>
          <a:ln w="38100">
            <a:solidFill>
              <a:srgbClr val="B2B2B2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2" name="Line 16"/>
          <p:cNvSpPr>
            <a:spLocks noChangeShapeType="1"/>
          </p:cNvSpPr>
          <p:nvPr/>
        </p:nvSpPr>
        <p:spPr bwMode="auto">
          <a:xfrm flipV="1">
            <a:off x="2132204" y="3286922"/>
            <a:ext cx="764417" cy="662898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4" name="Line 16"/>
          <p:cNvSpPr>
            <a:spLocks noChangeShapeType="1"/>
          </p:cNvSpPr>
          <p:nvPr/>
        </p:nvSpPr>
        <p:spPr bwMode="auto">
          <a:xfrm flipV="1">
            <a:off x="2074202" y="5206964"/>
            <a:ext cx="764417" cy="662898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2451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Interpolation</a:t>
            </a:r>
          </a:p>
        </p:txBody>
      </p:sp>
      <p:sp>
        <p:nvSpPr>
          <p:cNvPr id="232452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Example: </a:t>
            </a:r>
            <a:r>
              <a:rPr lang="en-US" b="1" dirty="0" smtClean="0"/>
              <a:t>Linear</a:t>
            </a:r>
            <a:r>
              <a:rPr lang="en-US" dirty="0" smtClean="0"/>
              <a:t> Tensor Product Interpolation</a:t>
            </a:r>
          </a:p>
          <a:p>
            <a:pPr lvl="1"/>
            <a:r>
              <a:rPr lang="en-US" dirty="0" smtClean="0"/>
              <a:t>Number of basis functions / coefficients</a:t>
            </a:r>
          </a:p>
        </p:txBody>
      </p:sp>
      <p:pic>
        <p:nvPicPr>
          <p:cNvPr id="2" name="Picture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6380" y="1079531"/>
            <a:ext cx="2302954" cy="240982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1836105"/>
            <a:ext cx="5060632" cy="815149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285368" y="1981199"/>
            <a:ext cx="1634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/>
              <a:t>3</a:t>
            </a:r>
            <a:r>
              <a:rPr lang="en-US" dirty="0" smtClean="0"/>
              <a:t>D, “tri-linear”</a:t>
            </a:r>
            <a:endParaRPr lang="en-US" dirty="0"/>
          </a:p>
        </p:txBody>
      </p:sp>
      <p:sp>
        <p:nvSpPr>
          <p:cNvPr id="65" name="Line 16"/>
          <p:cNvSpPr>
            <a:spLocks noChangeShapeType="1"/>
          </p:cNvSpPr>
          <p:nvPr/>
        </p:nvSpPr>
        <p:spPr bwMode="auto">
          <a:xfrm rot="16200000" flipV="1">
            <a:off x="1603811" y="4539734"/>
            <a:ext cx="1886163" cy="4127"/>
          </a:xfrm>
          <a:prstGeom prst="line">
            <a:avLst/>
          </a:prstGeom>
          <a:noFill/>
          <a:ln w="38100">
            <a:solidFill>
              <a:schemeClr val="bg2">
                <a:lumMod val="50000"/>
                <a:lumOff val="50000"/>
              </a:schemeClr>
            </a:solidFill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" name="Line 16"/>
          <p:cNvSpPr>
            <a:spLocks noChangeShapeType="1"/>
          </p:cNvSpPr>
          <p:nvPr/>
        </p:nvSpPr>
        <p:spPr bwMode="auto">
          <a:xfrm rot="16200000">
            <a:off x="2087278" y="4898807"/>
            <a:ext cx="1921447" cy="0"/>
          </a:xfrm>
          <a:prstGeom prst="line">
            <a:avLst/>
          </a:prstGeom>
          <a:noFill/>
          <a:ln w="38100">
            <a:solidFill>
              <a:srgbClr val="B2B2B2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" name="Line 16"/>
          <p:cNvSpPr>
            <a:spLocks noChangeShapeType="1"/>
          </p:cNvSpPr>
          <p:nvPr/>
        </p:nvSpPr>
        <p:spPr bwMode="auto">
          <a:xfrm flipV="1">
            <a:off x="3048001" y="3260700"/>
            <a:ext cx="764415" cy="676881"/>
          </a:xfrm>
          <a:prstGeom prst="line">
            <a:avLst/>
          </a:prstGeom>
          <a:noFill/>
          <a:ln w="38100">
            <a:solidFill>
              <a:srgbClr val="B2B2B2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" name="Line 16"/>
          <p:cNvSpPr>
            <a:spLocks noChangeShapeType="1"/>
          </p:cNvSpPr>
          <p:nvPr/>
        </p:nvSpPr>
        <p:spPr bwMode="auto">
          <a:xfrm flipV="1">
            <a:off x="1126553" y="5182649"/>
            <a:ext cx="764417" cy="662898"/>
          </a:xfrm>
          <a:prstGeom prst="line">
            <a:avLst/>
          </a:prstGeom>
          <a:noFill/>
          <a:ln w="38100">
            <a:solidFill>
              <a:srgbClr val="B2B2B2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8621" y="3838143"/>
            <a:ext cx="435864" cy="25355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369" y="5878301"/>
            <a:ext cx="444246" cy="25355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5961" y="5920599"/>
            <a:ext cx="444246" cy="25355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488" y="4974442"/>
            <a:ext cx="444246" cy="25355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5205" y="5055871"/>
            <a:ext cx="444246" cy="253555"/>
          </a:xfrm>
          <a:prstGeom prst="rect">
            <a:avLst/>
          </a:prstGeom>
        </p:spPr>
      </p:pic>
      <p:sp>
        <p:nvSpPr>
          <p:cNvPr id="32" name="Line 16"/>
          <p:cNvSpPr>
            <a:spLocks noChangeShapeType="1"/>
          </p:cNvSpPr>
          <p:nvPr/>
        </p:nvSpPr>
        <p:spPr bwMode="auto">
          <a:xfrm>
            <a:off x="1890971" y="3261202"/>
            <a:ext cx="1921447" cy="0"/>
          </a:xfrm>
          <a:prstGeom prst="line">
            <a:avLst/>
          </a:prstGeom>
          <a:noFill/>
          <a:ln w="38100">
            <a:solidFill>
              <a:srgbClr val="B2B2B2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" name="Line 16"/>
          <p:cNvSpPr>
            <a:spLocks noChangeShapeType="1"/>
          </p:cNvSpPr>
          <p:nvPr/>
        </p:nvSpPr>
        <p:spPr bwMode="auto">
          <a:xfrm rot="16200000">
            <a:off x="2851695" y="4222427"/>
            <a:ext cx="1921447" cy="0"/>
          </a:xfrm>
          <a:prstGeom prst="line">
            <a:avLst/>
          </a:prstGeom>
          <a:noFill/>
          <a:ln w="38100">
            <a:solidFill>
              <a:srgbClr val="B2B2B2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" name="Line 16"/>
          <p:cNvSpPr>
            <a:spLocks noChangeShapeType="1"/>
          </p:cNvSpPr>
          <p:nvPr/>
        </p:nvSpPr>
        <p:spPr bwMode="auto">
          <a:xfrm rot="16200000">
            <a:off x="930248" y="4221925"/>
            <a:ext cx="1921447" cy="0"/>
          </a:xfrm>
          <a:prstGeom prst="line">
            <a:avLst/>
          </a:prstGeom>
          <a:noFill/>
          <a:ln w="38100">
            <a:solidFill>
              <a:srgbClr val="B2B2B2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Line 16"/>
          <p:cNvSpPr>
            <a:spLocks noChangeShapeType="1"/>
          </p:cNvSpPr>
          <p:nvPr/>
        </p:nvSpPr>
        <p:spPr bwMode="auto">
          <a:xfrm>
            <a:off x="1126554" y="5859530"/>
            <a:ext cx="1921447" cy="0"/>
          </a:xfrm>
          <a:prstGeom prst="line">
            <a:avLst/>
          </a:prstGeom>
          <a:noFill/>
          <a:ln w="38100">
            <a:solidFill>
              <a:srgbClr val="B2B2B2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" name="Line 16"/>
          <p:cNvSpPr>
            <a:spLocks noChangeShapeType="1"/>
          </p:cNvSpPr>
          <p:nvPr/>
        </p:nvSpPr>
        <p:spPr bwMode="auto">
          <a:xfrm>
            <a:off x="1126554" y="3937582"/>
            <a:ext cx="1921447" cy="0"/>
          </a:xfrm>
          <a:prstGeom prst="line">
            <a:avLst/>
          </a:prstGeom>
          <a:noFill/>
          <a:ln w="38100">
            <a:solidFill>
              <a:srgbClr val="B2B2B2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" name="Line 16"/>
          <p:cNvSpPr>
            <a:spLocks noChangeShapeType="1"/>
          </p:cNvSpPr>
          <p:nvPr/>
        </p:nvSpPr>
        <p:spPr bwMode="auto">
          <a:xfrm rot="16200000">
            <a:off x="165831" y="4898305"/>
            <a:ext cx="1921447" cy="0"/>
          </a:xfrm>
          <a:prstGeom prst="line">
            <a:avLst/>
          </a:prstGeom>
          <a:noFill/>
          <a:ln w="38100">
            <a:solidFill>
              <a:srgbClr val="B2B2B2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4" name="Line 16"/>
          <p:cNvSpPr>
            <a:spLocks noChangeShapeType="1"/>
          </p:cNvSpPr>
          <p:nvPr/>
        </p:nvSpPr>
        <p:spPr bwMode="auto">
          <a:xfrm flipV="1">
            <a:off x="1126553" y="3260700"/>
            <a:ext cx="764417" cy="676881"/>
          </a:xfrm>
          <a:prstGeom prst="line">
            <a:avLst/>
          </a:prstGeom>
          <a:noFill/>
          <a:ln w="38100">
            <a:solidFill>
              <a:srgbClr val="B2B2B2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7" name="Line 16"/>
          <p:cNvSpPr>
            <a:spLocks noChangeShapeType="1"/>
          </p:cNvSpPr>
          <p:nvPr/>
        </p:nvSpPr>
        <p:spPr bwMode="auto">
          <a:xfrm flipV="1">
            <a:off x="3047999" y="5182648"/>
            <a:ext cx="764417" cy="683273"/>
          </a:xfrm>
          <a:prstGeom prst="line">
            <a:avLst/>
          </a:prstGeom>
          <a:noFill/>
          <a:ln w="38100">
            <a:solidFill>
              <a:srgbClr val="B2B2B2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531" y="3782454"/>
            <a:ext cx="435864" cy="25355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844" y="3013958"/>
            <a:ext cx="435864" cy="25355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6287" y="2973909"/>
            <a:ext cx="435864" cy="253555"/>
          </a:xfrm>
          <a:prstGeom prst="rect">
            <a:avLst/>
          </a:prstGeom>
        </p:spPr>
      </p:pic>
      <p:sp>
        <p:nvSpPr>
          <p:cNvPr id="52" name="Oval 51"/>
          <p:cNvSpPr/>
          <p:nvPr/>
        </p:nvSpPr>
        <p:spPr bwMode="auto">
          <a:xfrm>
            <a:off x="2028134" y="5804852"/>
            <a:ext cx="118285" cy="107955"/>
          </a:xfrm>
          <a:prstGeom prst="ellipse">
            <a:avLst/>
          </a:prstGeom>
          <a:solidFill>
            <a:srgbClr val="C00000"/>
          </a:solidFill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53" name="Oval 52"/>
          <p:cNvSpPr/>
          <p:nvPr/>
        </p:nvSpPr>
        <p:spPr bwMode="auto">
          <a:xfrm>
            <a:off x="2081288" y="3888451"/>
            <a:ext cx="118285" cy="107955"/>
          </a:xfrm>
          <a:prstGeom prst="ellipse">
            <a:avLst/>
          </a:prstGeom>
          <a:solidFill>
            <a:srgbClr val="C00000"/>
          </a:solidFill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54" name="Oval 53"/>
          <p:cNvSpPr/>
          <p:nvPr/>
        </p:nvSpPr>
        <p:spPr bwMode="auto">
          <a:xfrm>
            <a:off x="2795031" y="5141954"/>
            <a:ext cx="118285" cy="107955"/>
          </a:xfrm>
          <a:prstGeom prst="ellipse">
            <a:avLst/>
          </a:prstGeom>
          <a:solidFill>
            <a:srgbClr val="C00000"/>
          </a:solidFill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59" name="Oval 58"/>
          <p:cNvSpPr/>
          <p:nvPr/>
        </p:nvSpPr>
        <p:spPr bwMode="auto">
          <a:xfrm>
            <a:off x="2862373" y="3220680"/>
            <a:ext cx="118285" cy="107955"/>
          </a:xfrm>
          <a:prstGeom prst="ellipse">
            <a:avLst/>
          </a:prstGeom>
          <a:solidFill>
            <a:srgbClr val="C00000"/>
          </a:solidFill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60" name="Oval 59"/>
          <p:cNvSpPr/>
          <p:nvPr/>
        </p:nvSpPr>
        <p:spPr bwMode="auto">
          <a:xfrm>
            <a:off x="2485687" y="5429428"/>
            <a:ext cx="118285" cy="107955"/>
          </a:xfrm>
          <a:prstGeom prst="ellipse">
            <a:avLst/>
          </a:prstGeom>
          <a:solidFill>
            <a:schemeClr val="accent1"/>
          </a:solidFill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61" name="Oval 60"/>
          <p:cNvSpPr/>
          <p:nvPr/>
        </p:nvSpPr>
        <p:spPr bwMode="auto">
          <a:xfrm>
            <a:off x="2485688" y="3540594"/>
            <a:ext cx="118285" cy="107955"/>
          </a:xfrm>
          <a:prstGeom prst="ellipse">
            <a:avLst/>
          </a:prstGeom>
          <a:solidFill>
            <a:schemeClr val="accent1"/>
          </a:solidFill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63" name="Oval 62"/>
          <p:cNvSpPr/>
          <p:nvPr/>
        </p:nvSpPr>
        <p:spPr bwMode="auto">
          <a:xfrm>
            <a:off x="2485686" y="4480288"/>
            <a:ext cx="118285" cy="107955"/>
          </a:xfrm>
          <a:prstGeom prst="ellipse">
            <a:avLst/>
          </a:prstGeom>
          <a:solidFill>
            <a:schemeClr val="tx2"/>
          </a:solidFill>
          <a:ln w="381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4800600" y="3913318"/>
            <a:ext cx="36594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 smtClean="0"/>
              <a:t>“interpolate four times in x direction, twice in y direction, and </a:t>
            </a:r>
            <a:r>
              <a:rPr lang="en-US" dirty="0"/>
              <a:t>o</a:t>
            </a:r>
            <a:r>
              <a:rPr lang="en-US" dirty="0" smtClean="0"/>
              <a:t>nce in z direction”</a:t>
            </a:r>
            <a:endParaRPr lang="en-US" dirty="0"/>
          </a:p>
        </p:txBody>
      </p:sp>
      <p:pic>
        <p:nvPicPr>
          <p:cNvPr id="25" name="Picture 24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2624" y="4612256"/>
            <a:ext cx="1037272" cy="280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376669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62" grpId="0" animBg="1"/>
      <p:bldP spid="64" grpId="0" animBg="1"/>
      <p:bldP spid="65" grpId="0" animBg="1"/>
      <p:bldP spid="12" grpId="0" animBg="1"/>
      <p:bldP spid="45" grpId="0" animBg="1"/>
      <p:bldP spid="46" grpId="0" animBg="1"/>
      <p:bldP spid="32" grpId="0" animBg="1"/>
      <p:bldP spid="42" grpId="0" animBg="1"/>
      <p:bldP spid="43" grpId="0" animBg="1"/>
      <p:bldP spid="10" grpId="0" animBg="1"/>
      <p:bldP spid="11" grpId="0" animBg="1"/>
      <p:bldP spid="14" grpId="0" animBg="1"/>
      <p:bldP spid="44" grpId="0" animBg="1"/>
      <p:bldP spid="47" grpId="0" animBg="1"/>
      <p:bldP spid="52" grpId="0" animBg="1"/>
      <p:bldP spid="53" grpId="0" animBg="1"/>
      <p:bldP spid="54" grpId="0" animBg="1"/>
      <p:bldP spid="59" grpId="0" animBg="1"/>
      <p:bldP spid="60" grpId="0" animBg="1"/>
      <p:bldP spid="61" grpId="0" animBg="1"/>
      <p:bldP spid="63" grpId="0" animBg="1"/>
      <p:bldP spid="6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Digital Data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1667" y="550579"/>
            <a:ext cx="3840665" cy="5756841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547460"/>
            <a:ext cx="3842654" cy="5763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415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 Derivatives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Function Derivative Estimation</a:t>
            </a:r>
          </a:p>
          <a:p>
            <a:pPr lvl="1"/>
            <a:r>
              <a:rPr lang="en-US" dirty="0" smtClean="0"/>
              <a:t>Called</a:t>
            </a:r>
            <a:r>
              <a:rPr lang="en-US" b="1" dirty="0" smtClean="0"/>
              <a:t> Gradients</a:t>
            </a:r>
            <a:r>
              <a:rPr lang="en-US" dirty="0" smtClean="0"/>
              <a:t> for multidimensional functions</a:t>
            </a:r>
          </a:p>
          <a:p>
            <a:pPr lvl="1"/>
            <a:r>
              <a:rPr lang="en-US" dirty="0" smtClean="0"/>
              <a:t>Have a lot of important applications (e.g., normal for volume rendering, critical point classification for vector field topology …)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Describes direction of steepest ascend</a:t>
            </a:r>
          </a:p>
          <a:p>
            <a:pPr lvl="1"/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pic>
        <p:nvPicPr>
          <p:cNvPr id="12" name="Picture 1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127504"/>
            <a:ext cx="3952494" cy="117271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2074926"/>
            <a:ext cx="1106424" cy="127787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629400" y="2390697"/>
            <a:ext cx="21113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“vector of partial derivatives“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09800" y="3940175"/>
            <a:ext cx="5032474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588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 Derivatives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Two ways to estimate gradients:</a:t>
            </a:r>
          </a:p>
          <a:p>
            <a:pPr lvl="1"/>
            <a:r>
              <a:rPr lang="en-US" dirty="0" smtClean="0"/>
              <a:t>Direct derivation of interpolation formula</a:t>
            </a:r>
          </a:p>
          <a:p>
            <a:pPr lvl="1"/>
            <a:r>
              <a:rPr lang="en-US" dirty="0" smtClean="0"/>
              <a:t>Finite differences schemes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2603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Field Function Derivatives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Field Function Derivatives</a:t>
            </a:r>
            <a:r>
              <a:rPr lang="en-US" dirty="0" smtClean="0"/>
              <a:t>, Bi-Linear</a:t>
            </a:r>
          </a:p>
        </p:txBody>
      </p:sp>
      <p:pic>
        <p:nvPicPr>
          <p:cNvPr id="14" name="Picture 1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825" y="1281049"/>
            <a:ext cx="4203573" cy="50292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217134"/>
            <a:ext cx="4098798" cy="59721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1780" y="2995199"/>
            <a:ext cx="4297870" cy="280797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3812477"/>
            <a:ext cx="4121848" cy="647509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1782" y="4590542"/>
            <a:ext cx="4318825" cy="280797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6629400" y="2426940"/>
            <a:ext cx="21113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“constant in x direction“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6629400" y="4044666"/>
            <a:ext cx="21113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“constant in y direction“</a:t>
            </a:r>
            <a:endParaRPr lang="en-US" dirty="0"/>
          </a:p>
        </p:txBody>
      </p:sp>
      <p:cxnSp>
        <p:nvCxnSpPr>
          <p:cNvPr id="5" name="Straight Arrow Connector 4"/>
          <p:cNvCxnSpPr/>
          <p:nvPr/>
        </p:nvCxnSpPr>
        <p:spPr bwMode="auto">
          <a:xfrm>
            <a:off x="5486400" y="1532509"/>
            <a:ext cx="603250" cy="0"/>
          </a:xfrm>
          <a:prstGeom prst="straightConnector1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3" name="TextBox 12"/>
          <p:cNvSpPr txBox="1"/>
          <p:nvPr/>
        </p:nvSpPr>
        <p:spPr>
          <a:xfrm>
            <a:off x="6324601" y="1209343"/>
            <a:ext cx="24161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derive this interpolation formula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685800" y="5181600"/>
                <a:ext cx="2558393" cy="11269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0" smtClean="0">
                          <a:latin typeface="Cambria Math"/>
                        </a:rPr>
                        <m:t>𝛻</m:t>
                      </m:r>
                      <m:r>
                        <a:rPr lang="en-US" b="0" i="1" smtClean="0"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fPr>
                            <m:num>
                              <m:f>
                                <m:f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latin typeface="Cambria Math"/>
                                    </a:rPr>
                                    <m:t>𝑓</m:t>
                                  </m:r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(</m:t>
                                  </m:r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𝑥</m:t>
                                  </m:r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𝑦</m:t>
                                  </m:r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)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/>
                                    </a:rPr>
                                    <m:t>𝜕</m:t>
                                  </m:r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𝑥</m:t>
                                  </m:r>
                                </m:den>
                              </m:f>
                              <m:r>
                                <a:rPr lang="en-US" i="1">
                                  <a:latin typeface="Cambria Math"/>
                                </a:rPr>
                                <m:t> </m:t>
                              </m:r>
                            </m:num>
                            <m:den>
                              <m:f>
                                <m:f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latin typeface="Cambria Math"/>
                                    </a:rPr>
                                    <m:t>𝑓</m:t>
                                  </m:r>
                                  <m:r>
                                    <a:rPr lang="en-US" i="1">
                                      <a:latin typeface="Cambria Math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latin typeface="Cambria Math"/>
                                    </a:rPr>
                                    <m:t>𝑥</m:t>
                                  </m:r>
                                  <m:r>
                                    <a:rPr lang="en-US" i="1">
                                      <a:latin typeface="Cambria Math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/>
                                    </a:rPr>
                                    <m:t>𝑦</m:t>
                                  </m:r>
                                  <m:r>
                                    <a:rPr lang="en-US" i="1">
                                      <a:latin typeface="Cambria Math"/>
                                    </a:rPr>
                                    <m:t>)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/>
                                    </a:rPr>
                                    <m:t>𝜕</m:t>
                                  </m:r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𝑦</m:t>
                                  </m:r>
                                </m:den>
                              </m:f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" y="5181600"/>
                <a:ext cx="2558393" cy="1126975"/>
              </a:xfrm>
              <a:prstGeom prst="rect">
                <a:avLst/>
              </a:prstGeom>
              <a:blipFill rotWithShape="1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/>
          <p:cNvSpPr txBox="1"/>
          <p:nvPr/>
        </p:nvSpPr>
        <p:spPr>
          <a:xfrm>
            <a:off x="6629399" y="5486400"/>
            <a:ext cx="2111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final gradient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8102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Field Function Derivatives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Problem of exact linear function differentiation: discontinuous gradients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Solution:</a:t>
            </a:r>
          </a:p>
          <a:p>
            <a:pPr lvl="1"/>
            <a:r>
              <a:rPr lang="en-US" dirty="0" smtClean="0"/>
              <a:t>Use higher order interpolation scheme (cubic)</a:t>
            </a:r>
          </a:p>
          <a:p>
            <a:pPr lvl="1"/>
            <a:r>
              <a:rPr lang="en-US" dirty="0" smtClean="0"/>
              <a:t>Use </a:t>
            </a:r>
            <a:r>
              <a:rPr lang="en-US" b="1" dirty="0" smtClean="0"/>
              <a:t>finite difference estimation</a:t>
            </a:r>
            <a:endParaRPr lang="en-US" b="1" dirty="0"/>
          </a:p>
        </p:txBody>
      </p:sp>
      <p:pic>
        <p:nvPicPr>
          <p:cNvPr id="11" name="Picture 1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896" y="3924537"/>
            <a:ext cx="230505" cy="154305"/>
          </a:xfrm>
          <a:prstGeom prst="rect">
            <a:avLst/>
          </a:prstGeom>
        </p:spPr>
      </p:pic>
      <p:sp>
        <p:nvSpPr>
          <p:cNvPr id="12" name="Line 16"/>
          <p:cNvSpPr>
            <a:spLocks noChangeShapeType="1"/>
          </p:cNvSpPr>
          <p:nvPr/>
        </p:nvSpPr>
        <p:spPr bwMode="auto">
          <a:xfrm>
            <a:off x="1059527" y="3781972"/>
            <a:ext cx="6720145" cy="0"/>
          </a:xfrm>
          <a:prstGeom prst="line">
            <a:avLst/>
          </a:prstGeom>
          <a:noFill/>
          <a:ln w="38100">
            <a:solidFill>
              <a:srgbClr val="B2B2B2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" name="Oval 12"/>
          <p:cNvSpPr/>
          <p:nvPr/>
        </p:nvSpPr>
        <p:spPr bwMode="auto">
          <a:xfrm>
            <a:off x="2115517" y="3732907"/>
            <a:ext cx="107522" cy="98132"/>
          </a:xfrm>
          <a:prstGeom prst="ellipse">
            <a:avLst/>
          </a:prstGeom>
          <a:solidFill>
            <a:schemeClr val="bg1">
              <a:lumMod val="75000"/>
            </a:schemeClr>
          </a:solidFill>
          <a:ln w="38100" cap="flat" cmpd="sng" algn="ctr">
            <a:solidFill>
              <a:schemeClr val="accent3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4" name="Oval 13"/>
          <p:cNvSpPr/>
          <p:nvPr/>
        </p:nvSpPr>
        <p:spPr bwMode="auto">
          <a:xfrm>
            <a:off x="3252182" y="3732907"/>
            <a:ext cx="107522" cy="98132"/>
          </a:xfrm>
          <a:prstGeom prst="ellipse">
            <a:avLst/>
          </a:prstGeom>
          <a:solidFill>
            <a:schemeClr val="bg1">
              <a:lumMod val="75000"/>
            </a:schemeClr>
          </a:solidFill>
          <a:ln w="38100" cap="flat" cmpd="sng" algn="ctr">
            <a:solidFill>
              <a:schemeClr val="accent3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5" name="Oval 14"/>
          <p:cNvSpPr/>
          <p:nvPr/>
        </p:nvSpPr>
        <p:spPr bwMode="auto">
          <a:xfrm>
            <a:off x="4388847" y="3732907"/>
            <a:ext cx="107522" cy="98132"/>
          </a:xfrm>
          <a:prstGeom prst="ellipse">
            <a:avLst/>
          </a:prstGeom>
          <a:solidFill>
            <a:schemeClr val="bg1">
              <a:lumMod val="75000"/>
            </a:schemeClr>
          </a:solidFill>
          <a:ln w="38100" cap="flat" cmpd="sng" algn="ctr">
            <a:solidFill>
              <a:schemeClr val="accent3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6" name="Oval 15"/>
          <p:cNvSpPr/>
          <p:nvPr/>
        </p:nvSpPr>
        <p:spPr bwMode="auto">
          <a:xfrm>
            <a:off x="5529415" y="3732907"/>
            <a:ext cx="107522" cy="98132"/>
          </a:xfrm>
          <a:prstGeom prst="ellipse">
            <a:avLst/>
          </a:prstGeom>
          <a:solidFill>
            <a:schemeClr val="bg1">
              <a:lumMod val="75000"/>
            </a:schemeClr>
          </a:solidFill>
          <a:ln w="38100" cap="flat" cmpd="sng" algn="ctr">
            <a:solidFill>
              <a:schemeClr val="accent3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7" name="Oval 16"/>
          <p:cNvSpPr/>
          <p:nvPr/>
        </p:nvSpPr>
        <p:spPr bwMode="auto">
          <a:xfrm>
            <a:off x="6673953" y="3732907"/>
            <a:ext cx="107522" cy="98132"/>
          </a:xfrm>
          <a:prstGeom prst="ellipse">
            <a:avLst/>
          </a:prstGeom>
          <a:solidFill>
            <a:schemeClr val="bg1">
              <a:lumMod val="75000"/>
            </a:schemeClr>
          </a:solidFill>
          <a:ln w="38100" cap="flat" cmpd="sng" algn="ctr">
            <a:solidFill>
              <a:schemeClr val="accent3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cxnSp>
        <p:nvCxnSpPr>
          <p:cNvPr id="18" name="Straight Connector 17"/>
          <p:cNvCxnSpPr/>
          <p:nvPr/>
        </p:nvCxnSpPr>
        <p:spPr bwMode="auto">
          <a:xfrm flipV="1">
            <a:off x="1059524" y="2257093"/>
            <a:ext cx="1117466" cy="675854"/>
          </a:xfrm>
          <a:prstGeom prst="line">
            <a:avLst/>
          </a:prstGeom>
          <a:noFill/>
          <a:ln w="12700">
            <a:solidFill>
              <a:schemeClr val="hlink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/>
          <p:cNvCxnSpPr/>
          <p:nvPr/>
        </p:nvCxnSpPr>
        <p:spPr bwMode="auto">
          <a:xfrm flipH="1">
            <a:off x="2173723" y="2236768"/>
            <a:ext cx="1153612" cy="18222"/>
          </a:xfrm>
          <a:prstGeom prst="line">
            <a:avLst/>
          </a:prstGeom>
          <a:noFill/>
          <a:ln w="12700">
            <a:solidFill>
              <a:schemeClr val="hlink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/>
          <p:cNvCxnSpPr/>
          <p:nvPr/>
        </p:nvCxnSpPr>
        <p:spPr bwMode="auto">
          <a:xfrm flipH="1" flipV="1">
            <a:off x="3327335" y="2236768"/>
            <a:ext cx="1123274" cy="481133"/>
          </a:xfrm>
          <a:prstGeom prst="line">
            <a:avLst/>
          </a:prstGeom>
          <a:noFill/>
          <a:ln w="12700">
            <a:solidFill>
              <a:schemeClr val="hlink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Connector 20"/>
          <p:cNvCxnSpPr/>
          <p:nvPr/>
        </p:nvCxnSpPr>
        <p:spPr bwMode="auto">
          <a:xfrm flipH="1" flipV="1">
            <a:off x="4438184" y="2717901"/>
            <a:ext cx="1137825" cy="470994"/>
          </a:xfrm>
          <a:prstGeom prst="line">
            <a:avLst/>
          </a:prstGeom>
          <a:noFill/>
          <a:ln w="12700">
            <a:solidFill>
              <a:schemeClr val="hlink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Connector 21"/>
          <p:cNvCxnSpPr/>
          <p:nvPr/>
        </p:nvCxnSpPr>
        <p:spPr bwMode="auto">
          <a:xfrm flipH="1">
            <a:off x="5588529" y="1796282"/>
            <a:ext cx="1138961" cy="1381462"/>
          </a:xfrm>
          <a:prstGeom prst="line">
            <a:avLst/>
          </a:prstGeom>
          <a:noFill/>
          <a:ln w="12700">
            <a:solidFill>
              <a:schemeClr val="hlink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/>
          <p:cNvCxnSpPr/>
          <p:nvPr/>
        </p:nvCxnSpPr>
        <p:spPr bwMode="auto">
          <a:xfrm flipH="1" flipV="1">
            <a:off x="6727490" y="1796282"/>
            <a:ext cx="1039662" cy="711406"/>
          </a:xfrm>
          <a:prstGeom prst="line">
            <a:avLst/>
          </a:prstGeom>
          <a:noFill/>
          <a:ln w="12700">
            <a:solidFill>
              <a:schemeClr val="hlink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24" name="Picture 2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5547" y="3926442"/>
            <a:ext cx="222885" cy="150495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1643" y="3926442"/>
            <a:ext cx="228600" cy="150495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5356" y="3924537"/>
            <a:ext cx="230505" cy="154305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2257" y="3926442"/>
            <a:ext cx="234315" cy="150495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3190" y="3924537"/>
            <a:ext cx="228600" cy="154305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4419" y="3924537"/>
            <a:ext cx="230505" cy="154305"/>
          </a:xfrm>
          <a:prstGeom prst="rect">
            <a:avLst/>
          </a:prstGeom>
        </p:spPr>
      </p:pic>
      <p:sp>
        <p:nvSpPr>
          <p:cNvPr id="39" name="Oval 38"/>
          <p:cNvSpPr/>
          <p:nvPr/>
        </p:nvSpPr>
        <p:spPr bwMode="auto">
          <a:xfrm>
            <a:off x="1000626" y="2885617"/>
            <a:ext cx="107522" cy="98132"/>
          </a:xfrm>
          <a:prstGeom prst="ellipse">
            <a:avLst/>
          </a:prstGeom>
          <a:solidFill>
            <a:srgbClr val="C00000"/>
          </a:solidFill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40" name="Oval 39"/>
          <p:cNvSpPr/>
          <p:nvPr/>
        </p:nvSpPr>
        <p:spPr bwMode="auto">
          <a:xfrm>
            <a:off x="2115174" y="2196813"/>
            <a:ext cx="107522" cy="98132"/>
          </a:xfrm>
          <a:prstGeom prst="ellipse">
            <a:avLst/>
          </a:prstGeom>
          <a:solidFill>
            <a:srgbClr val="C00000"/>
          </a:solidFill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41" name="Oval 40"/>
          <p:cNvSpPr/>
          <p:nvPr/>
        </p:nvSpPr>
        <p:spPr bwMode="auto">
          <a:xfrm>
            <a:off x="3277365" y="2205924"/>
            <a:ext cx="107522" cy="98132"/>
          </a:xfrm>
          <a:prstGeom prst="ellipse">
            <a:avLst/>
          </a:prstGeom>
          <a:solidFill>
            <a:srgbClr val="C00000"/>
          </a:solidFill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42" name="Oval 41"/>
          <p:cNvSpPr/>
          <p:nvPr/>
        </p:nvSpPr>
        <p:spPr bwMode="auto">
          <a:xfrm>
            <a:off x="4393686" y="2663519"/>
            <a:ext cx="107522" cy="98132"/>
          </a:xfrm>
          <a:prstGeom prst="ellipse">
            <a:avLst/>
          </a:prstGeom>
          <a:solidFill>
            <a:srgbClr val="C00000"/>
          </a:solidFill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43" name="Oval 42"/>
          <p:cNvSpPr/>
          <p:nvPr/>
        </p:nvSpPr>
        <p:spPr bwMode="auto">
          <a:xfrm>
            <a:off x="5515731" y="3130781"/>
            <a:ext cx="107522" cy="98132"/>
          </a:xfrm>
          <a:prstGeom prst="ellipse">
            <a:avLst/>
          </a:prstGeom>
          <a:solidFill>
            <a:srgbClr val="C00000"/>
          </a:solidFill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44" name="Oval 43"/>
          <p:cNvSpPr/>
          <p:nvPr/>
        </p:nvSpPr>
        <p:spPr bwMode="auto">
          <a:xfrm>
            <a:off x="6673953" y="1760291"/>
            <a:ext cx="107522" cy="98132"/>
          </a:xfrm>
          <a:prstGeom prst="ellipse">
            <a:avLst/>
          </a:prstGeom>
          <a:solidFill>
            <a:srgbClr val="C00000"/>
          </a:solidFill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45" name="Oval 44"/>
          <p:cNvSpPr/>
          <p:nvPr/>
        </p:nvSpPr>
        <p:spPr bwMode="auto">
          <a:xfrm>
            <a:off x="7738541" y="2461606"/>
            <a:ext cx="107522" cy="98132"/>
          </a:xfrm>
          <a:prstGeom prst="ellipse">
            <a:avLst/>
          </a:prstGeom>
          <a:solidFill>
            <a:srgbClr val="C00000"/>
          </a:solidFill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cxnSp>
        <p:nvCxnSpPr>
          <p:cNvPr id="49" name="Straight Connector 48"/>
          <p:cNvCxnSpPr/>
          <p:nvPr/>
        </p:nvCxnSpPr>
        <p:spPr bwMode="auto">
          <a:xfrm>
            <a:off x="1038622" y="3314937"/>
            <a:ext cx="1130313" cy="0"/>
          </a:xfrm>
          <a:prstGeom prst="lin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" name="Straight Connector 50"/>
          <p:cNvCxnSpPr/>
          <p:nvPr/>
        </p:nvCxnSpPr>
        <p:spPr bwMode="auto">
          <a:xfrm>
            <a:off x="2168935" y="3781972"/>
            <a:ext cx="1130313" cy="0"/>
          </a:xfrm>
          <a:prstGeom prst="lin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2" name="Straight Connector 51"/>
          <p:cNvCxnSpPr/>
          <p:nvPr/>
        </p:nvCxnSpPr>
        <p:spPr bwMode="auto">
          <a:xfrm>
            <a:off x="3299248" y="4305537"/>
            <a:ext cx="1130313" cy="0"/>
          </a:xfrm>
          <a:prstGeom prst="lin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3" name="Straight Connector 52"/>
          <p:cNvCxnSpPr/>
          <p:nvPr/>
        </p:nvCxnSpPr>
        <p:spPr bwMode="auto">
          <a:xfrm>
            <a:off x="4420036" y="4305537"/>
            <a:ext cx="1130313" cy="0"/>
          </a:xfrm>
          <a:prstGeom prst="lin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4" name="Straight Connector 53"/>
          <p:cNvCxnSpPr/>
          <p:nvPr/>
        </p:nvCxnSpPr>
        <p:spPr bwMode="auto">
          <a:xfrm>
            <a:off x="5569492" y="2442556"/>
            <a:ext cx="1130313" cy="0"/>
          </a:xfrm>
          <a:prstGeom prst="lin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5" name="Straight Connector 54"/>
          <p:cNvCxnSpPr/>
          <p:nvPr/>
        </p:nvCxnSpPr>
        <p:spPr bwMode="auto">
          <a:xfrm>
            <a:off x="6727490" y="4686537"/>
            <a:ext cx="1130313" cy="0"/>
          </a:xfrm>
          <a:prstGeom prst="lin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6" name="TextBox 55"/>
          <p:cNvSpPr txBox="1"/>
          <p:nvPr/>
        </p:nvSpPr>
        <p:spPr>
          <a:xfrm>
            <a:off x="299408" y="1441919"/>
            <a:ext cx="2912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 smtClean="0"/>
              <a:t>(Piecewise) linear function</a:t>
            </a:r>
            <a:endParaRPr lang="en-US" dirty="0"/>
          </a:p>
        </p:txBody>
      </p:sp>
      <p:cxnSp>
        <p:nvCxnSpPr>
          <p:cNvPr id="58" name="Straight Connector 57"/>
          <p:cNvCxnSpPr/>
          <p:nvPr/>
        </p:nvCxnSpPr>
        <p:spPr bwMode="auto">
          <a:xfrm>
            <a:off x="3170388" y="1658503"/>
            <a:ext cx="599678" cy="0"/>
          </a:xfrm>
          <a:prstGeom prst="line">
            <a:avLst/>
          </a:prstGeom>
          <a:noFill/>
          <a:ln w="12700">
            <a:solidFill>
              <a:schemeClr val="hlink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0" name="TextBox 59"/>
          <p:cNvSpPr txBox="1"/>
          <p:nvPr/>
        </p:nvSpPr>
        <p:spPr>
          <a:xfrm>
            <a:off x="4074866" y="1428039"/>
            <a:ext cx="1180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/>
              <a:t>G</a:t>
            </a:r>
            <a:r>
              <a:rPr lang="en-US" dirty="0" smtClean="0"/>
              <a:t>radient</a:t>
            </a:r>
            <a:endParaRPr lang="en-US" dirty="0"/>
          </a:p>
        </p:txBody>
      </p:sp>
      <p:cxnSp>
        <p:nvCxnSpPr>
          <p:cNvPr id="61" name="Straight Connector 60"/>
          <p:cNvCxnSpPr/>
          <p:nvPr/>
        </p:nvCxnSpPr>
        <p:spPr bwMode="auto">
          <a:xfrm>
            <a:off x="5252471" y="1634529"/>
            <a:ext cx="599678" cy="0"/>
          </a:xfrm>
          <a:prstGeom prst="lin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991719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56" grpId="0"/>
      <p:bldP spid="60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Finite Differences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Finite Differences Schemes</a:t>
            </a:r>
            <a:endParaRPr lang="en-US" dirty="0" smtClean="0"/>
          </a:p>
          <a:p>
            <a:pPr lvl="1"/>
            <a:r>
              <a:rPr lang="en-US" dirty="0" smtClean="0"/>
              <a:t>Apply Taylor series expansion around samples</a:t>
            </a:r>
            <a:endParaRPr lang="en-US" dirty="0"/>
          </a:p>
        </p:txBody>
      </p:sp>
      <p:sp>
        <p:nvSpPr>
          <p:cNvPr id="5" name="Line 16"/>
          <p:cNvSpPr>
            <a:spLocks noChangeShapeType="1"/>
          </p:cNvSpPr>
          <p:nvPr/>
        </p:nvSpPr>
        <p:spPr bwMode="auto">
          <a:xfrm>
            <a:off x="535533" y="4297310"/>
            <a:ext cx="2191143" cy="0"/>
          </a:xfrm>
          <a:prstGeom prst="line">
            <a:avLst/>
          </a:prstGeom>
          <a:noFill/>
          <a:ln w="38100">
            <a:solidFill>
              <a:srgbClr val="B2B2B2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" name="Oval 8"/>
          <p:cNvSpPr/>
          <p:nvPr/>
        </p:nvSpPr>
        <p:spPr bwMode="auto">
          <a:xfrm>
            <a:off x="476419" y="4248245"/>
            <a:ext cx="107522" cy="98132"/>
          </a:xfrm>
          <a:prstGeom prst="ellipse">
            <a:avLst/>
          </a:prstGeom>
          <a:solidFill>
            <a:schemeClr val="bg1">
              <a:lumMod val="75000"/>
            </a:schemeClr>
          </a:solidFill>
          <a:ln w="38100" cap="flat" cmpd="sng" algn="ctr">
            <a:solidFill>
              <a:schemeClr val="accent3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0" name="Oval 9"/>
          <p:cNvSpPr/>
          <p:nvPr/>
        </p:nvSpPr>
        <p:spPr bwMode="auto">
          <a:xfrm>
            <a:off x="1620957" y="4248245"/>
            <a:ext cx="107522" cy="98132"/>
          </a:xfrm>
          <a:prstGeom prst="ellipse">
            <a:avLst/>
          </a:prstGeom>
          <a:solidFill>
            <a:schemeClr val="bg1">
              <a:lumMod val="75000"/>
            </a:schemeClr>
          </a:solidFill>
          <a:ln w="38100" cap="flat" cmpd="sng" algn="ctr">
            <a:solidFill>
              <a:schemeClr val="accent3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cxnSp>
        <p:nvCxnSpPr>
          <p:cNvPr id="15" name="Straight Connector 14"/>
          <p:cNvCxnSpPr/>
          <p:nvPr/>
        </p:nvCxnSpPr>
        <p:spPr bwMode="auto">
          <a:xfrm flipH="1">
            <a:off x="535533" y="2311620"/>
            <a:ext cx="1138961" cy="1381462"/>
          </a:xfrm>
          <a:prstGeom prst="line">
            <a:avLst/>
          </a:prstGeom>
          <a:noFill/>
          <a:ln w="12700">
            <a:solidFill>
              <a:schemeClr val="hlink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" name="Straight Connector 15"/>
          <p:cNvCxnSpPr/>
          <p:nvPr/>
        </p:nvCxnSpPr>
        <p:spPr bwMode="auto">
          <a:xfrm flipH="1" flipV="1">
            <a:off x="1674494" y="2311620"/>
            <a:ext cx="1039662" cy="711406"/>
          </a:xfrm>
          <a:prstGeom prst="line">
            <a:avLst/>
          </a:prstGeom>
          <a:noFill/>
          <a:ln w="12700">
            <a:solidFill>
              <a:schemeClr val="hlink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36" name="Picture 3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261" y="4441780"/>
            <a:ext cx="453390" cy="15240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0194" y="4439875"/>
            <a:ext cx="201930" cy="15240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1423" y="4439875"/>
            <a:ext cx="451485" cy="171450"/>
          </a:xfrm>
          <a:prstGeom prst="rect">
            <a:avLst/>
          </a:prstGeom>
        </p:spPr>
      </p:pic>
      <p:sp>
        <p:nvSpPr>
          <p:cNvPr id="27" name="Oval 26"/>
          <p:cNvSpPr/>
          <p:nvPr/>
        </p:nvSpPr>
        <p:spPr bwMode="auto">
          <a:xfrm>
            <a:off x="462735" y="3646119"/>
            <a:ext cx="107522" cy="98132"/>
          </a:xfrm>
          <a:prstGeom prst="ellipse">
            <a:avLst/>
          </a:prstGeom>
          <a:solidFill>
            <a:srgbClr val="C00000"/>
          </a:solidFill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8" name="Oval 27"/>
          <p:cNvSpPr/>
          <p:nvPr/>
        </p:nvSpPr>
        <p:spPr bwMode="auto">
          <a:xfrm>
            <a:off x="1620957" y="2275629"/>
            <a:ext cx="107522" cy="98132"/>
          </a:xfrm>
          <a:prstGeom prst="ellipse">
            <a:avLst/>
          </a:prstGeom>
          <a:solidFill>
            <a:srgbClr val="C00000"/>
          </a:solidFill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9" name="Oval 28"/>
          <p:cNvSpPr/>
          <p:nvPr/>
        </p:nvSpPr>
        <p:spPr bwMode="auto">
          <a:xfrm>
            <a:off x="2685545" y="2976944"/>
            <a:ext cx="107522" cy="98132"/>
          </a:xfrm>
          <a:prstGeom prst="ellipse">
            <a:avLst/>
          </a:prstGeom>
          <a:solidFill>
            <a:srgbClr val="C00000"/>
          </a:solidFill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pic>
        <p:nvPicPr>
          <p:cNvPr id="38" name="Picture 3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148" y="4004173"/>
            <a:ext cx="125730" cy="179070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1460" y="4004173"/>
            <a:ext cx="125730" cy="179070"/>
          </a:xfrm>
          <a:prstGeom prst="rect">
            <a:avLst/>
          </a:prstGeom>
        </p:spPr>
      </p:pic>
      <p:sp>
        <p:nvSpPr>
          <p:cNvPr id="40" name="Freeform 39"/>
          <p:cNvSpPr/>
          <p:nvPr/>
        </p:nvSpPr>
        <p:spPr bwMode="auto">
          <a:xfrm>
            <a:off x="506958" y="2309743"/>
            <a:ext cx="3076575" cy="1411578"/>
          </a:xfrm>
          <a:custGeom>
            <a:avLst/>
            <a:gdLst>
              <a:gd name="connsiteX0" fmla="*/ 0 w 3076575"/>
              <a:gd name="connsiteY0" fmla="*/ 1666091 h 1666091"/>
              <a:gd name="connsiteX1" fmla="*/ 876300 w 3076575"/>
              <a:gd name="connsiteY1" fmla="*/ 94466 h 1666091"/>
              <a:gd name="connsiteX2" fmla="*/ 1152525 w 3076575"/>
              <a:gd name="connsiteY2" fmla="*/ 265916 h 1666091"/>
              <a:gd name="connsiteX3" fmla="*/ 1819275 w 3076575"/>
              <a:gd name="connsiteY3" fmla="*/ 999341 h 1666091"/>
              <a:gd name="connsiteX4" fmla="*/ 1800225 w 3076575"/>
              <a:gd name="connsiteY4" fmla="*/ 1132691 h 1666091"/>
              <a:gd name="connsiteX5" fmla="*/ 2286000 w 3076575"/>
              <a:gd name="connsiteY5" fmla="*/ 923141 h 1666091"/>
              <a:gd name="connsiteX6" fmla="*/ 3076575 w 3076575"/>
              <a:gd name="connsiteY6" fmla="*/ 313541 h 1666091"/>
              <a:gd name="connsiteX0" fmla="*/ 0 w 3076575"/>
              <a:gd name="connsiteY0" fmla="*/ 1412075 h 1412075"/>
              <a:gd name="connsiteX1" fmla="*/ 1152525 w 3076575"/>
              <a:gd name="connsiteY1" fmla="*/ 11900 h 1412075"/>
              <a:gd name="connsiteX2" fmla="*/ 1819275 w 3076575"/>
              <a:gd name="connsiteY2" fmla="*/ 745325 h 1412075"/>
              <a:gd name="connsiteX3" fmla="*/ 1800225 w 3076575"/>
              <a:gd name="connsiteY3" fmla="*/ 878675 h 1412075"/>
              <a:gd name="connsiteX4" fmla="*/ 2286000 w 3076575"/>
              <a:gd name="connsiteY4" fmla="*/ 669125 h 1412075"/>
              <a:gd name="connsiteX5" fmla="*/ 3076575 w 3076575"/>
              <a:gd name="connsiteY5" fmla="*/ 59525 h 1412075"/>
              <a:gd name="connsiteX0" fmla="*/ 0 w 3076575"/>
              <a:gd name="connsiteY0" fmla="*/ 1411578 h 1411578"/>
              <a:gd name="connsiteX1" fmla="*/ 1152525 w 3076575"/>
              <a:gd name="connsiteY1" fmla="*/ 11403 h 1411578"/>
              <a:gd name="connsiteX2" fmla="*/ 1819275 w 3076575"/>
              <a:gd name="connsiteY2" fmla="*/ 744828 h 1411578"/>
              <a:gd name="connsiteX3" fmla="*/ 2286000 w 3076575"/>
              <a:gd name="connsiteY3" fmla="*/ 668628 h 1411578"/>
              <a:gd name="connsiteX4" fmla="*/ 3076575 w 3076575"/>
              <a:gd name="connsiteY4" fmla="*/ 59028 h 1411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76575" h="1411578">
                <a:moveTo>
                  <a:pt x="0" y="1411578"/>
                </a:moveTo>
                <a:cubicBezTo>
                  <a:pt x="240109" y="1119875"/>
                  <a:pt x="849313" y="122528"/>
                  <a:pt x="1152525" y="11403"/>
                </a:cubicBezTo>
                <a:cubicBezTo>
                  <a:pt x="1455737" y="-99722"/>
                  <a:pt x="1630363" y="635291"/>
                  <a:pt x="1819275" y="744828"/>
                </a:cubicBezTo>
                <a:cubicBezTo>
                  <a:pt x="2008187" y="854365"/>
                  <a:pt x="2076450" y="782928"/>
                  <a:pt x="2286000" y="668628"/>
                </a:cubicBezTo>
                <a:cubicBezTo>
                  <a:pt x="2498725" y="532103"/>
                  <a:pt x="2949575" y="68553"/>
                  <a:pt x="3076575" y="59028"/>
                </a:cubicBez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2726676" y="1502298"/>
            <a:ext cx="29128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 smtClean="0"/>
              <a:t>Linear</a:t>
            </a:r>
          </a:p>
          <a:p>
            <a:pPr algn="l"/>
            <a:r>
              <a:rPr lang="en-US" dirty="0" smtClean="0"/>
              <a:t>function</a:t>
            </a:r>
            <a:endParaRPr lang="en-US" dirty="0"/>
          </a:p>
        </p:txBody>
      </p:sp>
      <p:cxnSp>
        <p:nvCxnSpPr>
          <p:cNvPr id="42" name="Straight Connector 41"/>
          <p:cNvCxnSpPr/>
          <p:nvPr/>
        </p:nvCxnSpPr>
        <p:spPr bwMode="auto">
          <a:xfrm>
            <a:off x="4163153" y="1797255"/>
            <a:ext cx="599678" cy="0"/>
          </a:xfrm>
          <a:prstGeom prst="line">
            <a:avLst/>
          </a:prstGeom>
          <a:noFill/>
          <a:ln w="12700">
            <a:solidFill>
              <a:schemeClr val="hlink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3" name="TextBox 42"/>
          <p:cNvSpPr txBox="1"/>
          <p:nvPr/>
        </p:nvSpPr>
        <p:spPr>
          <a:xfrm>
            <a:off x="245869" y="1503551"/>
            <a:ext cx="15594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 smtClean="0"/>
              <a:t>Continuous function</a:t>
            </a:r>
            <a:endParaRPr lang="en-US" dirty="0"/>
          </a:p>
        </p:txBody>
      </p:sp>
      <p:cxnSp>
        <p:nvCxnSpPr>
          <p:cNvPr id="44" name="Straight Connector 43"/>
          <p:cNvCxnSpPr/>
          <p:nvPr/>
        </p:nvCxnSpPr>
        <p:spPr bwMode="auto">
          <a:xfrm>
            <a:off x="1682346" y="1826716"/>
            <a:ext cx="599678" cy="0"/>
          </a:xfrm>
          <a:prstGeom prst="line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48" name="Picture 47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0310" y="3408655"/>
            <a:ext cx="5143500" cy="504063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0257" y="4289785"/>
            <a:ext cx="2552891" cy="485204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3955" y="2892908"/>
            <a:ext cx="633412" cy="203056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2124" y="2020359"/>
            <a:ext cx="374223" cy="177194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02" y="3782715"/>
            <a:ext cx="554956" cy="177480"/>
          </a:xfrm>
          <a:prstGeom prst="rect">
            <a:avLst/>
          </a:prstGeom>
        </p:spPr>
      </p:pic>
      <p:cxnSp>
        <p:nvCxnSpPr>
          <p:cNvPr id="57" name="Straight Arrow Connector 56"/>
          <p:cNvCxnSpPr/>
          <p:nvPr/>
        </p:nvCxnSpPr>
        <p:spPr bwMode="auto">
          <a:xfrm flipH="1">
            <a:off x="4489330" y="3184827"/>
            <a:ext cx="228600" cy="267357"/>
          </a:xfrm>
          <a:prstGeom prst="straightConnector1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3" name="TextBox 62"/>
          <p:cNvSpPr txBox="1"/>
          <p:nvPr/>
        </p:nvSpPr>
        <p:spPr>
          <a:xfrm>
            <a:off x="7418728" y="4167865"/>
            <a:ext cx="15594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Forward difference</a:t>
            </a:r>
            <a:endParaRPr lang="en-US" b="1" dirty="0"/>
          </a:p>
        </p:txBody>
      </p:sp>
      <p:cxnSp>
        <p:nvCxnSpPr>
          <p:cNvPr id="65" name="Straight Arrow Connector 64"/>
          <p:cNvCxnSpPr/>
          <p:nvPr/>
        </p:nvCxnSpPr>
        <p:spPr bwMode="auto">
          <a:xfrm>
            <a:off x="3896076" y="4542200"/>
            <a:ext cx="378867" cy="0"/>
          </a:xfrm>
          <a:prstGeom prst="straightConnector1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69" name="Picture 68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1237" y="5069343"/>
            <a:ext cx="2556320" cy="485204"/>
          </a:xfrm>
          <a:prstGeom prst="rect">
            <a:avLst/>
          </a:prstGeom>
        </p:spPr>
      </p:pic>
      <p:sp>
        <p:nvSpPr>
          <p:cNvPr id="67" name="TextBox 66"/>
          <p:cNvSpPr txBox="1"/>
          <p:nvPr/>
        </p:nvSpPr>
        <p:spPr>
          <a:xfrm>
            <a:off x="7389708" y="4947423"/>
            <a:ext cx="15594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Backward</a:t>
            </a:r>
            <a:br>
              <a:rPr lang="en-US" b="1" dirty="0" smtClean="0"/>
            </a:br>
            <a:r>
              <a:rPr lang="en-US" b="1" dirty="0" smtClean="0"/>
              <a:t>difference</a:t>
            </a:r>
            <a:endParaRPr lang="en-US" b="1" dirty="0"/>
          </a:p>
        </p:txBody>
      </p:sp>
      <p:cxnSp>
        <p:nvCxnSpPr>
          <p:cNvPr id="68" name="Straight Arrow Connector 67"/>
          <p:cNvCxnSpPr/>
          <p:nvPr/>
        </p:nvCxnSpPr>
        <p:spPr bwMode="auto">
          <a:xfrm>
            <a:off x="3867056" y="5321758"/>
            <a:ext cx="378867" cy="0"/>
          </a:xfrm>
          <a:prstGeom prst="straightConnector1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0" name="TextBox 69"/>
          <p:cNvSpPr txBox="1"/>
          <p:nvPr/>
        </p:nvSpPr>
        <p:spPr>
          <a:xfrm>
            <a:off x="5551465" y="2838360"/>
            <a:ext cx="1904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Taylor expansion</a:t>
            </a:r>
            <a:endParaRPr lang="en-US" dirty="0"/>
          </a:p>
        </p:txBody>
      </p:sp>
      <p:pic>
        <p:nvPicPr>
          <p:cNvPr id="71" name="Picture 70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3067" y="3101652"/>
            <a:ext cx="633412" cy="203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045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10" grpId="0" animBg="1"/>
      <p:bldP spid="27" grpId="0" animBg="1"/>
      <p:bldP spid="28" grpId="0" animBg="1"/>
      <p:bldP spid="29" grpId="0" animBg="1"/>
      <p:bldP spid="40" grpId="0" animBg="1"/>
      <p:bldP spid="41" grpId="0"/>
      <p:bldP spid="43" grpId="0"/>
      <p:bldP spid="63" grpId="0"/>
      <p:bldP spid="67" grpId="0"/>
      <p:bldP spid="70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Finite Differences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Finite Differences Schemes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Central differences have higher approximation order than forward / backward differences </a:t>
            </a:r>
          </a:p>
        </p:txBody>
      </p:sp>
      <p:pic>
        <p:nvPicPr>
          <p:cNvPr id="7" name="Picture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1" y="1190393"/>
            <a:ext cx="4963478" cy="504063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1" y="1967441"/>
            <a:ext cx="4966907" cy="504063"/>
          </a:xfrm>
          <a:prstGeom prst="rect">
            <a:avLst/>
          </a:prstGeom>
        </p:spPr>
      </p:pic>
      <p:cxnSp>
        <p:nvCxnSpPr>
          <p:cNvPr id="46" name="Straight Arrow Connector 45"/>
          <p:cNvCxnSpPr/>
          <p:nvPr/>
        </p:nvCxnSpPr>
        <p:spPr bwMode="auto">
          <a:xfrm>
            <a:off x="609601" y="3247792"/>
            <a:ext cx="378867" cy="0"/>
          </a:xfrm>
          <a:prstGeom prst="straightConnector1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7" name="TextBox 46"/>
          <p:cNvSpPr txBox="1"/>
          <p:nvPr/>
        </p:nvSpPr>
        <p:spPr>
          <a:xfrm>
            <a:off x="19331" y="2726060"/>
            <a:ext cx="1559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Difference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7244" y="2998840"/>
            <a:ext cx="5843016" cy="485204"/>
          </a:xfrm>
          <a:prstGeom prst="rect">
            <a:avLst/>
          </a:prstGeom>
        </p:spPr>
      </p:pic>
      <p:cxnSp>
        <p:nvCxnSpPr>
          <p:cNvPr id="50" name="Straight Arrow Connector 49"/>
          <p:cNvCxnSpPr/>
          <p:nvPr/>
        </p:nvCxnSpPr>
        <p:spPr bwMode="auto">
          <a:xfrm>
            <a:off x="609600" y="3781192"/>
            <a:ext cx="378867" cy="0"/>
          </a:xfrm>
          <a:prstGeom prst="straightConnector1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1" name="Picture 10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7243" y="3641792"/>
            <a:ext cx="2786063" cy="485204"/>
          </a:xfrm>
          <a:prstGeom prst="rect">
            <a:avLst/>
          </a:prstGeom>
        </p:spPr>
      </p:pic>
      <p:sp>
        <p:nvSpPr>
          <p:cNvPr id="54" name="TextBox 53"/>
          <p:cNvSpPr txBox="1"/>
          <p:nvPr/>
        </p:nvSpPr>
        <p:spPr>
          <a:xfrm>
            <a:off x="4364800" y="3544669"/>
            <a:ext cx="15594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Central difference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186703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Finite Differences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Finite Differences Schemes, </a:t>
            </a:r>
            <a:r>
              <a:rPr lang="en-US" dirty="0" smtClean="0"/>
              <a:t>Higher order derivatives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>
              <a:lnSpc>
                <a:spcPct val="200000"/>
              </a:lnSpc>
            </a:pPr>
            <a:r>
              <a:rPr lang="en-US" dirty="0" smtClean="0"/>
              <a:t>1D Example, linear interpolation</a:t>
            </a:r>
          </a:p>
        </p:txBody>
      </p:sp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986" y="1172337"/>
            <a:ext cx="3799332" cy="50406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986" y="2040597"/>
            <a:ext cx="7427214" cy="5675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982" y="5768234"/>
            <a:ext cx="230505" cy="154305"/>
          </a:xfrm>
          <a:prstGeom prst="rect">
            <a:avLst/>
          </a:prstGeom>
        </p:spPr>
      </p:pic>
      <p:sp>
        <p:nvSpPr>
          <p:cNvPr id="18" name="Line 16"/>
          <p:cNvSpPr>
            <a:spLocks noChangeShapeType="1"/>
          </p:cNvSpPr>
          <p:nvPr/>
        </p:nvSpPr>
        <p:spPr bwMode="auto">
          <a:xfrm>
            <a:off x="1147613" y="5625669"/>
            <a:ext cx="6720145" cy="0"/>
          </a:xfrm>
          <a:prstGeom prst="line">
            <a:avLst/>
          </a:prstGeom>
          <a:noFill/>
          <a:ln w="38100">
            <a:solidFill>
              <a:srgbClr val="B2B2B2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" name="Oval 18"/>
          <p:cNvSpPr/>
          <p:nvPr/>
        </p:nvSpPr>
        <p:spPr bwMode="auto">
          <a:xfrm>
            <a:off x="2203603" y="5576604"/>
            <a:ext cx="107522" cy="98132"/>
          </a:xfrm>
          <a:prstGeom prst="ellipse">
            <a:avLst/>
          </a:prstGeom>
          <a:solidFill>
            <a:schemeClr val="bg1">
              <a:lumMod val="75000"/>
            </a:schemeClr>
          </a:solidFill>
          <a:ln w="38100" cap="flat" cmpd="sng" algn="ctr">
            <a:solidFill>
              <a:schemeClr val="accent3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0" name="Oval 19"/>
          <p:cNvSpPr/>
          <p:nvPr/>
        </p:nvSpPr>
        <p:spPr bwMode="auto">
          <a:xfrm>
            <a:off x="3340268" y="5576604"/>
            <a:ext cx="107522" cy="98132"/>
          </a:xfrm>
          <a:prstGeom prst="ellipse">
            <a:avLst/>
          </a:prstGeom>
          <a:solidFill>
            <a:schemeClr val="bg1">
              <a:lumMod val="75000"/>
            </a:schemeClr>
          </a:solidFill>
          <a:ln w="38100" cap="flat" cmpd="sng" algn="ctr">
            <a:solidFill>
              <a:schemeClr val="accent3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1" name="Oval 20"/>
          <p:cNvSpPr/>
          <p:nvPr/>
        </p:nvSpPr>
        <p:spPr bwMode="auto">
          <a:xfrm>
            <a:off x="4476933" y="5576604"/>
            <a:ext cx="107522" cy="98132"/>
          </a:xfrm>
          <a:prstGeom prst="ellipse">
            <a:avLst/>
          </a:prstGeom>
          <a:solidFill>
            <a:schemeClr val="bg1">
              <a:lumMod val="75000"/>
            </a:schemeClr>
          </a:solidFill>
          <a:ln w="38100" cap="flat" cmpd="sng" algn="ctr">
            <a:solidFill>
              <a:schemeClr val="accent3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2" name="Oval 21"/>
          <p:cNvSpPr/>
          <p:nvPr/>
        </p:nvSpPr>
        <p:spPr bwMode="auto">
          <a:xfrm>
            <a:off x="5617501" y="5576604"/>
            <a:ext cx="107522" cy="98132"/>
          </a:xfrm>
          <a:prstGeom prst="ellipse">
            <a:avLst/>
          </a:prstGeom>
          <a:solidFill>
            <a:schemeClr val="bg1">
              <a:lumMod val="75000"/>
            </a:schemeClr>
          </a:solidFill>
          <a:ln w="38100" cap="flat" cmpd="sng" algn="ctr">
            <a:solidFill>
              <a:schemeClr val="accent3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3" name="Oval 22"/>
          <p:cNvSpPr/>
          <p:nvPr/>
        </p:nvSpPr>
        <p:spPr bwMode="auto">
          <a:xfrm>
            <a:off x="6762039" y="5576604"/>
            <a:ext cx="107522" cy="98132"/>
          </a:xfrm>
          <a:prstGeom prst="ellipse">
            <a:avLst/>
          </a:prstGeom>
          <a:solidFill>
            <a:schemeClr val="bg1">
              <a:lumMod val="75000"/>
            </a:schemeClr>
          </a:solidFill>
          <a:ln w="38100" cap="flat" cmpd="sng" algn="ctr">
            <a:solidFill>
              <a:schemeClr val="accent3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cxnSp>
        <p:nvCxnSpPr>
          <p:cNvPr id="24" name="Straight Connector 23"/>
          <p:cNvCxnSpPr/>
          <p:nvPr/>
        </p:nvCxnSpPr>
        <p:spPr bwMode="auto">
          <a:xfrm flipV="1">
            <a:off x="1147610" y="4100790"/>
            <a:ext cx="1117466" cy="675854"/>
          </a:xfrm>
          <a:prstGeom prst="line">
            <a:avLst/>
          </a:prstGeom>
          <a:noFill/>
          <a:ln w="12700">
            <a:solidFill>
              <a:schemeClr val="hlink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Connector 24"/>
          <p:cNvCxnSpPr/>
          <p:nvPr/>
        </p:nvCxnSpPr>
        <p:spPr bwMode="auto">
          <a:xfrm flipH="1">
            <a:off x="2261809" y="4080465"/>
            <a:ext cx="1153612" cy="18222"/>
          </a:xfrm>
          <a:prstGeom prst="line">
            <a:avLst/>
          </a:prstGeom>
          <a:noFill/>
          <a:ln w="12700">
            <a:solidFill>
              <a:schemeClr val="hlink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Straight Connector 25"/>
          <p:cNvCxnSpPr/>
          <p:nvPr/>
        </p:nvCxnSpPr>
        <p:spPr bwMode="auto">
          <a:xfrm flipH="1" flipV="1">
            <a:off x="3415421" y="4080465"/>
            <a:ext cx="1123274" cy="481133"/>
          </a:xfrm>
          <a:prstGeom prst="line">
            <a:avLst/>
          </a:prstGeom>
          <a:noFill/>
          <a:ln w="12700">
            <a:solidFill>
              <a:schemeClr val="hlink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" name="Straight Connector 26"/>
          <p:cNvCxnSpPr/>
          <p:nvPr/>
        </p:nvCxnSpPr>
        <p:spPr bwMode="auto">
          <a:xfrm flipH="1" flipV="1">
            <a:off x="4526270" y="4561598"/>
            <a:ext cx="1137825" cy="470994"/>
          </a:xfrm>
          <a:prstGeom prst="line">
            <a:avLst/>
          </a:prstGeom>
          <a:noFill/>
          <a:ln w="12700">
            <a:solidFill>
              <a:schemeClr val="hlink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8" name="Straight Connector 27"/>
          <p:cNvCxnSpPr/>
          <p:nvPr/>
        </p:nvCxnSpPr>
        <p:spPr bwMode="auto">
          <a:xfrm flipH="1">
            <a:off x="5676615" y="3639979"/>
            <a:ext cx="1138961" cy="1381462"/>
          </a:xfrm>
          <a:prstGeom prst="line">
            <a:avLst/>
          </a:prstGeom>
          <a:noFill/>
          <a:ln w="12700">
            <a:solidFill>
              <a:schemeClr val="hlink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9" name="Straight Connector 28"/>
          <p:cNvCxnSpPr/>
          <p:nvPr/>
        </p:nvCxnSpPr>
        <p:spPr bwMode="auto">
          <a:xfrm flipH="1" flipV="1">
            <a:off x="6815576" y="3639979"/>
            <a:ext cx="1039662" cy="711406"/>
          </a:xfrm>
          <a:prstGeom prst="line">
            <a:avLst/>
          </a:prstGeom>
          <a:noFill/>
          <a:ln w="12700">
            <a:solidFill>
              <a:schemeClr val="hlink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30" name="Picture 2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3633" y="5770139"/>
            <a:ext cx="222885" cy="150495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9729" y="5770139"/>
            <a:ext cx="228600" cy="150495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3442" y="5768234"/>
            <a:ext cx="230505" cy="154305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0343" y="5770139"/>
            <a:ext cx="234315" cy="150495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1276" y="5768234"/>
            <a:ext cx="228600" cy="154305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2505" y="5768234"/>
            <a:ext cx="230505" cy="154305"/>
          </a:xfrm>
          <a:prstGeom prst="rect">
            <a:avLst/>
          </a:prstGeom>
        </p:spPr>
      </p:pic>
      <p:sp>
        <p:nvSpPr>
          <p:cNvPr id="36" name="Oval 35"/>
          <p:cNvSpPr/>
          <p:nvPr/>
        </p:nvSpPr>
        <p:spPr bwMode="auto">
          <a:xfrm>
            <a:off x="1088712" y="4729314"/>
            <a:ext cx="107522" cy="98132"/>
          </a:xfrm>
          <a:prstGeom prst="ellipse">
            <a:avLst/>
          </a:prstGeom>
          <a:solidFill>
            <a:srgbClr val="C00000"/>
          </a:solidFill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37" name="Oval 36"/>
          <p:cNvSpPr/>
          <p:nvPr/>
        </p:nvSpPr>
        <p:spPr bwMode="auto">
          <a:xfrm>
            <a:off x="2203260" y="4040510"/>
            <a:ext cx="107522" cy="98132"/>
          </a:xfrm>
          <a:prstGeom prst="ellipse">
            <a:avLst/>
          </a:prstGeom>
          <a:solidFill>
            <a:srgbClr val="C00000"/>
          </a:solidFill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38" name="Oval 37"/>
          <p:cNvSpPr/>
          <p:nvPr/>
        </p:nvSpPr>
        <p:spPr bwMode="auto">
          <a:xfrm>
            <a:off x="3365451" y="4049621"/>
            <a:ext cx="107522" cy="98132"/>
          </a:xfrm>
          <a:prstGeom prst="ellipse">
            <a:avLst/>
          </a:prstGeom>
          <a:solidFill>
            <a:srgbClr val="C00000"/>
          </a:solidFill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39" name="Oval 38"/>
          <p:cNvSpPr/>
          <p:nvPr/>
        </p:nvSpPr>
        <p:spPr bwMode="auto">
          <a:xfrm>
            <a:off x="4481772" y="4507216"/>
            <a:ext cx="107522" cy="98132"/>
          </a:xfrm>
          <a:prstGeom prst="ellipse">
            <a:avLst/>
          </a:prstGeom>
          <a:solidFill>
            <a:srgbClr val="C00000"/>
          </a:solidFill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40" name="Oval 39"/>
          <p:cNvSpPr/>
          <p:nvPr/>
        </p:nvSpPr>
        <p:spPr bwMode="auto">
          <a:xfrm>
            <a:off x="5603817" y="4974478"/>
            <a:ext cx="107522" cy="98132"/>
          </a:xfrm>
          <a:prstGeom prst="ellipse">
            <a:avLst/>
          </a:prstGeom>
          <a:solidFill>
            <a:srgbClr val="C00000"/>
          </a:solidFill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41" name="Oval 40"/>
          <p:cNvSpPr/>
          <p:nvPr/>
        </p:nvSpPr>
        <p:spPr bwMode="auto">
          <a:xfrm>
            <a:off x="6762039" y="3603988"/>
            <a:ext cx="107522" cy="98132"/>
          </a:xfrm>
          <a:prstGeom prst="ellipse">
            <a:avLst/>
          </a:prstGeom>
          <a:solidFill>
            <a:srgbClr val="C00000"/>
          </a:solidFill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42" name="Oval 41"/>
          <p:cNvSpPr/>
          <p:nvPr/>
        </p:nvSpPr>
        <p:spPr bwMode="auto">
          <a:xfrm>
            <a:off x="7826627" y="4305303"/>
            <a:ext cx="107522" cy="98132"/>
          </a:xfrm>
          <a:prstGeom prst="ellipse">
            <a:avLst/>
          </a:prstGeom>
          <a:solidFill>
            <a:srgbClr val="C00000"/>
          </a:solidFill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cxnSp>
        <p:nvCxnSpPr>
          <p:cNvPr id="43" name="Straight Connector 42"/>
          <p:cNvCxnSpPr/>
          <p:nvPr/>
        </p:nvCxnSpPr>
        <p:spPr bwMode="auto">
          <a:xfrm>
            <a:off x="1126708" y="5158634"/>
            <a:ext cx="549692" cy="0"/>
          </a:xfrm>
          <a:prstGeom prst="lin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3" name="TextBox 52"/>
          <p:cNvSpPr txBox="1"/>
          <p:nvPr/>
        </p:nvSpPr>
        <p:spPr>
          <a:xfrm>
            <a:off x="387494" y="3285616"/>
            <a:ext cx="2912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 smtClean="0"/>
              <a:t>(Piecewise) linear function</a:t>
            </a:r>
            <a:endParaRPr lang="en-US" dirty="0"/>
          </a:p>
        </p:txBody>
      </p:sp>
      <p:cxnSp>
        <p:nvCxnSpPr>
          <p:cNvPr id="55" name="Straight Connector 54"/>
          <p:cNvCxnSpPr/>
          <p:nvPr/>
        </p:nvCxnSpPr>
        <p:spPr bwMode="auto">
          <a:xfrm>
            <a:off x="3258474" y="3502200"/>
            <a:ext cx="599678" cy="0"/>
          </a:xfrm>
          <a:prstGeom prst="line">
            <a:avLst/>
          </a:prstGeom>
          <a:noFill/>
          <a:ln w="12700">
            <a:solidFill>
              <a:schemeClr val="hlink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6" name="TextBox 55"/>
          <p:cNvSpPr txBox="1"/>
          <p:nvPr/>
        </p:nvSpPr>
        <p:spPr>
          <a:xfrm>
            <a:off x="4162952" y="3271736"/>
            <a:ext cx="20714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 smtClean="0"/>
              <a:t>Central differences</a:t>
            </a:r>
            <a:endParaRPr lang="en-US" dirty="0"/>
          </a:p>
        </p:txBody>
      </p:sp>
      <p:cxnSp>
        <p:nvCxnSpPr>
          <p:cNvPr id="57" name="Straight Connector 56"/>
          <p:cNvCxnSpPr/>
          <p:nvPr/>
        </p:nvCxnSpPr>
        <p:spPr bwMode="auto">
          <a:xfrm>
            <a:off x="5340557" y="3478226"/>
            <a:ext cx="599678" cy="0"/>
          </a:xfrm>
          <a:prstGeom prst="lin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3" name="Straight Connector 62"/>
          <p:cNvCxnSpPr/>
          <p:nvPr/>
        </p:nvCxnSpPr>
        <p:spPr bwMode="auto">
          <a:xfrm>
            <a:off x="1653568" y="5158634"/>
            <a:ext cx="1147395" cy="457925"/>
          </a:xfrm>
          <a:prstGeom prst="lin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4" name="Straight Connector 63"/>
          <p:cNvCxnSpPr/>
          <p:nvPr/>
        </p:nvCxnSpPr>
        <p:spPr bwMode="auto">
          <a:xfrm>
            <a:off x="2757843" y="5597094"/>
            <a:ext cx="1156632" cy="526077"/>
          </a:xfrm>
          <a:prstGeom prst="lin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5" name="Straight Connector 64"/>
          <p:cNvCxnSpPr/>
          <p:nvPr/>
        </p:nvCxnSpPr>
        <p:spPr bwMode="auto">
          <a:xfrm>
            <a:off x="3908397" y="6123171"/>
            <a:ext cx="1204836" cy="5241"/>
          </a:xfrm>
          <a:prstGeom prst="lin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6" name="Straight Connector 65"/>
          <p:cNvCxnSpPr/>
          <p:nvPr/>
        </p:nvCxnSpPr>
        <p:spPr bwMode="auto">
          <a:xfrm flipV="1">
            <a:off x="5086367" y="4335319"/>
            <a:ext cx="1136367" cy="1803811"/>
          </a:xfrm>
          <a:prstGeom prst="lin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7" name="Straight Connector 66"/>
          <p:cNvCxnSpPr/>
          <p:nvPr/>
        </p:nvCxnSpPr>
        <p:spPr bwMode="auto">
          <a:xfrm flipH="1" flipV="1">
            <a:off x="6222734" y="4335319"/>
            <a:ext cx="1157998" cy="2154111"/>
          </a:xfrm>
          <a:prstGeom prst="lin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0" name="Straight Connector 69"/>
          <p:cNvCxnSpPr/>
          <p:nvPr/>
        </p:nvCxnSpPr>
        <p:spPr bwMode="auto">
          <a:xfrm>
            <a:off x="7365529" y="6489430"/>
            <a:ext cx="523838" cy="1"/>
          </a:xfrm>
          <a:prstGeom prst="lin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76" name="Picture 75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487" y="6251870"/>
            <a:ext cx="113157" cy="161163"/>
          </a:xfrm>
          <a:prstGeom prst="rect">
            <a:avLst/>
          </a:prstGeom>
        </p:spPr>
      </p:pic>
      <p:cxnSp>
        <p:nvCxnSpPr>
          <p:cNvPr id="77" name="Straight Connector 76"/>
          <p:cNvCxnSpPr/>
          <p:nvPr/>
        </p:nvCxnSpPr>
        <p:spPr bwMode="auto">
          <a:xfrm>
            <a:off x="1103876" y="6116164"/>
            <a:ext cx="549692" cy="0"/>
          </a:xfrm>
          <a:prstGeom prst="line">
            <a:avLst/>
          </a:prstGeom>
          <a:noFill/>
          <a:ln w="381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876099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53" grpId="0"/>
      <p:bldP spid="56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619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Gridless</a:t>
            </a:r>
            <a:r>
              <a:rPr lang="en-US" dirty="0" smtClean="0"/>
              <a:t> Interpolation</a:t>
            </a:r>
          </a:p>
        </p:txBody>
      </p:sp>
      <p:sp>
        <p:nvSpPr>
          <p:cNvPr id="239620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if the initial data points were not laid out on a grid?</a:t>
            </a:r>
          </a:p>
          <a:p>
            <a:pPr lvl="1"/>
            <a:r>
              <a:rPr lang="en-US" dirty="0" smtClean="0"/>
              <a:t>Data is given at </a:t>
            </a:r>
            <a:r>
              <a:rPr lang="en-US" b="1" dirty="0" smtClean="0"/>
              <a:t>scattered points </a:t>
            </a:r>
            <a:r>
              <a:rPr lang="en-US" dirty="0" smtClean="0"/>
              <a:t>in the domain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In this case we can construct a mesh from the given points</a:t>
            </a:r>
          </a:p>
          <a:p>
            <a:pPr lvl="1"/>
            <a:r>
              <a:rPr lang="en-US" dirty="0" smtClean="0"/>
              <a:t>This process is called </a:t>
            </a:r>
            <a:r>
              <a:rPr lang="en-US" b="1" dirty="0" smtClean="0"/>
              <a:t>triangulation</a:t>
            </a:r>
          </a:p>
          <a:p>
            <a:pPr lvl="1"/>
            <a:r>
              <a:rPr lang="en-US" dirty="0" smtClean="0"/>
              <a:t>The result is a </a:t>
            </a:r>
            <a:r>
              <a:rPr lang="en-US" b="1" dirty="0" smtClean="0"/>
              <a:t>triangular mesh </a:t>
            </a:r>
            <a:r>
              <a:rPr lang="en-US" dirty="0" smtClean="0"/>
              <a:t>in 2D and a </a:t>
            </a:r>
            <a:r>
              <a:rPr lang="en-US" b="1" dirty="0" smtClean="0"/>
              <a:t>tetrahedral mesh </a:t>
            </a:r>
            <a:r>
              <a:rPr lang="en-US" dirty="0" smtClean="0"/>
              <a:t>in 3D</a:t>
            </a:r>
          </a:p>
          <a:p>
            <a:pPr lvl="1"/>
            <a:r>
              <a:rPr lang="en-US" dirty="0" smtClean="0"/>
              <a:t>Interpolate </a:t>
            </a:r>
            <a:r>
              <a:rPr lang="en-US" b="1" dirty="0" smtClean="0"/>
              <a:t>linearly</a:t>
            </a:r>
            <a:r>
              <a:rPr lang="en-US" dirty="0" smtClean="0"/>
              <a:t> in each triangle</a:t>
            </a: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37" t="24896" r="9445" b="19958"/>
          <a:stretch>
            <a:fillRect/>
          </a:stretch>
        </p:blipFill>
        <p:spPr bwMode="auto">
          <a:xfrm>
            <a:off x="3276600" y="1524000"/>
            <a:ext cx="3146656" cy="31227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2183170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643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Generating a triangulation</a:t>
            </a:r>
          </a:p>
        </p:txBody>
      </p:sp>
      <p:sp>
        <p:nvSpPr>
          <p:cNvPr id="240644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Given </a:t>
            </a:r>
            <a:r>
              <a:rPr lang="en-US" b="1" dirty="0"/>
              <a:t>irregularly distributed </a:t>
            </a: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dirty="0" smtClean="0"/>
              <a:t>scattered points in 2D</a:t>
            </a:r>
            <a:endParaRPr lang="en-US" dirty="0"/>
          </a:p>
          <a:p>
            <a:r>
              <a:rPr lang="en-US" dirty="0" smtClean="0"/>
              <a:t>Steps for interpolation:</a:t>
            </a:r>
          </a:p>
          <a:p>
            <a:pPr lvl="1"/>
            <a:r>
              <a:rPr lang="en-US" dirty="0" smtClean="0"/>
              <a:t>Construct triangulation</a:t>
            </a:r>
          </a:p>
          <a:p>
            <a:pPr lvl="1"/>
            <a:r>
              <a:rPr lang="en-US" dirty="0" smtClean="0"/>
              <a:t>Perform </a:t>
            </a:r>
            <a:r>
              <a:rPr lang="en-US" b="1" dirty="0" smtClean="0"/>
              <a:t>linear</a:t>
            </a:r>
            <a:r>
              <a:rPr lang="en-US" dirty="0" smtClean="0"/>
              <a:t> interpolation</a:t>
            </a:r>
            <a:br>
              <a:rPr lang="en-US" dirty="0" smtClean="0"/>
            </a:br>
            <a:r>
              <a:rPr lang="en-US" dirty="0" smtClean="0"/>
              <a:t>in each triangle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 smtClean="0"/>
              <a:t>Since </a:t>
            </a:r>
            <a:r>
              <a:rPr lang="en-US" dirty="0"/>
              <a:t>for a given set of points many triangulations exist, the challenge is </a:t>
            </a:r>
            <a:r>
              <a:rPr lang="en-US" dirty="0" smtClean="0"/>
              <a:t>to find </a:t>
            </a:r>
            <a:r>
              <a:rPr lang="en-US" dirty="0"/>
              <a:t>the </a:t>
            </a:r>
            <a:r>
              <a:rPr lang="en-US" b="1" dirty="0"/>
              <a:t>connectivity</a:t>
            </a:r>
            <a:r>
              <a:rPr lang="en-US" dirty="0"/>
              <a:t> </a:t>
            </a:r>
            <a:r>
              <a:rPr lang="en-US" dirty="0" smtClean="0"/>
              <a:t>that constitutes </a:t>
            </a:r>
            <a:r>
              <a:rPr lang="en-US" dirty="0"/>
              <a:t>a “good” triangulation</a:t>
            </a:r>
          </a:p>
          <a:p>
            <a:endParaRPr lang="en-US" dirty="0" smtClean="0"/>
          </a:p>
        </p:txBody>
      </p:sp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685800"/>
            <a:ext cx="3146656" cy="312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7051310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715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Finding a „good“ triangulation</a:t>
            </a:r>
          </a:p>
        </p:txBody>
      </p:sp>
      <p:sp>
        <p:nvSpPr>
          <p:cNvPr id="37890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For a set of points, many triangulations exist</a:t>
            </a:r>
          </a:p>
          <a:p>
            <a:pPr lvl="1"/>
            <a:r>
              <a:rPr lang="en-US" smtClean="0"/>
              <a:t>We are interested in a triangulation with good quality</a:t>
            </a:r>
          </a:p>
          <a:p>
            <a:pPr lvl="1"/>
            <a:r>
              <a:rPr lang="en-US" smtClean="0"/>
              <a:t>A measure for the quality of a triangulation is the aspect ratio of the so-defined triangles</a:t>
            </a:r>
          </a:p>
          <a:p>
            <a:pPr lvl="1"/>
            <a:r>
              <a:rPr lang="en-US" smtClean="0"/>
              <a:t>Avoid long, thin ones</a:t>
            </a:r>
            <a:endParaRPr lang="en-US"/>
          </a:p>
        </p:txBody>
      </p:sp>
      <p:sp>
        <p:nvSpPr>
          <p:cNvPr id="243726" name="Line 3"/>
          <p:cNvSpPr>
            <a:spLocks noChangeShapeType="1"/>
          </p:cNvSpPr>
          <p:nvPr/>
        </p:nvSpPr>
        <p:spPr bwMode="auto">
          <a:xfrm flipH="1">
            <a:off x="1067488" y="3079891"/>
            <a:ext cx="357198" cy="721832"/>
          </a:xfrm>
          <a:prstGeom prst="line">
            <a:avLst/>
          </a:prstGeom>
          <a:noFill/>
          <a:ln w="9525">
            <a:solidFill>
              <a:srgbClr val="4A7DBB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43727" name="Line 4"/>
          <p:cNvSpPr>
            <a:spLocks noChangeShapeType="1"/>
          </p:cNvSpPr>
          <p:nvPr/>
        </p:nvSpPr>
        <p:spPr bwMode="auto">
          <a:xfrm>
            <a:off x="1424686" y="3021877"/>
            <a:ext cx="453195" cy="283377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grpSp>
        <p:nvGrpSpPr>
          <p:cNvPr id="243728" name="Group 23"/>
          <p:cNvGrpSpPr>
            <a:grpSpLocks/>
          </p:cNvGrpSpPr>
          <p:nvPr/>
        </p:nvGrpSpPr>
        <p:grpSpPr bwMode="auto">
          <a:xfrm>
            <a:off x="3459341" y="2948243"/>
            <a:ext cx="1909893" cy="1189293"/>
            <a:chOff x="0" y="0"/>
            <a:chExt cx="1711" cy="1066"/>
          </a:xfrm>
        </p:grpSpPr>
        <p:sp>
          <p:nvSpPr>
            <p:cNvPr id="243747" name="Freeform 5"/>
            <p:cNvSpPr>
              <a:spLocks/>
            </p:cNvSpPr>
            <p:nvPr/>
          </p:nvSpPr>
          <p:spPr bwMode="auto">
            <a:xfrm>
              <a:off x="37" y="18"/>
              <a:ext cx="1637" cy="1012"/>
            </a:xfrm>
            <a:custGeom>
              <a:avLst/>
              <a:gdLst>
                <a:gd name="T0" fmla="*/ 0 w 21600"/>
                <a:gd name="T1" fmla="*/ 16 h 21600"/>
                <a:gd name="T2" fmla="*/ 6 w 21600"/>
                <a:gd name="T3" fmla="*/ 36 h 21600"/>
                <a:gd name="T4" fmla="*/ 38 w 21600"/>
                <a:gd name="T5" fmla="*/ 47 h 21600"/>
                <a:gd name="T6" fmla="*/ 85 w 21600"/>
                <a:gd name="T7" fmla="*/ 47 h 21600"/>
                <a:gd name="T8" fmla="*/ 111 w 21600"/>
                <a:gd name="T9" fmla="*/ 40 h 21600"/>
                <a:gd name="T10" fmla="*/ 124 w 21600"/>
                <a:gd name="T11" fmla="*/ 23 h 21600"/>
                <a:gd name="T12" fmla="*/ 114 w 21600"/>
                <a:gd name="T13" fmla="*/ 7 h 21600"/>
                <a:gd name="T14" fmla="*/ 85 w 21600"/>
                <a:gd name="T15" fmla="*/ 0 h 21600"/>
                <a:gd name="T16" fmla="*/ 34 w 21600"/>
                <a:gd name="T17" fmla="*/ 3 h 21600"/>
                <a:gd name="T18" fmla="*/ 0 w 21600"/>
                <a:gd name="T19" fmla="*/ 16 h 21600"/>
                <a:gd name="T20" fmla="*/ 0 w 21600"/>
                <a:gd name="T21" fmla="*/ 16 h 2160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21600" h="21600">
                  <a:moveTo>
                    <a:pt x="0" y="7069"/>
                  </a:moveTo>
                  <a:lnTo>
                    <a:pt x="982" y="16495"/>
                  </a:lnTo>
                  <a:lnTo>
                    <a:pt x="6627" y="21600"/>
                  </a:lnTo>
                  <a:lnTo>
                    <a:pt x="14727" y="21600"/>
                  </a:lnTo>
                  <a:lnTo>
                    <a:pt x="19391" y="18065"/>
                  </a:lnTo>
                  <a:lnTo>
                    <a:pt x="21600" y="10604"/>
                  </a:lnTo>
                  <a:lnTo>
                    <a:pt x="19882" y="3142"/>
                  </a:lnTo>
                  <a:lnTo>
                    <a:pt x="14727" y="0"/>
                  </a:lnTo>
                  <a:lnTo>
                    <a:pt x="5891" y="1571"/>
                  </a:lnTo>
                  <a:lnTo>
                    <a:pt x="0" y="7069"/>
                  </a:lnTo>
                  <a:close/>
                  <a:moveTo>
                    <a:pt x="0" y="7069"/>
                  </a:moveTo>
                </a:path>
              </a:pathLst>
            </a:custGeom>
            <a:noFill/>
            <a:ln w="9525" cap="flat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43748" name="Freeform 6"/>
            <p:cNvSpPr>
              <a:spLocks/>
            </p:cNvSpPr>
            <p:nvPr/>
          </p:nvSpPr>
          <p:spPr bwMode="auto">
            <a:xfrm>
              <a:off x="111" y="18"/>
              <a:ext cx="1433" cy="1012"/>
            </a:xfrm>
            <a:custGeom>
              <a:avLst/>
              <a:gdLst>
                <a:gd name="T0" fmla="*/ 0 w 21600"/>
                <a:gd name="T1" fmla="*/ 36 h 21600"/>
                <a:gd name="T2" fmla="*/ 25 w 21600"/>
                <a:gd name="T3" fmla="*/ 25 h 21600"/>
                <a:gd name="T4" fmla="*/ 48 w 21600"/>
                <a:gd name="T5" fmla="*/ 13 h 21600"/>
                <a:gd name="T6" fmla="*/ 69 w 21600"/>
                <a:gd name="T7" fmla="*/ 0 h 21600"/>
                <a:gd name="T8" fmla="*/ 75 w 21600"/>
                <a:gd name="T9" fmla="*/ 22 h 21600"/>
                <a:gd name="T10" fmla="*/ 48 w 21600"/>
                <a:gd name="T11" fmla="*/ 13 h 21600"/>
                <a:gd name="T12" fmla="*/ 52 w 21600"/>
                <a:gd name="T13" fmla="*/ 34 h 21600"/>
                <a:gd name="T14" fmla="*/ 28 w 21600"/>
                <a:gd name="T15" fmla="*/ 47 h 21600"/>
                <a:gd name="T16" fmla="*/ 25 w 21600"/>
                <a:gd name="T17" fmla="*/ 25 h 21600"/>
                <a:gd name="T18" fmla="*/ 52 w 21600"/>
                <a:gd name="T19" fmla="*/ 34 h 21600"/>
                <a:gd name="T20" fmla="*/ 75 w 21600"/>
                <a:gd name="T21" fmla="*/ 22 h 21600"/>
                <a:gd name="T22" fmla="*/ 95 w 21600"/>
                <a:gd name="T23" fmla="*/ 7 h 21600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21600" h="21600">
                  <a:moveTo>
                    <a:pt x="0" y="16495"/>
                  </a:moveTo>
                  <a:lnTo>
                    <a:pt x="5610" y="11389"/>
                  </a:lnTo>
                  <a:lnTo>
                    <a:pt x="10940" y="5891"/>
                  </a:lnTo>
                  <a:lnTo>
                    <a:pt x="15709" y="0"/>
                  </a:lnTo>
                  <a:lnTo>
                    <a:pt x="17112" y="10211"/>
                  </a:lnTo>
                  <a:lnTo>
                    <a:pt x="10940" y="5891"/>
                  </a:lnTo>
                  <a:lnTo>
                    <a:pt x="11782" y="15709"/>
                  </a:lnTo>
                  <a:lnTo>
                    <a:pt x="6452" y="21600"/>
                  </a:lnTo>
                  <a:lnTo>
                    <a:pt x="5610" y="11389"/>
                  </a:lnTo>
                  <a:lnTo>
                    <a:pt x="11782" y="15709"/>
                  </a:lnTo>
                  <a:lnTo>
                    <a:pt x="17112" y="10211"/>
                  </a:lnTo>
                  <a:lnTo>
                    <a:pt x="21600" y="3142"/>
                  </a:lnTo>
                </a:path>
              </a:pathLst>
            </a:custGeom>
            <a:noFill/>
            <a:ln w="9525" cap="flat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43749" name="Freeform 7"/>
            <p:cNvSpPr>
              <a:spLocks/>
            </p:cNvSpPr>
            <p:nvPr/>
          </p:nvSpPr>
          <p:spPr bwMode="auto">
            <a:xfrm>
              <a:off x="893" y="496"/>
              <a:ext cx="781" cy="534"/>
            </a:xfrm>
            <a:custGeom>
              <a:avLst/>
              <a:gdLst>
                <a:gd name="T0" fmla="*/ 0 w 21600"/>
                <a:gd name="T1" fmla="*/ 6 h 21600"/>
                <a:gd name="T2" fmla="*/ 9 w 21600"/>
                <a:gd name="T3" fmla="*/ 13 h 21600"/>
                <a:gd name="T4" fmla="*/ 13 w 21600"/>
                <a:gd name="T5" fmla="*/ 0 h 21600"/>
                <a:gd name="T6" fmla="*/ 28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0" y="10428"/>
                  </a:moveTo>
                  <a:lnTo>
                    <a:pt x="7200" y="21600"/>
                  </a:lnTo>
                  <a:lnTo>
                    <a:pt x="9771" y="0"/>
                  </a:lnTo>
                  <a:lnTo>
                    <a:pt x="21600" y="745"/>
                  </a:lnTo>
                </a:path>
              </a:pathLst>
            </a:custGeom>
            <a:noFill/>
            <a:ln w="9525" cap="flat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43750" name="Line 8"/>
            <p:cNvSpPr>
              <a:spLocks noChangeShapeType="1"/>
            </p:cNvSpPr>
            <p:nvPr/>
          </p:nvSpPr>
          <p:spPr bwMode="auto">
            <a:xfrm rot="10800000">
              <a:off x="1246" y="496"/>
              <a:ext cx="261" cy="3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43751" name="Freeform 9"/>
            <p:cNvSpPr>
              <a:spLocks/>
            </p:cNvSpPr>
            <p:nvPr/>
          </p:nvSpPr>
          <p:spPr bwMode="auto">
            <a:xfrm>
              <a:off x="37" y="91"/>
              <a:ext cx="800" cy="460"/>
            </a:xfrm>
            <a:custGeom>
              <a:avLst/>
              <a:gdLst>
                <a:gd name="T0" fmla="*/ 0 w 21600"/>
                <a:gd name="T1" fmla="*/ 5 h 21600"/>
                <a:gd name="T2" fmla="*/ 17 w 21600"/>
                <a:gd name="T3" fmla="*/ 10 h 21600"/>
                <a:gd name="T4" fmla="*/ 17 w 21600"/>
                <a:gd name="T5" fmla="*/ 0 h 21600"/>
                <a:gd name="T6" fmla="*/ 30 w 21600"/>
                <a:gd name="T7" fmla="*/ 4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0" y="12096"/>
                  </a:moveTo>
                  <a:lnTo>
                    <a:pt x="12056" y="21600"/>
                  </a:lnTo>
                  <a:lnTo>
                    <a:pt x="12056" y="0"/>
                  </a:lnTo>
                  <a:lnTo>
                    <a:pt x="21600" y="9504"/>
                  </a:lnTo>
                </a:path>
              </a:pathLst>
            </a:custGeom>
            <a:noFill/>
            <a:ln w="9525" cap="flat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43752" name="Oval 10"/>
            <p:cNvSpPr>
              <a:spLocks/>
            </p:cNvSpPr>
            <p:nvPr/>
          </p:nvSpPr>
          <p:spPr bwMode="auto">
            <a:xfrm>
              <a:off x="74" y="754"/>
              <a:ext cx="74" cy="73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 lIns="0" tIns="0" rIns="0" bIns="0"/>
            <a:lstStyle>
              <a:lvl1pPr>
                <a:spcBef>
                  <a:spcPct val="75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7F7F7F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C0C0C0"/>
                </a:buClr>
                <a:buSzPct val="50000"/>
                <a:buFont typeface="Wingdings" panose="05000000000000000000" pitchFamily="2" charset="2"/>
                <a:buChar char="n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sz="1800"/>
            </a:p>
          </p:txBody>
        </p:sp>
        <p:sp>
          <p:nvSpPr>
            <p:cNvPr id="243753" name="Oval 11"/>
            <p:cNvSpPr>
              <a:spLocks/>
            </p:cNvSpPr>
            <p:nvPr/>
          </p:nvSpPr>
          <p:spPr bwMode="auto">
            <a:xfrm>
              <a:off x="446" y="515"/>
              <a:ext cx="75" cy="73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 lIns="0" tIns="0" rIns="0" bIns="0"/>
            <a:lstStyle>
              <a:lvl1pPr>
                <a:spcBef>
                  <a:spcPct val="75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7F7F7F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C0C0C0"/>
                </a:buClr>
                <a:buSzPct val="50000"/>
                <a:buFont typeface="Wingdings" panose="05000000000000000000" pitchFamily="2" charset="2"/>
                <a:buChar char="n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sz="1800"/>
            </a:p>
          </p:txBody>
        </p:sp>
        <p:sp>
          <p:nvSpPr>
            <p:cNvPr id="243754" name="Oval 12"/>
            <p:cNvSpPr>
              <a:spLocks/>
            </p:cNvSpPr>
            <p:nvPr/>
          </p:nvSpPr>
          <p:spPr bwMode="auto">
            <a:xfrm>
              <a:off x="0" y="312"/>
              <a:ext cx="74" cy="74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 lIns="0" tIns="0" rIns="0" bIns="0"/>
            <a:lstStyle>
              <a:lvl1pPr>
                <a:spcBef>
                  <a:spcPct val="75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7F7F7F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C0C0C0"/>
                </a:buClr>
                <a:buSzPct val="50000"/>
                <a:buFont typeface="Wingdings" panose="05000000000000000000" pitchFamily="2" charset="2"/>
                <a:buChar char="n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sz="1800"/>
            </a:p>
          </p:txBody>
        </p:sp>
        <p:sp>
          <p:nvSpPr>
            <p:cNvPr id="243755" name="Oval 13"/>
            <p:cNvSpPr>
              <a:spLocks/>
            </p:cNvSpPr>
            <p:nvPr/>
          </p:nvSpPr>
          <p:spPr bwMode="auto">
            <a:xfrm>
              <a:off x="502" y="993"/>
              <a:ext cx="74" cy="73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 lIns="0" tIns="0" rIns="0" bIns="0"/>
            <a:lstStyle>
              <a:lvl1pPr>
                <a:spcBef>
                  <a:spcPct val="75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7F7F7F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C0C0C0"/>
                </a:buClr>
                <a:buSzPct val="50000"/>
                <a:buFont typeface="Wingdings" panose="05000000000000000000" pitchFamily="2" charset="2"/>
                <a:buChar char="n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sz="1800"/>
            </a:p>
          </p:txBody>
        </p:sp>
        <p:sp>
          <p:nvSpPr>
            <p:cNvPr id="243756" name="Oval 14"/>
            <p:cNvSpPr>
              <a:spLocks/>
            </p:cNvSpPr>
            <p:nvPr/>
          </p:nvSpPr>
          <p:spPr bwMode="auto">
            <a:xfrm>
              <a:off x="855" y="717"/>
              <a:ext cx="75" cy="73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 lIns="0" tIns="0" rIns="0" bIns="0"/>
            <a:lstStyle>
              <a:lvl1pPr>
                <a:spcBef>
                  <a:spcPct val="75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7F7F7F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C0C0C0"/>
                </a:buClr>
                <a:buSzPct val="50000"/>
                <a:buFont typeface="Wingdings" panose="05000000000000000000" pitchFamily="2" charset="2"/>
                <a:buChar char="n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sz="1800"/>
            </a:p>
          </p:txBody>
        </p:sp>
        <p:sp>
          <p:nvSpPr>
            <p:cNvPr id="243757" name="Oval 15"/>
            <p:cNvSpPr>
              <a:spLocks/>
            </p:cNvSpPr>
            <p:nvPr/>
          </p:nvSpPr>
          <p:spPr bwMode="auto">
            <a:xfrm>
              <a:off x="446" y="55"/>
              <a:ext cx="75" cy="73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 lIns="0" tIns="0" rIns="0" bIns="0"/>
            <a:lstStyle>
              <a:lvl1pPr>
                <a:spcBef>
                  <a:spcPct val="75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7F7F7F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C0C0C0"/>
                </a:buClr>
                <a:buSzPct val="50000"/>
                <a:buFont typeface="Wingdings" panose="05000000000000000000" pitchFamily="2" charset="2"/>
                <a:buChar char="n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sz="1800"/>
            </a:p>
          </p:txBody>
        </p:sp>
        <p:sp>
          <p:nvSpPr>
            <p:cNvPr id="243758" name="Oval 16"/>
            <p:cNvSpPr>
              <a:spLocks/>
            </p:cNvSpPr>
            <p:nvPr/>
          </p:nvSpPr>
          <p:spPr bwMode="auto">
            <a:xfrm>
              <a:off x="800" y="257"/>
              <a:ext cx="74" cy="74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 lIns="0" tIns="0" rIns="0" bIns="0"/>
            <a:lstStyle>
              <a:lvl1pPr>
                <a:spcBef>
                  <a:spcPct val="75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7F7F7F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C0C0C0"/>
                </a:buClr>
                <a:buSzPct val="50000"/>
                <a:buFont typeface="Wingdings" panose="05000000000000000000" pitchFamily="2" charset="2"/>
                <a:buChar char="n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sz="1800"/>
            </a:p>
          </p:txBody>
        </p:sp>
        <p:sp>
          <p:nvSpPr>
            <p:cNvPr id="243759" name="Oval 17"/>
            <p:cNvSpPr>
              <a:spLocks/>
            </p:cNvSpPr>
            <p:nvPr/>
          </p:nvSpPr>
          <p:spPr bwMode="auto">
            <a:xfrm>
              <a:off x="1116" y="0"/>
              <a:ext cx="74" cy="73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 lIns="0" tIns="0" rIns="0" bIns="0"/>
            <a:lstStyle>
              <a:lvl1pPr>
                <a:spcBef>
                  <a:spcPct val="75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7F7F7F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C0C0C0"/>
                </a:buClr>
                <a:buSzPct val="50000"/>
                <a:buFont typeface="Wingdings" panose="05000000000000000000" pitchFamily="2" charset="2"/>
                <a:buChar char="n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sz="1800"/>
            </a:p>
          </p:txBody>
        </p:sp>
        <p:sp>
          <p:nvSpPr>
            <p:cNvPr id="243760" name="Oval 18"/>
            <p:cNvSpPr>
              <a:spLocks/>
            </p:cNvSpPr>
            <p:nvPr/>
          </p:nvSpPr>
          <p:spPr bwMode="auto">
            <a:xfrm>
              <a:off x="1116" y="993"/>
              <a:ext cx="74" cy="73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 lIns="0" tIns="0" rIns="0" bIns="0"/>
            <a:lstStyle>
              <a:lvl1pPr>
                <a:spcBef>
                  <a:spcPct val="75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7F7F7F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C0C0C0"/>
                </a:buClr>
                <a:buSzPct val="50000"/>
                <a:buFont typeface="Wingdings" panose="05000000000000000000" pitchFamily="2" charset="2"/>
                <a:buChar char="n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sz="1800"/>
            </a:p>
          </p:txBody>
        </p:sp>
        <p:sp>
          <p:nvSpPr>
            <p:cNvPr id="243761" name="Oval 19"/>
            <p:cNvSpPr>
              <a:spLocks/>
            </p:cNvSpPr>
            <p:nvPr/>
          </p:nvSpPr>
          <p:spPr bwMode="auto">
            <a:xfrm>
              <a:off x="1209" y="459"/>
              <a:ext cx="74" cy="74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 lIns="0" tIns="0" rIns="0" bIns="0"/>
            <a:lstStyle>
              <a:lvl1pPr>
                <a:spcBef>
                  <a:spcPct val="75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7F7F7F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C0C0C0"/>
                </a:buClr>
                <a:buSzPct val="50000"/>
                <a:buFont typeface="Wingdings" panose="05000000000000000000" pitchFamily="2" charset="2"/>
                <a:buChar char="n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sz="1800"/>
            </a:p>
          </p:txBody>
        </p:sp>
        <p:sp>
          <p:nvSpPr>
            <p:cNvPr id="243762" name="Oval 20"/>
            <p:cNvSpPr>
              <a:spLocks/>
            </p:cNvSpPr>
            <p:nvPr/>
          </p:nvSpPr>
          <p:spPr bwMode="auto">
            <a:xfrm>
              <a:off x="1507" y="128"/>
              <a:ext cx="74" cy="74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 lIns="0" tIns="0" rIns="0" bIns="0"/>
            <a:lstStyle>
              <a:lvl1pPr>
                <a:spcBef>
                  <a:spcPct val="75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7F7F7F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C0C0C0"/>
                </a:buClr>
                <a:buSzPct val="50000"/>
                <a:buFont typeface="Wingdings" panose="05000000000000000000" pitchFamily="2" charset="2"/>
                <a:buChar char="n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sz="1800"/>
            </a:p>
          </p:txBody>
        </p:sp>
        <p:sp>
          <p:nvSpPr>
            <p:cNvPr id="243763" name="Oval 21"/>
            <p:cNvSpPr>
              <a:spLocks/>
            </p:cNvSpPr>
            <p:nvPr/>
          </p:nvSpPr>
          <p:spPr bwMode="auto">
            <a:xfrm>
              <a:off x="1637" y="478"/>
              <a:ext cx="74" cy="73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 lIns="0" tIns="0" rIns="0" bIns="0"/>
            <a:lstStyle>
              <a:lvl1pPr>
                <a:spcBef>
                  <a:spcPct val="75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7F7F7F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C0C0C0"/>
                </a:buClr>
                <a:buSzPct val="50000"/>
                <a:buFont typeface="Wingdings" panose="05000000000000000000" pitchFamily="2" charset="2"/>
                <a:buChar char="n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sz="1800"/>
            </a:p>
          </p:txBody>
        </p:sp>
        <p:sp>
          <p:nvSpPr>
            <p:cNvPr id="243764" name="Oval 22"/>
            <p:cNvSpPr>
              <a:spLocks/>
            </p:cNvSpPr>
            <p:nvPr/>
          </p:nvSpPr>
          <p:spPr bwMode="auto">
            <a:xfrm>
              <a:off x="1470" y="827"/>
              <a:ext cx="74" cy="74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 lIns="0" tIns="0" rIns="0" bIns="0"/>
            <a:lstStyle>
              <a:lvl1pPr>
                <a:spcBef>
                  <a:spcPct val="75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7F7F7F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C0C0C0"/>
                </a:buClr>
                <a:buSzPct val="50000"/>
                <a:buFont typeface="Wingdings" panose="05000000000000000000" pitchFamily="2" charset="2"/>
                <a:buChar char="n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sz="1800"/>
            </a:p>
          </p:txBody>
        </p:sp>
      </p:grpSp>
      <p:sp>
        <p:nvSpPr>
          <p:cNvPr id="243729" name="Freeform 24"/>
          <p:cNvSpPr>
            <a:spLocks/>
          </p:cNvSpPr>
          <p:nvPr/>
        </p:nvSpPr>
        <p:spPr bwMode="auto">
          <a:xfrm>
            <a:off x="955864" y="2968325"/>
            <a:ext cx="1827291" cy="1129047"/>
          </a:xfrm>
          <a:custGeom>
            <a:avLst/>
            <a:gdLst>
              <a:gd name="T0" fmla="*/ 0 w 21600"/>
              <a:gd name="T1" fmla="*/ 16 h 21600"/>
              <a:gd name="T2" fmla="*/ 6 w 21600"/>
              <a:gd name="T3" fmla="*/ 36 h 21600"/>
              <a:gd name="T4" fmla="*/ 38 w 21600"/>
              <a:gd name="T5" fmla="*/ 47 h 21600"/>
              <a:gd name="T6" fmla="*/ 85 w 21600"/>
              <a:gd name="T7" fmla="*/ 47 h 21600"/>
              <a:gd name="T8" fmla="*/ 111 w 21600"/>
              <a:gd name="T9" fmla="*/ 40 h 21600"/>
              <a:gd name="T10" fmla="*/ 124 w 21600"/>
              <a:gd name="T11" fmla="*/ 23 h 21600"/>
              <a:gd name="T12" fmla="*/ 114 w 21600"/>
              <a:gd name="T13" fmla="*/ 7 h 21600"/>
              <a:gd name="T14" fmla="*/ 85 w 21600"/>
              <a:gd name="T15" fmla="*/ 0 h 21600"/>
              <a:gd name="T16" fmla="*/ 34 w 21600"/>
              <a:gd name="T17" fmla="*/ 3 h 21600"/>
              <a:gd name="T18" fmla="*/ 0 w 21600"/>
              <a:gd name="T19" fmla="*/ 16 h 21600"/>
              <a:gd name="T20" fmla="*/ 0 w 21600"/>
              <a:gd name="T21" fmla="*/ 16 h 21600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21600" h="21600">
                <a:moveTo>
                  <a:pt x="0" y="7069"/>
                </a:moveTo>
                <a:lnTo>
                  <a:pt x="982" y="16495"/>
                </a:lnTo>
                <a:lnTo>
                  <a:pt x="6627" y="21600"/>
                </a:lnTo>
                <a:lnTo>
                  <a:pt x="14727" y="21600"/>
                </a:lnTo>
                <a:lnTo>
                  <a:pt x="19391" y="18065"/>
                </a:lnTo>
                <a:lnTo>
                  <a:pt x="21600" y="10604"/>
                </a:lnTo>
                <a:lnTo>
                  <a:pt x="19882" y="3142"/>
                </a:lnTo>
                <a:lnTo>
                  <a:pt x="14727" y="0"/>
                </a:lnTo>
                <a:lnTo>
                  <a:pt x="5891" y="1571"/>
                </a:lnTo>
                <a:lnTo>
                  <a:pt x="0" y="7069"/>
                </a:lnTo>
                <a:close/>
                <a:moveTo>
                  <a:pt x="0" y="7069"/>
                </a:moveTo>
              </a:path>
            </a:pathLst>
          </a:custGeom>
          <a:noFill/>
          <a:ln w="9525" cap="flat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43730" name="Freeform 25"/>
          <p:cNvSpPr>
            <a:spLocks/>
          </p:cNvSpPr>
          <p:nvPr/>
        </p:nvSpPr>
        <p:spPr bwMode="auto">
          <a:xfrm>
            <a:off x="1038466" y="2968325"/>
            <a:ext cx="1599577" cy="1129047"/>
          </a:xfrm>
          <a:custGeom>
            <a:avLst/>
            <a:gdLst>
              <a:gd name="T0" fmla="*/ 0 w 21600"/>
              <a:gd name="T1" fmla="*/ 36 h 21600"/>
              <a:gd name="T2" fmla="*/ 25 w 21600"/>
              <a:gd name="T3" fmla="*/ 25 h 21600"/>
              <a:gd name="T4" fmla="*/ 48 w 21600"/>
              <a:gd name="T5" fmla="*/ 13 h 21600"/>
              <a:gd name="T6" fmla="*/ 69 w 21600"/>
              <a:gd name="T7" fmla="*/ 0 h 21600"/>
              <a:gd name="T8" fmla="*/ 75 w 21600"/>
              <a:gd name="T9" fmla="*/ 22 h 21600"/>
              <a:gd name="T10" fmla="*/ 48 w 21600"/>
              <a:gd name="T11" fmla="*/ 13 h 21600"/>
              <a:gd name="T12" fmla="*/ 52 w 21600"/>
              <a:gd name="T13" fmla="*/ 34 h 21600"/>
              <a:gd name="T14" fmla="*/ 28 w 21600"/>
              <a:gd name="T15" fmla="*/ 47 h 21600"/>
              <a:gd name="T16" fmla="*/ 25 w 21600"/>
              <a:gd name="T17" fmla="*/ 25 h 21600"/>
              <a:gd name="T18" fmla="*/ 52 w 21600"/>
              <a:gd name="T19" fmla="*/ 34 h 21600"/>
              <a:gd name="T20" fmla="*/ 75 w 21600"/>
              <a:gd name="T21" fmla="*/ 22 h 21600"/>
              <a:gd name="T22" fmla="*/ 95 w 21600"/>
              <a:gd name="T23" fmla="*/ 7 h 21600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0" t="0" r="r" b="b"/>
            <a:pathLst>
              <a:path w="21600" h="21600">
                <a:moveTo>
                  <a:pt x="0" y="16495"/>
                </a:moveTo>
                <a:lnTo>
                  <a:pt x="5610" y="11389"/>
                </a:lnTo>
                <a:lnTo>
                  <a:pt x="10940" y="5891"/>
                </a:lnTo>
                <a:lnTo>
                  <a:pt x="15709" y="0"/>
                </a:lnTo>
                <a:lnTo>
                  <a:pt x="17112" y="10211"/>
                </a:lnTo>
                <a:lnTo>
                  <a:pt x="10940" y="5891"/>
                </a:lnTo>
                <a:lnTo>
                  <a:pt x="11782" y="15709"/>
                </a:lnTo>
                <a:lnTo>
                  <a:pt x="6452" y="21600"/>
                </a:lnTo>
                <a:lnTo>
                  <a:pt x="5610" y="11389"/>
                </a:lnTo>
                <a:lnTo>
                  <a:pt x="11782" y="15709"/>
                </a:lnTo>
                <a:lnTo>
                  <a:pt x="17112" y="10211"/>
                </a:lnTo>
                <a:lnTo>
                  <a:pt x="21600" y="3142"/>
                </a:lnTo>
              </a:path>
            </a:pathLst>
          </a:custGeom>
          <a:noFill/>
          <a:ln w="9525" cap="flat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43731" name="Freeform 26"/>
          <p:cNvSpPr>
            <a:spLocks/>
          </p:cNvSpPr>
          <p:nvPr/>
        </p:nvSpPr>
        <p:spPr bwMode="auto">
          <a:xfrm>
            <a:off x="1911369" y="3501611"/>
            <a:ext cx="871786" cy="595762"/>
          </a:xfrm>
          <a:custGeom>
            <a:avLst/>
            <a:gdLst>
              <a:gd name="T0" fmla="*/ 0 w 21600"/>
              <a:gd name="T1" fmla="*/ 6 h 21600"/>
              <a:gd name="T2" fmla="*/ 9 w 21600"/>
              <a:gd name="T3" fmla="*/ 13 h 21600"/>
              <a:gd name="T4" fmla="*/ 13 w 21600"/>
              <a:gd name="T5" fmla="*/ 0 h 21600"/>
              <a:gd name="T6" fmla="*/ 28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10428"/>
                </a:moveTo>
                <a:lnTo>
                  <a:pt x="7200" y="21600"/>
                </a:lnTo>
                <a:lnTo>
                  <a:pt x="9771" y="0"/>
                </a:lnTo>
                <a:lnTo>
                  <a:pt x="21600" y="745"/>
                </a:lnTo>
              </a:path>
            </a:pathLst>
          </a:custGeom>
          <a:noFill/>
          <a:ln w="9525" cap="flat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43732" name="Line 27"/>
          <p:cNvSpPr>
            <a:spLocks noChangeShapeType="1"/>
          </p:cNvSpPr>
          <p:nvPr/>
        </p:nvSpPr>
        <p:spPr bwMode="auto">
          <a:xfrm rot="10800000">
            <a:off x="2305403" y="3501611"/>
            <a:ext cx="291340" cy="410563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43733" name="Oval 28"/>
          <p:cNvSpPr>
            <a:spLocks/>
          </p:cNvSpPr>
          <p:nvPr/>
        </p:nvSpPr>
        <p:spPr bwMode="auto">
          <a:xfrm>
            <a:off x="997165" y="3789451"/>
            <a:ext cx="82602" cy="81443"/>
          </a:xfrm>
          <a:prstGeom prst="ellipse">
            <a:avLst/>
          </a:prstGeom>
          <a:solidFill>
            <a:srgbClr val="000000"/>
          </a:solidFill>
          <a:ln w="952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lIns="0" tIns="0" rIns="0" bIns="0"/>
          <a:lstStyle>
            <a:lvl1pPr>
              <a:spcBef>
                <a:spcPct val="75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7F7F7F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C0C0C0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sz="1800"/>
          </a:p>
        </p:txBody>
      </p:sp>
      <p:sp>
        <p:nvSpPr>
          <p:cNvPr id="243734" name="Oval 29"/>
          <p:cNvSpPr>
            <a:spLocks/>
          </p:cNvSpPr>
          <p:nvPr/>
        </p:nvSpPr>
        <p:spPr bwMode="auto">
          <a:xfrm>
            <a:off x="1412408" y="3522808"/>
            <a:ext cx="83718" cy="81443"/>
          </a:xfrm>
          <a:prstGeom prst="ellipse">
            <a:avLst/>
          </a:prstGeom>
          <a:solidFill>
            <a:srgbClr val="000000"/>
          </a:solidFill>
          <a:ln w="952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lIns="0" tIns="0" rIns="0" bIns="0"/>
          <a:lstStyle>
            <a:lvl1pPr>
              <a:spcBef>
                <a:spcPct val="75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7F7F7F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C0C0C0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sz="1800"/>
          </a:p>
        </p:txBody>
      </p:sp>
      <p:sp>
        <p:nvSpPr>
          <p:cNvPr id="243735" name="Oval 30"/>
          <p:cNvSpPr>
            <a:spLocks/>
          </p:cNvSpPr>
          <p:nvPr/>
        </p:nvSpPr>
        <p:spPr bwMode="auto">
          <a:xfrm>
            <a:off x="914563" y="3296329"/>
            <a:ext cx="82602" cy="82559"/>
          </a:xfrm>
          <a:prstGeom prst="ellipse">
            <a:avLst/>
          </a:prstGeom>
          <a:solidFill>
            <a:srgbClr val="000000"/>
          </a:solidFill>
          <a:ln w="952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lIns="0" tIns="0" rIns="0" bIns="0"/>
          <a:lstStyle>
            <a:lvl1pPr>
              <a:spcBef>
                <a:spcPct val="75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7F7F7F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C0C0C0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sz="1800"/>
          </a:p>
        </p:txBody>
      </p:sp>
      <p:sp>
        <p:nvSpPr>
          <p:cNvPr id="243736" name="Oval 31"/>
          <p:cNvSpPr>
            <a:spLocks/>
          </p:cNvSpPr>
          <p:nvPr/>
        </p:nvSpPr>
        <p:spPr bwMode="auto">
          <a:xfrm>
            <a:off x="1474917" y="4056093"/>
            <a:ext cx="82602" cy="82559"/>
          </a:xfrm>
          <a:prstGeom prst="ellipse">
            <a:avLst/>
          </a:prstGeom>
          <a:solidFill>
            <a:srgbClr val="000000"/>
          </a:solidFill>
          <a:ln w="952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lIns="0" tIns="0" rIns="0" bIns="0"/>
          <a:lstStyle>
            <a:lvl1pPr>
              <a:spcBef>
                <a:spcPct val="75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7F7F7F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C0C0C0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sz="1800"/>
          </a:p>
        </p:txBody>
      </p:sp>
      <p:sp>
        <p:nvSpPr>
          <p:cNvPr id="243737" name="Oval 32"/>
          <p:cNvSpPr>
            <a:spLocks/>
          </p:cNvSpPr>
          <p:nvPr/>
        </p:nvSpPr>
        <p:spPr bwMode="auto">
          <a:xfrm>
            <a:off x="1870068" y="3748171"/>
            <a:ext cx="82602" cy="82559"/>
          </a:xfrm>
          <a:prstGeom prst="ellipse">
            <a:avLst/>
          </a:prstGeom>
          <a:solidFill>
            <a:srgbClr val="000000"/>
          </a:solidFill>
          <a:ln w="952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lIns="0" tIns="0" rIns="0" bIns="0"/>
          <a:lstStyle>
            <a:lvl1pPr>
              <a:spcBef>
                <a:spcPct val="75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7F7F7F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C0C0C0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sz="1800"/>
          </a:p>
        </p:txBody>
      </p:sp>
      <p:sp>
        <p:nvSpPr>
          <p:cNvPr id="243738" name="Oval 33"/>
          <p:cNvSpPr>
            <a:spLocks/>
          </p:cNvSpPr>
          <p:nvPr/>
        </p:nvSpPr>
        <p:spPr bwMode="auto">
          <a:xfrm>
            <a:off x="1412408" y="3009605"/>
            <a:ext cx="83718" cy="81443"/>
          </a:xfrm>
          <a:prstGeom prst="ellipse">
            <a:avLst/>
          </a:prstGeom>
          <a:solidFill>
            <a:srgbClr val="000000"/>
          </a:solidFill>
          <a:ln w="952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lIns="0" tIns="0" rIns="0" bIns="0"/>
          <a:lstStyle>
            <a:lvl1pPr>
              <a:spcBef>
                <a:spcPct val="75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7F7F7F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C0C0C0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sz="1800"/>
          </a:p>
        </p:txBody>
      </p:sp>
      <p:sp>
        <p:nvSpPr>
          <p:cNvPr id="243739" name="Oval 34"/>
          <p:cNvSpPr>
            <a:spLocks/>
          </p:cNvSpPr>
          <p:nvPr/>
        </p:nvSpPr>
        <p:spPr bwMode="auto">
          <a:xfrm>
            <a:off x="1807558" y="3234968"/>
            <a:ext cx="82602" cy="82559"/>
          </a:xfrm>
          <a:prstGeom prst="ellipse">
            <a:avLst/>
          </a:prstGeom>
          <a:solidFill>
            <a:srgbClr val="000000"/>
          </a:solidFill>
          <a:ln w="952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lIns="0" tIns="0" rIns="0" bIns="0"/>
          <a:lstStyle>
            <a:lvl1pPr>
              <a:spcBef>
                <a:spcPct val="75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7F7F7F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C0C0C0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sz="1800"/>
          </a:p>
        </p:txBody>
      </p:sp>
      <p:sp>
        <p:nvSpPr>
          <p:cNvPr id="243740" name="Oval 35"/>
          <p:cNvSpPr>
            <a:spLocks/>
          </p:cNvSpPr>
          <p:nvPr/>
        </p:nvSpPr>
        <p:spPr bwMode="auto">
          <a:xfrm>
            <a:off x="2160291" y="2948244"/>
            <a:ext cx="82602" cy="81443"/>
          </a:xfrm>
          <a:prstGeom prst="ellipse">
            <a:avLst/>
          </a:prstGeom>
          <a:solidFill>
            <a:srgbClr val="000000"/>
          </a:solidFill>
          <a:ln w="952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lIns="0" tIns="0" rIns="0" bIns="0"/>
          <a:lstStyle>
            <a:lvl1pPr>
              <a:spcBef>
                <a:spcPct val="75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7F7F7F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C0C0C0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sz="1800"/>
          </a:p>
        </p:txBody>
      </p:sp>
      <p:sp>
        <p:nvSpPr>
          <p:cNvPr id="243741" name="Oval 36"/>
          <p:cNvSpPr>
            <a:spLocks/>
          </p:cNvSpPr>
          <p:nvPr/>
        </p:nvSpPr>
        <p:spPr bwMode="auto">
          <a:xfrm>
            <a:off x="2160291" y="4056093"/>
            <a:ext cx="82602" cy="82559"/>
          </a:xfrm>
          <a:prstGeom prst="ellipse">
            <a:avLst/>
          </a:prstGeom>
          <a:solidFill>
            <a:srgbClr val="000000"/>
          </a:solidFill>
          <a:ln w="952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lIns="0" tIns="0" rIns="0" bIns="0"/>
          <a:lstStyle>
            <a:lvl1pPr>
              <a:spcBef>
                <a:spcPct val="75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7F7F7F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C0C0C0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sz="1800"/>
          </a:p>
        </p:txBody>
      </p:sp>
      <p:sp>
        <p:nvSpPr>
          <p:cNvPr id="243742" name="Oval 37"/>
          <p:cNvSpPr>
            <a:spLocks/>
          </p:cNvSpPr>
          <p:nvPr/>
        </p:nvSpPr>
        <p:spPr bwMode="auto">
          <a:xfrm>
            <a:off x="2264102" y="3460331"/>
            <a:ext cx="83718" cy="82559"/>
          </a:xfrm>
          <a:prstGeom prst="ellipse">
            <a:avLst/>
          </a:prstGeom>
          <a:solidFill>
            <a:srgbClr val="000000"/>
          </a:solidFill>
          <a:ln w="952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lIns="0" tIns="0" rIns="0" bIns="0"/>
          <a:lstStyle>
            <a:lvl1pPr>
              <a:spcBef>
                <a:spcPct val="75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7F7F7F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C0C0C0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sz="1800"/>
          </a:p>
        </p:txBody>
      </p:sp>
      <p:sp>
        <p:nvSpPr>
          <p:cNvPr id="243743" name="Oval 38"/>
          <p:cNvSpPr>
            <a:spLocks/>
          </p:cNvSpPr>
          <p:nvPr/>
        </p:nvSpPr>
        <p:spPr bwMode="auto">
          <a:xfrm>
            <a:off x="2596742" y="3091048"/>
            <a:ext cx="82602" cy="82559"/>
          </a:xfrm>
          <a:prstGeom prst="ellipse">
            <a:avLst/>
          </a:prstGeom>
          <a:solidFill>
            <a:srgbClr val="000000"/>
          </a:solidFill>
          <a:ln w="952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lIns="0" tIns="0" rIns="0" bIns="0"/>
          <a:lstStyle>
            <a:lvl1pPr>
              <a:spcBef>
                <a:spcPct val="75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7F7F7F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C0C0C0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sz="1800"/>
          </a:p>
        </p:txBody>
      </p:sp>
      <p:sp>
        <p:nvSpPr>
          <p:cNvPr id="243744" name="Oval 39"/>
          <p:cNvSpPr>
            <a:spLocks/>
          </p:cNvSpPr>
          <p:nvPr/>
        </p:nvSpPr>
        <p:spPr bwMode="auto">
          <a:xfrm>
            <a:off x="2741854" y="3481529"/>
            <a:ext cx="82602" cy="81443"/>
          </a:xfrm>
          <a:prstGeom prst="ellipse">
            <a:avLst/>
          </a:prstGeom>
          <a:solidFill>
            <a:srgbClr val="000000"/>
          </a:solidFill>
          <a:ln w="952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lIns="0" tIns="0" rIns="0" bIns="0"/>
          <a:lstStyle>
            <a:lvl1pPr>
              <a:spcBef>
                <a:spcPct val="75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7F7F7F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C0C0C0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sz="1800"/>
          </a:p>
        </p:txBody>
      </p:sp>
      <p:sp>
        <p:nvSpPr>
          <p:cNvPr id="243745" name="Oval 40"/>
          <p:cNvSpPr>
            <a:spLocks/>
          </p:cNvSpPr>
          <p:nvPr/>
        </p:nvSpPr>
        <p:spPr bwMode="auto">
          <a:xfrm>
            <a:off x="2555441" y="3870894"/>
            <a:ext cx="82602" cy="82559"/>
          </a:xfrm>
          <a:prstGeom prst="ellipse">
            <a:avLst/>
          </a:prstGeom>
          <a:solidFill>
            <a:srgbClr val="000000"/>
          </a:solidFill>
          <a:ln w="952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lIns="0" tIns="0" rIns="0" bIns="0"/>
          <a:lstStyle>
            <a:lvl1pPr>
              <a:spcBef>
                <a:spcPct val="75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7F7F7F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C0C0C0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sz="1800"/>
          </a:p>
        </p:txBody>
      </p:sp>
      <p:sp>
        <p:nvSpPr>
          <p:cNvPr id="243746" name="Line 41"/>
          <p:cNvSpPr>
            <a:spLocks noChangeShapeType="1"/>
          </p:cNvSpPr>
          <p:nvPr/>
        </p:nvSpPr>
        <p:spPr bwMode="auto">
          <a:xfrm flipH="1">
            <a:off x="1453709" y="3092164"/>
            <a:ext cx="1116" cy="430644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43718" name="Freeform 43"/>
          <p:cNvSpPr>
            <a:spLocks/>
          </p:cNvSpPr>
          <p:nvPr/>
        </p:nvSpPr>
        <p:spPr bwMode="auto">
          <a:xfrm>
            <a:off x="1144948" y="5453063"/>
            <a:ext cx="1392237" cy="217488"/>
          </a:xfrm>
          <a:custGeom>
            <a:avLst/>
            <a:gdLst>
              <a:gd name="T0" fmla="*/ 0 w 21600"/>
              <a:gd name="T1" fmla="*/ 1878492 h 21600"/>
              <a:gd name="T2" fmla="*/ 89788394 w 21600"/>
              <a:gd name="T3" fmla="*/ 0 h 21600"/>
              <a:gd name="T4" fmla="*/ 89788394 w 21600"/>
              <a:gd name="T5" fmla="*/ 2191604 h 21600"/>
              <a:gd name="T6" fmla="*/ 0 w 21600"/>
              <a:gd name="T7" fmla="*/ 1878492 h 21600"/>
              <a:gd name="T8" fmla="*/ 0 w 21600"/>
              <a:gd name="T9" fmla="*/ 1878492 h 216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1600" h="21600">
                <a:moveTo>
                  <a:pt x="0" y="18514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18514"/>
                </a:lnTo>
                <a:close/>
                <a:moveTo>
                  <a:pt x="0" y="18514"/>
                </a:moveTo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43719" name="Freeform 44"/>
          <p:cNvSpPr>
            <a:spLocks/>
          </p:cNvSpPr>
          <p:nvPr/>
        </p:nvSpPr>
        <p:spPr bwMode="auto">
          <a:xfrm>
            <a:off x="3511754" y="5290413"/>
            <a:ext cx="498475" cy="422275"/>
          </a:xfrm>
          <a:custGeom>
            <a:avLst/>
            <a:gdLst>
              <a:gd name="T0" fmla="*/ 6095749 w 21600"/>
              <a:gd name="T1" fmla="*/ 0 h 21600"/>
              <a:gd name="T2" fmla="*/ 11514472 w 21600"/>
              <a:gd name="T3" fmla="*/ 8248595 h 21600"/>
              <a:gd name="T4" fmla="*/ 0 w 21600"/>
              <a:gd name="T5" fmla="*/ 7637586 h 21600"/>
              <a:gd name="T6" fmla="*/ 6095749 w 21600"/>
              <a:gd name="T7" fmla="*/ 0 h 21600"/>
              <a:gd name="T8" fmla="*/ 6095749 w 21600"/>
              <a:gd name="T9" fmla="*/ 0 h 216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1600" h="21600">
                <a:moveTo>
                  <a:pt x="11435" y="0"/>
                </a:moveTo>
                <a:lnTo>
                  <a:pt x="21600" y="21600"/>
                </a:lnTo>
                <a:lnTo>
                  <a:pt x="0" y="20000"/>
                </a:lnTo>
                <a:lnTo>
                  <a:pt x="11435" y="0"/>
                </a:lnTo>
                <a:close/>
                <a:moveTo>
                  <a:pt x="11435" y="0"/>
                </a:moveTo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43720" name="Oval 45"/>
          <p:cNvSpPr>
            <a:spLocks/>
          </p:cNvSpPr>
          <p:nvPr/>
        </p:nvSpPr>
        <p:spPr bwMode="auto">
          <a:xfrm>
            <a:off x="3618117" y="5409476"/>
            <a:ext cx="285750" cy="285750"/>
          </a:xfrm>
          <a:prstGeom prst="ellipse">
            <a:avLst/>
          </a:prstGeom>
          <a:noFill/>
          <a:ln w="25400">
            <a:solidFill>
              <a:srgbClr val="C90B1A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>
              <a:spcBef>
                <a:spcPct val="75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7F7F7F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C0C0C0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sz="1800"/>
          </a:p>
        </p:txBody>
      </p:sp>
      <p:sp>
        <p:nvSpPr>
          <p:cNvPr id="243721" name="Oval 46"/>
          <p:cNvSpPr>
            <a:spLocks/>
          </p:cNvSpPr>
          <p:nvPr/>
        </p:nvSpPr>
        <p:spPr bwMode="auto">
          <a:xfrm>
            <a:off x="3475242" y="5266601"/>
            <a:ext cx="571500" cy="571500"/>
          </a:xfrm>
          <a:prstGeom prst="ellipse">
            <a:avLst/>
          </a:prstGeom>
          <a:noFill/>
          <a:ln w="25400">
            <a:solidFill>
              <a:srgbClr val="C90B1A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>
              <a:spcBef>
                <a:spcPct val="75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7F7F7F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C0C0C0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sz="1800"/>
          </a:p>
        </p:txBody>
      </p:sp>
      <p:sp>
        <p:nvSpPr>
          <p:cNvPr id="243722" name="Oval 47"/>
          <p:cNvSpPr>
            <a:spLocks/>
          </p:cNvSpPr>
          <p:nvPr/>
        </p:nvSpPr>
        <p:spPr bwMode="auto">
          <a:xfrm>
            <a:off x="2341923" y="5470526"/>
            <a:ext cx="196850" cy="196850"/>
          </a:xfrm>
          <a:prstGeom prst="ellipse">
            <a:avLst/>
          </a:prstGeom>
          <a:noFill/>
          <a:ln w="25400">
            <a:solidFill>
              <a:srgbClr val="C90B1A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>
              <a:spcBef>
                <a:spcPct val="75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7F7F7F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C0C0C0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sz="1800"/>
          </a:p>
        </p:txBody>
      </p:sp>
      <p:sp>
        <p:nvSpPr>
          <p:cNvPr id="243723" name="Oval 48"/>
          <p:cNvSpPr>
            <a:spLocks/>
          </p:cNvSpPr>
          <p:nvPr/>
        </p:nvSpPr>
        <p:spPr bwMode="auto">
          <a:xfrm>
            <a:off x="1127485" y="4764088"/>
            <a:ext cx="1428750" cy="1428750"/>
          </a:xfrm>
          <a:prstGeom prst="ellipse">
            <a:avLst/>
          </a:prstGeom>
          <a:noFill/>
          <a:ln w="25400">
            <a:solidFill>
              <a:srgbClr val="C90B1A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>
              <a:spcBef>
                <a:spcPct val="75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7F7F7F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C0C0C0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sz="1800"/>
          </a:p>
        </p:txBody>
      </p:sp>
      <p:sp>
        <p:nvSpPr>
          <p:cNvPr id="37938" name="Rectangle 50"/>
          <p:cNvSpPr>
            <a:spLocks/>
          </p:cNvSpPr>
          <p:nvPr/>
        </p:nvSpPr>
        <p:spPr bwMode="auto">
          <a:xfrm>
            <a:off x="4746370" y="5201962"/>
            <a:ext cx="3940430" cy="61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>
              <a:defRPr/>
            </a:pPr>
            <a:r>
              <a:rPr lang="en-US" sz="1600" dirty="0" smtClean="0">
                <a:ea typeface="Gill Sans" charset="0"/>
                <a:cs typeface="Gill Sans" charset="0"/>
              </a:rPr>
              <a:t>Consider the ratio of:</a:t>
            </a:r>
          </a:p>
          <a:p>
            <a:pPr algn="ctr">
              <a:buSzPct val="125000"/>
              <a:buFont typeface="Gill Sans" charset="0"/>
              <a:buChar char="•"/>
              <a:defRPr/>
            </a:pPr>
            <a:r>
              <a:rPr lang="en-US" sz="1600" dirty="0" smtClean="0">
                <a:ea typeface="Gill Sans" charset="0"/>
                <a:cs typeface="Gill Sans" charset="0"/>
              </a:rPr>
              <a:t>radius of </a:t>
            </a:r>
            <a:r>
              <a:rPr lang="en-US" sz="1600" dirty="0" err="1" smtClean="0">
                <a:ea typeface="Gill Sans" charset="0"/>
                <a:cs typeface="Gill Sans" charset="0"/>
              </a:rPr>
              <a:t>incircle</a:t>
            </a:r>
            <a:r>
              <a:rPr lang="en-US" sz="1600" dirty="0" smtClean="0">
                <a:ea typeface="Gill Sans" charset="0"/>
                <a:cs typeface="Gill Sans" charset="0"/>
              </a:rPr>
              <a:t> to radius of </a:t>
            </a:r>
            <a:r>
              <a:rPr lang="en-US" sz="1600" dirty="0" err="1" smtClean="0">
                <a:ea typeface="Gill Sans" charset="0"/>
                <a:cs typeface="Gill Sans" charset="0"/>
              </a:rPr>
              <a:t>circumcircle</a:t>
            </a:r>
            <a:endParaRPr lang="en-US" sz="1600" dirty="0" smtClean="0">
              <a:ea typeface="Gill Sans" charset="0"/>
              <a:cs typeface="Gill Sans" charset="0"/>
            </a:endParaRPr>
          </a:p>
          <a:p>
            <a:pPr algn="ctr">
              <a:buSzPct val="125000"/>
              <a:buFont typeface="Gill Sans" charset="0"/>
              <a:buChar char="•"/>
              <a:defRPr/>
            </a:pPr>
            <a:r>
              <a:rPr lang="en-US" sz="1600" dirty="0" smtClean="0">
                <a:ea typeface="Gill Sans" charset="0"/>
                <a:cs typeface="Gill Sans" charset="0"/>
              </a:rPr>
              <a:t>maximal to minimal angle in triangle</a:t>
            </a:r>
          </a:p>
        </p:txBody>
      </p:sp>
    </p:spTree>
    <p:extLst>
      <p:ext uri="{BB962C8B-B14F-4D97-AF65-F5344CB8AC3E}">
        <p14:creationId xmlns:p14="http://schemas.microsoft.com/office/powerpoint/2010/main" val="2402502149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3726" grpId="0" animBg="1"/>
      <p:bldP spid="243727" grpId="0" animBg="1"/>
      <p:bldP spid="243729" grpId="0" animBg="1"/>
      <p:bldP spid="243730" grpId="0" animBg="1"/>
      <p:bldP spid="243731" grpId="0" animBg="1"/>
      <p:bldP spid="243732" grpId="0" animBg="1"/>
      <p:bldP spid="243733" grpId="0" animBg="1"/>
      <p:bldP spid="243734" grpId="0" animBg="1"/>
      <p:bldP spid="243735" grpId="0" animBg="1"/>
      <p:bldP spid="243736" grpId="0" animBg="1"/>
      <p:bldP spid="243737" grpId="0" animBg="1"/>
      <p:bldP spid="243738" grpId="0" animBg="1"/>
      <p:bldP spid="243739" grpId="0" animBg="1"/>
      <p:bldP spid="243740" grpId="0" animBg="1"/>
      <p:bldP spid="243741" grpId="0" animBg="1"/>
      <p:bldP spid="243742" grpId="0" animBg="1"/>
      <p:bldP spid="243743" grpId="0" animBg="1"/>
      <p:bldP spid="243744" grpId="0" animBg="1"/>
      <p:bldP spid="243745" grpId="0" animBg="1"/>
      <p:bldP spid="243746" grpId="0" animBg="1"/>
      <p:bldP spid="243718" grpId="0" animBg="1"/>
      <p:bldP spid="243719" grpId="0" animBg="1"/>
      <p:bldP spid="243720" grpId="0" animBg="1"/>
      <p:bldP spid="243721" grpId="0" animBg="1"/>
      <p:bldP spid="243722" grpId="0" animBg="1"/>
      <p:bldP spid="243723" grpId="0" animBg="1"/>
      <p:bldP spid="3793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Scientific Data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" y="-32657"/>
            <a:ext cx="7696200" cy="4679875"/>
          </a:xfrm>
          <a:prstGeom prst="rect">
            <a:avLst/>
          </a:prstGeom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3400420" y="1590680"/>
            <a:ext cx="2343159" cy="693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48806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787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Generating a valid triangulation</a:t>
            </a:r>
          </a:p>
        </p:txBody>
      </p:sp>
      <p:sp>
        <p:nvSpPr>
          <p:cNvPr id="246788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490538"/>
            <a:r>
              <a:rPr lang="en-US" dirty="0" smtClean="0"/>
              <a:t>How to get connectivity/triangulation from scattered data?</a:t>
            </a:r>
          </a:p>
          <a:p>
            <a:pPr marL="731838" lvl="1"/>
            <a:r>
              <a:rPr lang="en-US" dirty="0" err="1" smtClean="0"/>
              <a:t>Voronoi</a:t>
            </a:r>
            <a:r>
              <a:rPr lang="en-US" dirty="0" smtClean="0"/>
              <a:t> diagram     </a:t>
            </a:r>
          </a:p>
          <a:p>
            <a:pPr marL="731838" lvl="1"/>
            <a:r>
              <a:rPr lang="en-US" dirty="0" smtClean="0"/>
              <a:t>Delaunay triangulation</a:t>
            </a:r>
          </a:p>
        </p:txBody>
      </p:sp>
      <p:sp>
        <p:nvSpPr>
          <p:cNvPr id="246790" name="Freeform 3"/>
          <p:cNvSpPr>
            <a:spLocks/>
          </p:cNvSpPr>
          <p:nvPr/>
        </p:nvSpPr>
        <p:spPr bwMode="auto">
          <a:xfrm>
            <a:off x="705419" y="2397677"/>
            <a:ext cx="1330503" cy="1259923"/>
          </a:xfrm>
          <a:custGeom>
            <a:avLst/>
            <a:gdLst>
              <a:gd name="T0" fmla="*/ 23 w 21600"/>
              <a:gd name="T1" fmla="*/ 0 h 21600"/>
              <a:gd name="T2" fmla="*/ 37 w 21600"/>
              <a:gd name="T3" fmla="*/ 24 h 21600"/>
              <a:gd name="T4" fmla="*/ 35 w 21600"/>
              <a:gd name="T5" fmla="*/ 28 h 21600"/>
              <a:gd name="T6" fmla="*/ 0 w 21600"/>
              <a:gd name="T7" fmla="*/ 33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13200" y="0"/>
                </a:moveTo>
                <a:lnTo>
                  <a:pt x="21600" y="15247"/>
                </a:lnTo>
                <a:lnTo>
                  <a:pt x="20400" y="17788"/>
                </a:lnTo>
                <a:lnTo>
                  <a:pt x="0" y="21600"/>
                </a:lnTo>
              </a:path>
            </a:pathLst>
          </a:custGeom>
          <a:noFill/>
          <a:ln w="3175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46791" name="Freeform 4"/>
          <p:cNvSpPr>
            <a:spLocks/>
          </p:cNvSpPr>
          <p:nvPr/>
        </p:nvSpPr>
        <p:spPr bwMode="auto">
          <a:xfrm>
            <a:off x="2035922" y="2397677"/>
            <a:ext cx="666733" cy="887875"/>
          </a:xfrm>
          <a:custGeom>
            <a:avLst/>
            <a:gdLst>
              <a:gd name="T0" fmla="*/ 0 w 21600"/>
              <a:gd name="T1" fmla="*/ 17 h 21600"/>
              <a:gd name="T2" fmla="*/ 6 w 21600"/>
              <a:gd name="T3" fmla="*/ 14 h 21600"/>
              <a:gd name="T4" fmla="*/ 9 w 21600"/>
              <a:gd name="T5" fmla="*/ 0 h 216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600" h="21600">
                <a:moveTo>
                  <a:pt x="0" y="21600"/>
                </a:moveTo>
                <a:lnTo>
                  <a:pt x="14400" y="18000"/>
                </a:lnTo>
                <a:lnTo>
                  <a:pt x="21600" y="0"/>
                </a:lnTo>
              </a:path>
            </a:pathLst>
          </a:custGeom>
          <a:noFill/>
          <a:ln w="3175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46792" name="Freeform 5"/>
          <p:cNvSpPr>
            <a:spLocks/>
          </p:cNvSpPr>
          <p:nvPr/>
        </p:nvSpPr>
        <p:spPr bwMode="auto">
          <a:xfrm>
            <a:off x="1665515" y="3137326"/>
            <a:ext cx="963059" cy="1557858"/>
          </a:xfrm>
          <a:custGeom>
            <a:avLst/>
            <a:gdLst>
              <a:gd name="T0" fmla="*/ 17 w 21600"/>
              <a:gd name="T1" fmla="*/ 0 h 21600"/>
              <a:gd name="T2" fmla="*/ 20 w 21600"/>
              <a:gd name="T3" fmla="*/ 5 h 21600"/>
              <a:gd name="T4" fmla="*/ 18 w 21600"/>
              <a:gd name="T5" fmla="*/ 22 h 21600"/>
              <a:gd name="T6" fmla="*/ 9 w 21600"/>
              <a:gd name="T7" fmla="*/ 22 h 21600"/>
              <a:gd name="T8" fmla="*/ 0 w 21600"/>
              <a:gd name="T9" fmla="*/ 51 h 216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1600" h="21600">
                <a:moveTo>
                  <a:pt x="18277" y="0"/>
                </a:moveTo>
                <a:lnTo>
                  <a:pt x="21600" y="2057"/>
                </a:lnTo>
                <a:lnTo>
                  <a:pt x="19938" y="9257"/>
                </a:lnTo>
                <a:lnTo>
                  <a:pt x="9969" y="9257"/>
                </a:lnTo>
                <a:lnTo>
                  <a:pt x="0" y="21600"/>
                </a:lnTo>
              </a:path>
            </a:pathLst>
          </a:custGeom>
          <a:noFill/>
          <a:ln w="3175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46793" name="Line 6"/>
          <p:cNvSpPr>
            <a:spLocks noChangeShapeType="1"/>
          </p:cNvSpPr>
          <p:nvPr/>
        </p:nvSpPr>
        <p:spPr bwMode="auto">
          <a:xfrm>
            <a:off x="1963322" y="3435261"/>
            <a:ext cx="146681" cy="370566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46794" name="Freeform 7"/>
          <p:cNvSpPr>
            <a:spLocks/>
          </p:cNvSpPr>
          <p:nvPr/>
        </p:nvSpPr>
        <p:spPr bwMode="auto">
          <a:xfrm>
            <a:off x="2553010" y="3805827"/>
            <a:ext cx="148163" cy="889358"/>
          </a:xfrm>
          <a:custGeom>
            <a:avLst/>
            <a:gdLst>
              <a:gd name="T0" fmla="*/ 0 w 21600"/>
              <a:gd name="T1" fmla="*/ 0 h 21600"/>
              <a:gd name="T2" fmla="*/ 0 w 21600"/>
              <a:gd name="T3" fmla="*/ 3 h 21600"/>
              <a:gd name="T4" fmla="*/ 0 w 21600"/>
              <a:gd name="T5" fmla="*/ 17 h 216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3600"/>
                </a:lnTo>
                <a:lnTo>
                  <a:pt x="21600" y="21600"/>
                </a:lnTo>
              </a:path>
            </a:pathLst>
          </a:custGeom>
          <a:noFill/>
          <a:ln w="3175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46795" name="Freeform 8"/>
          <p:cNvSpPr>
            <a:spLocks/>
          </p:cNvSpPr>
          <p:nvPr/>
        </p:nvSpPr>
        <p:spPr bwMode="auto">
          <a:xfrm>
            <a:off x="2628573" y="3285552"/>
            <a:ext cx="368926" cy="667018"/>
          </a:xfrm>
          <a:custGeom>
            <a:avLst/>
            <a:gdLst>
              <a:gd name="T0" fmla="*/ 0 w 21600"/>
              <a:gd name="T1" fmla="*/ 0 h 21600"/>
              <a:gd name="T2" fmla="*/ 2 w 21600"/>
              <a:gd name="T3" fmla="*/ 1 h 21600"/>
              <a:gd name="T4" fmla="*/ 3 w 21600"/>
              <a:gd name="T5" fmla="*/ 7 h 21600"/>
              <a:gd name="T6" fmla="*/ 1 w 21600"/>
              <a:gd name="T7" fmla="*/ 9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17280" y="2400"/>
                </a:lnTo>
                <a:lnTo>
                  <a:pt x="21600" y="16800"/>
                </a:lnTo>
                <a:lnTo>
                  <a:pt x="4320" y="21600"/>
                </a:lnTo>
              </a:path>
            </a:pathLst>
          </a:custGeom>
          <a:noFill/>
          <a:ln w="3175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46796" name="Freeform 9"/>
          <p:cNvSpPr>
            <a:spLocks/>
          </p:cNvSpPr>
          <p:nvPr/>
        </p:nvSpPr>
        <p:spPr bwMode="auto">
          <a:xfrm>
            <a:off x="2923417" y="2397677"/>
            <a:ext cx="592652" cy="961988"/>
          </a:xfrm>
          <a:custGeom>
            <a:avLst/>
            <a:gdLst>
              <a:gd name="T0" fmla="*/ 0 w 21600"/>
              <a:gd name="T1" fmla="*/ 20 h 21600"/>
              <a:gd name="T2" fmla="*/ 4 w 21600"/>
              <a:gd name="T3" fmla="*/ 16 h 21600"/>
              <a:gd name="T4" fmla="*/ 7 w 21600"/>
              <a:gd name="T5" fmla="*/ 0 h 216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600" h="21600">
                <a:moveTo>
                  <a:pt x="0" y="21600"/>
                </a:moveTo>
                <a:lnTo>
                  <a:pt x="10800" y="18277"/>
                </a:lnTo>
                <a:lnTo>
                  <a:pt x="21600" y="0"/>
                </a:lnTo>
              </a:path>
            </a:pathLst>
          </a:custGeom>
          <a:noFill/>
          <a:ln w="3175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46797" name="Freeform 10"/>
          <p:cNvSpPr>
            <a:spLocks/>
          </p:cNvSpPr>
          <p:nvPr/>
        </p:nvSpPr>
        <p:spPr bwMode="auto">
          <a:xfrm>
            <a:off x="2997499" y="3212921"/>
            <a:ext cx="740814" cy="739649"/>
          </a:xfrm>
          <a:custGeom>
            <a:avLst/>
            <a:gdLst>
              <a:gd name="T0" fmla="*/ 3 w 21600"/>
              <a:gd name="T1" fmla="*/ 0 h 21600"/>
              <a:gd name="T2" fmla="*/ 12 w 21600"/>
              <a:gd name="T3" fmla="*/ 12 h 21600"/>
              <a:gd name="T4" fmla="*/ 0 w 21600"/>
              <a:gd name="T5" fmla="*/ 9 h 216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600" h="21600">
                <a:moveTo>
                  <a:pt x="6480" y="0"/>
                </a:moveTo>
                <a:lnTo>
                  <a:pt x="21600" y="21600"/>
                </a:lnTo>
                <a:lnTo>
                  <a:pt x="0" y="17280"/>
                </a:lnTo>
              </a:path>
            </a:pathLst>
          </a:custGeom>
          <a:noFill/>
          <a:ln w="3175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46798" name="Line 11"/>
          <p:cNvSpPr>
            <a:spLocks noChangeShapeType="1"/>
          </p:cNvSpPr>
          <p:nvPr/>
        </p:nvSpPr>
        <p:spPr bwMode="auto">
          <a:xfrm>
            <a:off x="3738313" y="3952571"/>
            <a:ext cx="887496" cy="520274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46799" name="Oval 12"/>
          <p:cNvSpPr>
            <a:spLocks/>
          </p:cNvSpPr>
          <p:nvPr/>
        </p:nvSpPr>
        <p:spPr bwMode="auto">
          <a:xfrm>
            <a:off x="2997499" y="4035577"/>
            <a:ext cx="93343" cy="93383"/>
          </a:xfrm>
          <a:prstGeom prst="ellipse">
            <a:avLst/>
          </a:prstGeom>
          <a:solidFill>
            <a:srgbClr val="000000"/>
          </a:solidFill>
          <a:ln w="3175">
            <a:solidFill>
              <a:schemeClr val="tx1"/>
            </a:solidFill>
            <a:round/>
            <a:headEnd/>
            <a:tailEnd/>
          </a:ln>
        </p:spPr>
        <p:txBody>
          <a:bodyPr lIns="0" tIns="0" rIns="0" bIns="0"/>
          <a:lstStyle>
            <a:lvl1pPr>
              <a:spcBef>
                <a:spcPct val="75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7F7F7F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C0C0C0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sz="1800"/>
          </a:p>
        </p:txBody>
      </p:sp>
      <p:sp>
        <p:nvSpPr>
          <p:cNvPr id="246800" name="Oval 13"/>
          <p:cNvSpPr>
            <a:spLocks/>
          </p:cNvSpPr>
          <p:nvPr/>
        </p:nvSpPr>
        <p:spPr bwMode="auto">
          <a:xfrm>
            <a:off x="2330766" y="4028166"/>
            <a:ext cx="93343" cy="91900"/>
          </a:xfrm>
          <a:prstGeom prst="ellipse">
            <a:avLst/>
          </a:prstGeom>
          <a:solidFill>
            <a:srgbClr val="000000"/>
          </a:solidFill>
          <a:ln w="3175">
            <a:solidFill>
              <a:schemeClr val="tx1"/>
            </a:solidFill>
            <a:round/>
            <a:headEnd/>
            <a:tailEnd/>
          </a:ln>
        </p:spPr>
        <p:txBody>
          <a:bodyPr lIns="0" tIns="0" rIns="0" bIns="0"/>
          <a:lstStyle>
            <a:lvl1pPr>
              <a:spcBef>
                <a:spcPct val="75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7F7F7F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C0C0C0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sz="1800"/>
          </a:p>
        </p:txBody>
      </p:sp>
      <p:sp>
        <p:nvSpPr>
          <p:cNvPr id="246801" name="Oval 14"/>
          <p:cNvSpPr>
            <a:spLocks/>
          </p:cNvSpPr>
          <p:nvPr/>
        </p:nvSpPr>
        <p:spPr bwMode="auto">
          <a:xfrm>
            <a:off x="3099731" y="3504927"/>
            <a:ext cx="91861" cy="93383"/>
          </a:xfrm>
          <a:prstGeom prst="ellipse">
            <a:avLst/>
          </a:prstGeom>
          <a:solidFill>
            <a:srgbClr val="000000"/>
          </a:solidFill>
          <a:ln w="3175">
            <a:solidFill>
              <a:schemeClr val="tx1"/>
            </a:solidFill>
            <a:round/>
            <a:headEnd/>
            <a:tailEnd/>
          </a:ln>
        </p:spPr>
        <p:txBody>
          <a:bodyPr lIns="0" tIns="0" rIns="0" bIns="0"/>
          <a:lstStyle>
            <a:lvl1pPr>
              <a:spcBef>
                <a:spcPct val="75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7F7F7F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C0C0C0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sz="1800"/>
          </a:p>
        </p:txBody>
      </p:sp>
      <p:sp>
        <p:nvSpPr>
          <p:cNvPr id="246802" name="Oval 15"/>
          <p:cNvSpPr>
            <a:spLocks/>
          </p:cNvSpPr>
          <p:nvPr/>
        </p:nvSpPr>
        <p:spPr bwMode="auto">
          <a:xfrm>
            <a:off x="3461249" y="3258872"/>
            <a:ext cx="90379" cy="93383"/>
          </a:xfrm>
          <a:prstGeom prst="ellipse">
            <a:avLst/>
          </a:prstGeom>
          <a:solidFill>
            <a:srgbClr val="000000"/>
          </a:solidFill>
          <a:ln w="3175">
            <a:solidFill>
              <a:schemeClr val="tx1"/>
            </a:solidFill>
            <a:round/>
            <a:headEnd/>
            <a:tailEnd/>
          </a:ln>
        </p:spPr>
        <p:txBody>
          <a:bodyPr lIns="0" tIns="0" rIns="0" bIns="0"/>
          <a:lstStyle>
            <a:lvl1pPr>
              <a:spcBef>
                <a:spcPct val="75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7F7F7F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C0C0C0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sz="1800"/>
          </a:p>
        </p:txBody>
      </p:sp>
      <p:sp>
        <p:nvSpPr>
          <p:cNvPr id="246803" name="Oval 16"/>
          <p:cNvSpPr>
            <a:spLocks/>
          </p:cNvSpPr>
          <p:nvPr/>
        </p:nvSpPr>
        <p:spPr bwMode="auto">
          <a:xfrm>
            <a:off x="2896748" y="3026156"/>
            <a:ext cx="91861" cy="93383"/>
          </a:xfrm>
          <a:prstGeom prst="ellipse">
            <a:avLst/>
          </a:prstGeom>
          <a:solidFill>
            <a:srgbClr val="000000"/>
          </a:solidFill>
          <a:ln w="3175">
            <a:solidFill>
              <a:schemeClr val="tx1"/>
            </a:solidFill>
            <a:round/>
            <a:headEnd/>
            <a:tailEnd/>
          </a:ln>
        </p:spPr>
        <p:txBody>
          <a:bodyPr lIns="0" tIns="0" rIns="0" bIns="0"/>
          <a:lstStyle>
            <a:lvl1pPr>
              <a:spcBef>
                <a:spcPct val="75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7F7F7F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C0C0C0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sz="1800"/>
          </a:p>
        </p:txBody>
      </p:sp>
      <p:sp>
        <p:nvSpPr>
          <p:cNvPr id="246804" name="Oval 17"/>
          <p:cNvSpPr>
            <a:spLocks/>
          </p:cNvSpPr>
          <p:nvPr/>
        </p:nvSpPr>
        <p:spPr bwMode="auto">
          <a:xfrm>
            <a:off x="2715989" y="3616097"/>
            <a:ext cx="93343" cy="93383"/>
          </a:xfrm>
          <a:prstGeom prst="ellipse">
            <a:avLst/>
          </a:prstGeom>
          <a:solidFill>
            <a:srgbClr val="000000"/>
          </a:solidFill>
          <a:ln w="3175">
            <a:solidFill>
              <a:schemeClr val="tx1"/>
            </a:solidFill>
            <a:round/>
            <a:headEnd/>
            <a:tailEnd/>
          </a:ln>
        </p:spPr>
        <p:txBody>
          <a:bodyPr lIns="0" tIns="0" rIns="0" bIns="0"/>
          <a:lstStyle>
            <a:lvl1pPr>
              <a:spcBef>
                <a:spcPct val="75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7F7F7F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C0C0C0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sz="1800"/>
          </a:p>
        </p:txBody>
      </p:sp>
      <p:sp>
        <p:nvSpPr>
          <p:cNvPr id="246805" name="Oval 18"/>
          <p:cNvSpPr>
            <a:spLocks/>
          </p:cNvSpPr>
          <p:nvPr/>
        </p:nvSpPr>
        <p:spPr bwMode="auto">
          <a:xfrm>
            <a:off x="2330766" y="3518268"/>
            <a:ext cx="93343" cy="93383"/>
          </a:xfrm>
          <a:prstGeom prst="ellipse">
            <a:avLst/>
          </a:prstGeom>
          <a:solidFill>
            <a:srgbClr val="000000"/>
          </a:solidFill>
          <a:ln w="3175">
            <a:solidFill>
              <a:schemeClr val="tx1"/>
            </a:solidFill>
            <a:round/>
            <a:headEnd/>
            <a:tailEnd/>
          </a:ln>
        </p:spPr>
        <p:txBody>
          <a:bodyPr lIns="0" tIns="0" rIns="0" bIns="0"/>
          <a:lstStyle>
            <a:lvl1pPr>
              <a:spcBef>
                <a:spcPct val="75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7F7F7F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C0C0C0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sz="1800"/>
          </a:p>
        </p:txBody>
      </p:sp>
      <p:sp>
        <p:nvSpPr>
          <p:cNvPr id="246806" name="Oval 19"/>
          <p:cNvSpPr>
            <a:spLocks/>
          </p:cNvSpPr>
          <p:nvPr/>
        </p:nvSpPr>
        <p:spPr bwMode="auto">
          <a:xfrm>
            <a:off x="1689221" y="3712444"/>
            <a:ext cx="93343" cy="93383"/>
          </a:xfrm>
          <a:prstGeom prst="ellipse">
            <a:avLst/>
          </a:prstGeom>
          <a:solidFill>
            <a:srgbClr val="000000"/>
          </a:solidFill>
          <a:ln w="3175">
            <a:solidFill>
              <a:schemeClr val="tx1"/>
            </a:solidFill>
            <a:round/>
            <a:headEnd/>
            <a:tailEnd/>
          </a:ln>
        </p:spPr>
        <p:txBody>
          <a:bodyPr lIns="0" tIns="0" rIns="0" bIns="0"/>
          <a:lstStyle>
            <a:lvl1pPr>
              <a:spcBef>
                <a:spcPct val="75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7F7F7F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C0C0C0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sz="1800"/>
          </a:p>
        </p:txBody>
      </p:sp>
      <p:sp>
        <p:nvSpPr>
          <p:cNvPr id="246807" name="Oval 20"/>
          <p:cNvSpPr>
            <a:spLocks/>
          </p:cNvSpPr>
          <p:nvPr/>
        </p:nvSpPr>
        <p:spPr bwMode="auto">
          <a:xfrm>
            <a:off x="2136673" y="2814193"/>
            <a:ext cx="93343" cy="93383"/>
          </a:xfrm>
          <a:prstGeom prst="ellipse">
            <a:avLst/>
          </a:prstGeom>
          <a:solidFill>
            <a:srgbClr val="000000"/>
          </a:solidFill>
          <a:ln w="3175">
            <a:solidFill>
              <a:schemeClr val="tx1"/>
            </a:solidFill>
            <a:round/>
            <a:headEnd/>
            <a:tailEnd/>
          </a:ln>
        </p:spPr>
        <p:txBody>
          <a:bodyPr lIns="0" tIns="0" rIns="0" bIns="0"/>
          <a:lstStyle>
            <a:lvl1pPr>
              <a:spcBef>
                <a:spcPct val="75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7F7F7F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C0C0C0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sz="1800"/>
          </a:p>
        </p:txBody>
      </p:sp>
      <p:sp>
        <p:nvSpPr>
          <p:cNvPr id="246808" name="Oval 21"/>
          <p:cNvSpPr>
            <a:spLocks/>
          </p:cNvSpPr>
          <p:nvPr/>
        </p:nvSpPr>
        <p:spPr bwMode="auto">
          <a:xfrm>
            <a:off x="1578098" y="3171418"/>
            <a:ext cx="93343" cy="90418"/>
          </a:xfrm>
          <a:prstGeom prst="ellipse">
            <a:avLst/>
          </a:prstGeom>
          <a:solidFill>
            <a:srgbClr val="000000"/>
          </a:solidFill>
          <a:ln w="3175">
            <a:solidFill>
              <a:schemeClr val="tx1"/>
            </a:solidFill>
            <a:round/>
            <a:headEnd/>
            <a:tailEnd/>
          </a:ln>
        </p:spPr>
        <p:txBody>
          <a:bodyPr lIns="0" tIns="0" rIns="0" bIns="0"/>
          <a:lstStyle>
            <a:lvl1pPr>
              <a:spcBef>
                <a:spcPct val="75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7F7F7F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C0C0C0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sz="1800"/>
          </a:p>
        </p:txBody>
      </p:sp>
      <p:sp>
        <p:nvSpPr>
          <p:cNvPr id="246809" name="Freeform 22"/>
          <p:cNvSpPr>
            <a:spLocks/>
          </p:cNvSpPr>
          <p:nvPr/>
        </p:nvSpPr>
        <p:spPr bwMode="auto">
          <a:xfrm>
            <a:off x="4772490" y="2397677"/>
            <a:ext cx="887496" cy="1704602"/>
          </a:xfrm>
          <a:custGeom>
            <a:avLst/>
            <a:gdLst>
              <a:gd name="T0" fmla="*/ 0 w 21600"/>
              <a:gd name="T1" fmla="*/ 61 h 21600"/>
              <a:gd name="T2" fmla="*/ 17 w 21600"/>
              <a:gd name="T3" fmla="*/ 29 h 21600"/>
              <a:gd name="T4" fmla="*/ 17 w 21600"/>
              <a:gd name="T5" fmla="*/ 0 h 216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600" h="21600">
                <a:moveTo>
                  <a:pt x="0" y="21600"/>
                </a:moveTo>
                <a:lnTo>
                  <a:pt x="21600" y="10330"/>
                </a:lnTo>
                <a:lnTo>
                  <a:pt x="21600" y="0"/>
                </a:lnTo>
              </a:path>
            </a:pathLst>
          </a:custGeom>
          <a:noFill/>
          <a:ln w="3175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46810" name="Freeform 23"/>
          <p:cNvSpPr>
            <a:spLocks/>
          </p:cNvSpPr>
          <p:nvPr/>
        </p:nvSpPr>
        <p:spPr bwMode="auto">
          <a:xfrm>
            <a:off x="5659986" y="2397677"/>
            <a:ext cx="592652" cy="815244"/>
          </a:xfrm>
          <a:custGeom>
            <a:avLst/>
            <a:gdLst>
              <a:gd name="T0" fmla="*/ 0 w 21600"/>
              <a:gd name="T1" fmla="*/ 14 h 21600"/>
              <a:gd name="T2" fmla="*/ 7 w 21600"/>
              <a:gd name="T3" fmla="*/ 8 h 21600"/>
              <a:gd name="T4" fmla="*/ 7 w 21600"/>
              <a:gd name="T5" fmla="*/ 0 h 216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600" h="21600">
                <a:moveTo>
                  <a:pt x="0" y="21600"/>
                </a:moveTo>
                <a:lnTo>
                  <a:pt x="21600" y="11782"/>
                </a:lnTo>
                <a:lnTo>
                  <a:pt x="21600" y="0"/>
                </a:lnTo>
              </a:path>
            </a:pathLst>
          </a:custGeom>
          <a:noFill/>
          <a:ln w="3175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46811" name="Freeform 24"/>
          <p:cNvSpPr>
            <a:spLocks/>
          </p:cNvSpPr>
          <p:nvPr/>
        </p:nvSpPr>
        <p:spPr bwMode="auto">
          <a:xfrm>
            <a:off x="6252638" y="2397677"/>
            <a:ext cx="739333" cy="665536"/>
          </a:xfrm>
          <a:custGeom>
            <a:avLst/>
            <a:gdLst>
              <a:gd name="T0" fmla="*/ 0 w 21600"/>
              <a:gd name="T1" fmla="*/ 6 h 21600"/>
              <a:gd name="T2" fmla="*/ 12 w 21600"/>
              <a:gd name="T3" fmla="*/ 9 h 21600"/>
              <a:gd name="T4" fmla="*/ 12 w 21600"/>
              <a:gd name="T5" fmla="*/ 0 h 216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600" h="21600">
                <a:moveTo>
                  <a:pt x="0" y="14400"/>
                </a:moveTo>
                <a:lnTo>
                  <a:pt x="21600" y="21600"/>
                </a:lnTo>
                <a:lnTo>
                  <a:pt x="21600" y="0"/>
                </a:lnTo>
              </a:path>
            </a:pathLst>
          </a:custGeom>
          <a:noFill/>
          <a:ln w="3175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46812" name="Freeform 25"/>
          <p:cNvSpPr>
            <a:spLocks/>
          </p:cNvSpPr>
          <p:nvPr/>
        </p:nvSpPr>
        <p:spPr bwMode="auto">
          <a:xfrm>
            <a:off x="6991970" y="2397677"/>
            <a:ext cx="518570" cy="887875"/>
          </a:xfrm>
          <a:custGeom>
            <a:avLst/>
            <a:gdLst>
              <a:gd name="T0" fmla="*/ 0 w 21600"/>
              <a:gd name="T1" fmla="*/ 12 h 21600"/>
              <a:gd name="T2" fmla="*/ 6 w 21600"/>
              <a:gd name="T3" fmla="*/ 17 h 21600"/>
              <a:gd name="T4" fmla="*/ 6 w 21600"/>
              <a:gd name="T5" fmla="*/ 0 h 216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600" h="21600">
                <a:moveTo>
                  <a:pt x="0" y="16200"/>
                </a:moveTo>
                <a:lnTo>
                  <a:pt x="21600" y="21600"/>
                </a:lnTo>
                <a:lnTo>
                  <a:pt x="21600" y="0"/>
                </a:lnTo>
              </a:path>
            </a:pathLst>
          </a:custGeom>
          <a:noFill/>
          <a:ln w="3175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46813" name="Freeform 26"/>
          <p:cNvSpPr>
            <a:spLocks/>
          </p:cNvSpPr>
          <p:nvPr/>
        </p:nvSpPr>
        <p:spPr bwMode="auto">
          <a:xfrm>
            <a:off x="5070298" y="3212921"/>
            <a:ext cx="737851" cy="1334036"/>
          </a:xfrm>
          <a:custGeom>
            <a:avLst/>
            <a:gdLst>
              <a:gd name="T0" fmla="*/ 9 w 21600"/>
              <a:gd name="T1" fmla="*/ 0 h 21600"/>
              <a:gd name="T2" fmla="*/ 11 w 21600"/>
              <a:gd name="T3" fmla="*/ 17 h 21600"/>
              <a:gd name="T4" fmla="*/ 0 w 21600"/>
              <a:gd name="T5" fmla="*/ 38 h 216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600" h="21600">
                <a:moveTo>
                  <a:pt x="17280" y="0"/>
                </a:moveTo>
                <a:lnTo>
                  <a:pt x="21600" y="9600"/>
                </a:lnTo>
                <a:lnTo>
                  <a:pt x="0" y="21600"/>
                </a:lnTo>
              </a:path>
            </a:pathLst>
          </a:custGeom>
          <a:noFill/>
          <a:ln w="3175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46814" name="Freeform 27"/>
          <p:cNvSpPr>
            <a:spLocks/>
          </p:cNvSpPr>
          <p:nvPr/>
        </p:nvSpPr>
        <p:spPr bwMode="auto">
          <a:xfrm>
            <a:off x="5659986" y="3212921"/>
            <a:ext cx="740814" cy="592905"/>
          </a:xfrm>
          <a:custGeom>
            <a:avLst/>
            <a:gdLst>
              <a:gd name="T0" fmla="*/ 0 w 21600"/>
              <a:gd name="T1" fmla="*/ 0 h 21600"/>
              <a:gd name="T2" fmla="*/ 12 w 21600"/>
              <a:gd name="T3" fmla="*/ 5 h 21600"/>
              <a:gd name="T4" fmla="*/ 2 w 21600"/>
              <a:gd name="T5" fmla="*/ 7 h 216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13500"/>
                </a:lnTo>
                <a:lnTo>
                  <a:pt x="4320" y="21600"/>
                </a:lnTo>
              </a:path>
            </a:pathLst>
          </a:custGeom>
          <a:noFill/>
          <a:ln w="3175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46815" name="Freeform 28"/>
          <p:cNvSpPr>
            <a:spLocks/>
          </p:cNvSpPr>
          <p:nvPr/>
        </p:nvSpPr>
        <p:spPr bwMode="auto">
          <a:xfrm>
            <a:off x="5735549" y="2840874"/>
            <a:ext cx="665251" cy="1854311"/>
          </a:xfrm>
          <a:custGeom>
            <a:avLst/>
            <a:gdLst>
              <a:gd name="T0" fmla="*/ 7 w 21600"/>
              <a:gd name="T1" fmla="*/ 0 h 21600"/>
              <a:gd name="T2" fmla="*/ 9 w 21600"/>
              <a:gd name="T3" fmla="*/ 29 h 21600"/>
              <a:gd name="T4" fmla="*/ 9 w 21600"/>
              <a:gd name="T5" fmla="*/ 49 h 21600"/>
              <a:gd name="T6" fmla="*/ 0 w 21600"/>
              <a:gd name="T7" fmla="*/ 72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16800" y="0"/>
                </a:moveTo>
                <a:lnTo>
                  <a:pt x="21600" y="8640"/>
                </a:lnTo>
                <a:lnTo>
                  <a:pt x="21600" y="14688"/>
                </a:lnTo>
                <a:lnTo>
                  <a:pt x="0" y="21600"/>
                </a:lnTo>
              </a:path>
            </a:pathLst>
          </a:custGeom>
          <a:noFill/>
          <a:ln w="3175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46816" name="Line 29"/>
          <p:cNvSpPr>
            <a:spLocks noChangeShapeType="1"/>
          </p:cNvSpPr>
          <p:nvPr/>
        </p:nvSpPr>
        <p:spPr bwMode="auto">
          <a:xfrm flipH="1">
            <a:off x="4848053" y="4546958"/>
            <a:ext cx="222244" cy="220857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46817" name="Line 30"/>
          <p:cNvSpPr>
            <a:spLocks noChangeShapeType="1"/>
          </p:cNvSpPr>
          <p:nvPr/>
        </p:nvSpPr>
        <p:spPr bwMode="auto">
          <a:xfrm rot="10800000">
            <a:off x="5808149" y="3805827"/>
            <a:ext cx="592652" cy="296453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46818" name="Freeform 31"/>
          <p:cNvSpPr>
            <a:spLocks/>
          </p:cNvSpPr>
          <p:nvPr/>
        </p:nvSpPr>
        <p:spPr bwMode="auto">
          <a:xfrm>
            <a:off x="6400800" y="3063213"/>
            <a:ext cx="591170" cy="594387"/>
          </a:xfrm>
          <a:custGeom>
            <a:avLst/>
            <a:gdLst>
              <a:gd name="T0" fmla="*/ 0 w 21600"/>
              <a:gd name="T1" fmla="*/ 7 h 21600"/>
              <a:gd name="T2" fmla="*/ 7 w 21600"/>
              <a:gd name="T3" fmla="*/ 0 h 21600"/>
              <a:gd name="T4" fmla="*/ 6 w 21600"/>
              <a:gd name="T5" fmla="*/ 7 h 21600"/>
              <a:gd name="T6" fmla="*/ 0 w 21600"/>
              <a:gd name="T7" fmla="*/ 7 h 21600"/>
              <a:gd name="T8" fmla="*/ 0 w 21600"/>
              <a:gd name="T9" fmla="*/ 7 h 216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1600" h="21600">
                <a:moveTo>
                  <a:pt x="0" y="18900"/>
                </a:moveTo>
                <a:lnTo>
                  <a:pt x="21600" y="0"/>
                </a:lnTo>
                <a:lnTo>
                  <a:pt x="16200" y="21600"/>
                </a:lnTo>
                <a:lnTo>
                  <a:pt x="0" y="18900"/>
                </a:lnTo>
                <a:close/>
                <a:moveTo>
                  <a:pt x="0" y="18900"/>
                </a:moveTo>
              </a:path>
            </a:pathLst>
          </a:custGeom>
          <a:noFill/>
          <a:ln w="3175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46819" name="Freeform 32"/>
          <p:cNvSpPr>
            <a:spLocks/>
          </p:cNvSpPr>
          <p:nvPr/>
        </p:nvSpPr>
        <p:spPr bwMode="auto">
          <a:xfrm>
            <a:off x="6400800" y="3657600"/>
            <a:ext cx="666733" cy="1037584"/>
          </a:xfrm>
          <a:custGeom>
            <a:avLst/>
            <a:gdLst>
              <a:gd name="T0" fmla="*/ 9 w 21600"/>
              <a:gd name="T1" fmla="*/ 23 h 21600"/>
              <a:gd name="T2" fmla="*/ 0 w 21600"/>
              <a:gd name="T3" fmla="*/ 10 h 21600"/>
              <a:gd name="T4" fmla="*/ 6 w 21600"/>
              <a:gd name="T5" fmla="*/ 0 h 21600"/>
              <a:gd name="T6" fmla="*/ 9 w 21600"/>
              <a:gd name="T7" fmla="*/ 10 h 21600"/>
              <a:gd name="T8" fmla="*/ 0 w 21600"/>
              <a:gd name="T9" fmla="*/ 10 h 216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1600" h="21600">
                <a:moveTo>
                  <a:pt x="21600" y="21600"/>
                </a:moveTo>
                <a:lnTo>
                  <a:pt x="0" y="9257"/>
                </a:lnTo>
                <a:lnTo>
                  <a:pt x="14400" y="0"/>
                </a:lnTo>
                <a:lnTo>
                  <a:pt x="21600" y="9257"/>
                </a:lnTo>
                <a:lnTo>
                  <a:pt x="0" y="9257"/>
                </a:lnTo>
              </a:path>
            </a:pathLst>
          </a:custGeom>
          <a:noFill/>
          <a:ln w="3175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46820" name="Freeform 33"/>
          <p:cNvSpPr>
            <a:spLocks/>
          </p:cNvSpPr>
          <p:nvPr/>
        </p:nvSpPr>
        <p:spPr bwMode="auto">
          <a:xfrm>
            <a:off x="6845289" y="3063213"/>
            <a:ext cx="294844" cy="594387"/>
          </a:xfrm>
          <a:custGeom>
            <a:avLst/>
            <a:gdLst>
              <a:gd name="T0" fmla="*/ 1 w 21600"/>
              <a:gd name="T1" fmla="*/ 0 h 21600"/>
              <a:gd name="T2" fmla="*/ 2 w 21600"/>
              <a:gd name="T3" fmla="*/ 7 h 21600"/>
              <a:gd name="T4" fmla="*/ 0 w 21600"/>
              <a:gd name="T5" fmla="*/ 7 h 216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600" h="21600">
                <a:moveTo>
                  <a:pt x="10800" y="0"/>
                </a:moveTo>
                <a:lnTo>
                  <a:pt x="21600" y="18900"/>
                </a:lnTo>
                <a:lnTo>
                  <a:pt x="0" y="21600"/>
                </a:lnTo>
              </a:path>
            </a:pathLst>
          </a:custGeom>
          <a:noFill/>
          <a:ln w="3175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46821" name="Freeform 34"/>
          <p:cNvSpPr>
            <a:spLocks/>
          </p:cNvSpPr>
          <p:nvPr/>
        </p:nvSpPr>
        <p:spPr bwMode="auto">
          <a:xfrm>
            <a:off x="7067533" y="3285552"/>
            <a:ext cx="665251" cy="1409632"/>
          </a:xfrm>
          <a:custGeom>
            <a:avLst/>
            <a:gdLst>
              <a:gd name="T0" fmla="*/ 9 w 21600"/>
              <a:gd name="T1" fmla="*/ 42 h 21600"/>
              <a:gd name="T2" fmla="*/ 0 w 21600"/>
              <a:gd name="T3" fmla="*/ 24 h 21600"/>
              <a:gd name="T4" fmla="*/ 1 w 21600"/>
              <a:gd name="T5" fmla="*/ 9 h 21600"/>
              <a:gd name="T6" fmla="*/ 6 w 21600"/>
              <a:gd name="T7" fmla="*/ 0 h 21600"/>
              <a:gd name="T8" fmla="*/ 0 w 21600"/>
              <a:gd name="T9" fmla="*/ 24 h 216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1600" h="21600">
                <a:moveTo>
                  <a:pt x="21600" y="21600"/>
                </a:moveTo>
                <a:lnTo>
                  <a:pt x="0" y="12505"/>
                </a:lnTo>
                <a:lnTo>
                  <a:pt x="2400" y="4547"/>
                </a:lnTo>
                <a:lnTo>
                  <a:pt x="14400" y="0"/>
                </a:lnTo>
                <a:lnTo>
                  <a:pt x="0" y="12505"/>
                </a:lnTo>
              </a:path>
            </a:pathLst>
          </a:custGeom>
          <a:noFill/>
          <a:ln w="3175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46822" name="Line 35"/>
          <p:cNvSpPr>
            <a:spLocks noChangeShapeType="1"/>
          </p:cNvSpPr>
          <p:nvPr/>
        </p:nvSpPr>
        <p:spPr bwMode="auto">
          <a:xfrm>
            <a:off x="7510541" y="3285552"/>
            <a:ext cx="1183821" cy="1187292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1096590" y="5137989"/>
            <a:ext cx="2912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Voronoi</a:t>
            </a:r>
            <a:r>
              <a:rPr lang="en-US" dirty="0" smtClean="0"/>
              <a:t> Diagram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5165884" y="5124675"/>
            <a:ext cx="2912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Delaunay Triangulation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2118066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7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7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6790" grpId="0" animBg="1"/>
      <p:bldP spid="246791" grpId="0" animBg="1"/>
      <p:bldP spid="246792" grpId="0" animBg="1"/>
      <p:bldP spid="246793" grpId="0" animBg="1"/>
      <p:bldP spid="246794" grpId="0" animBg="1"/>
      <p:bldP spid="246795" grpId="0" animBg="1"/>
      <p:bldP spid="246796" grpId="0" animBg="1"/>
      <p:bldP spid="246797" grpId="0" animBg="1"/>
      <p:bldP spid="246798" grpId="0" animBg="1"/>
      <p:bldP spid="246799" grpId="0" animBg="1"/>
      <p:bldP spid="246800" grpId="0" animBg="1"/>
      <p:bldP spid="246801" grpId="0" animBg="1"/>
      <p:bldP spid="246802" grpId="0" animBg="1"/>
      <p:bldP spid="246803" grpId="0" animBg="1"/>
      <p:bldP spid="246804" grpId="0" animBg="1"/>
      <p:bldP spid="246805" grpId="0" animBg="1"/>
      <p:bldP spid="246806" grpId="0" animBg="1"/>
      <p:bldP spid="246807" grpId="0" animBg="1"/>
      <p:bldP spid="246808" grpId="0" animBg="1"/>
      <p:bldP spid="246809" grpId="0" animBg="1"/>
      <p:bldP spid="246810" grpId="0" animBg="1"/>
      <p:bldP spid="246811" grpId="0" animBg="1"/>
      <p:bldP spid="246812" grpId="0" animBg="1"/>
      <p:bldP spid="246813" grpId="0" animBg="1"/>
      <p:bldP spid="246814" grpId="0" animBg="1"/>
      <p:bldP spid="246815" grpId="0" animBg="1"/>
      <p:bldP spid="246816" grpId="0" animBg="1"/>
      <p:bldP spid="246817" grpId="0" animBg="1"/>
      <p:bldP spid="246818" grpId="0" animBg="1"/>
      <p:bldP spid="246819" grpId="0" animBg="1"/>
      <p:bldP spid="246820" grpId="0" animBg="1"/>
      <p:bldP spid="246821" grpId="0" animBg="1"/>
      <p:bldP spid="246822" grpId="0" animBg="1"/>
      <p:bldP spid="39" grpId="0"/>
      <p:bldP spid="40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83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Voronoi</a:t>
            </a:r>
            <a:r>
              <a:rPr lang="en-US" dirty="0" smtClean="0"/>
              <a:t> Diagram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err="1" smtClean="0"/>
              <a:t>Voronoi</a:t>
            </a:r>
            <a:r>
              <a:rPr lang="en-US" b="1" dirty="0" smtClean="0"/>
              <a:t> Diagram</a:t>
            </a:r>
          </a:p>
          <a:p>
            <a:pPr lvl="1"/>
            <a:r>
              <a:rPr lang="en-US" dirty="0" smtClean="0"/>
              <a:t>Cells associated to points (sites)</a:t>
            </a:r>
          </a:p>
          <a:p>
            <a:pPr lvl="1"/>
            <a:r>
              <a:rPr lang="en-US" dirty="0" smtClean="0"/>
              <a:t>A cell contains all points that are closest to the site</a:t>
            </a:r>
            <a:endParaRPr lang="en-US" dirty="0"/>
          </a:p>
        </p:txBody>
      </p:sp>
      <p:pic>
        <p:nvPicPr>
          <p:cNvPr id="25088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269" y="2221458"/>
            <a:ext cx="4253356" cy="29444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088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3907488"/>
            <a:ext cx="3657600" cy="25168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088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1975017"/>
            <a:ext cx="2442877" cy="181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7536181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9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Generating a Triangulation</a:t>
            </a:r>
          </a:p>
        </p:txBody>
      </p:sp>
      <p:sp>
        <p:nvSpPr>
          <p:cNvPr id="244740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Scattered data triangulation </a:t>
            </a:r>
          </a:p>
          <a:p>
            <a:pPr lvl="1"/>
            <a:r>
              <a:rPr lang="en-US" dirty="0" smtClean="0"/>
              <a:t>A triangulation of data points consists of </a:t>
            </a:r>
          </a:p>
          <a:p>
            <a:pPr lvl="2"/>
            <a:r>
              <a:rPr lang="en-US" dirty="0" smtClean="0"/>
              <a:t>Set of </a:t>
            </a:r>
            <a:r>
              <a:rPr lang="en-US" b="1" dirty="0" smtClean="0"/>
              <a:t>vertices</a:t>
            </a:r>
            <a:r>
              <a:rPr lang="en-US" dirty="0" smtClean="0"/>
              <a:t> (0D) </a:t>
            </a:r>
          </a:p>
          <a:p>
            <a:pPr lvl="2"/>
            <a:r>
              <a:rPr lang="en-US" b="1" dirty="0" smtClean="0"/>
              <a:t>Edges</a:t>
            </a:r>
            <a:r>
              <a:rPr lang="en-US" dirty="0" smtClean="0"/>
              <a:t> (1D) connecting two vertices</a:t>
            </a:r>
          </a:p>
          <a:p>
            <a:pPr lvl="2"/>
            <a:r>
              <a:rPr lang="en-US" b="1" dirty="0" smtClean="0"/>
              <a:t>Faces</a:t>
            </a:r>
            <a:r>
              <a:rPr lang="en-US" dirty="0" smtClean="0"/>
              <a:t> (2D) connecting three vertices</a:t>
            </a:r>
          </a:p>
          <a:p>
            <a:r>
              <a:rPr lang="en-US" dirty="0" smtClean="0"/>
              <a:t>A triangulation must satisfy the following criteria</a:t>
            </a:r>
          </a:p>
          <a:p>
            <a:pPr lvl="1"/>
            <a:r>
              <a:rPr lang="en-US" dirty="0"/>
              <a:t> </a:t>
            </a:r>
            <a:r>
              <a:rPr lang="en-US" dirty="0" smtClean="0"/>
              <a:t>  faces =              , i.e. the </a:t>
            </a:r>
            <a:r>
              <a:rPr lang="en-US" b="1" dirty="0" smtClean="0"/>
              <a:t>union</a:t>
            </a:r>
            <a:r>
              <a:rPr lang="en-US" dirty="0" smtClean="0"/>
              <a:t> of all faces including the boundary is the convex hull of all vertices</a:t>
            </a:r>
          </a:p>
          <a:p>
            <a:pPr lvl="1"/>
            <a:r>
              <a:rPr lang="en-US" dirty="0" smtClean="0"/>
              <a:t>The </a:t>
            </a:r>
            <a:r>
              <a:rPr lang="en-US" b="1" dirty="0" smtClean="0"/>
              <a:t>intersection</a:t>
            </a:r>
            <a:r>
              <a:rPr lang="en-US" dirty="0" smtClean="0"/>
              <a:t> of two triangles is either empty, or a common vertex, or a common edge</a:t>
            </a:r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6839" y="1392840"/>
            <a:ext cx="2215134" cy="25889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1291" y="3058986"/>
            <a:ext cx="766382" cy="22974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550" y="3105721"/>
            <a:ext cx="128588" cy="142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4890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63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Invalid Triangulations</a:t>
            </a:r>
          </a:p>
        </p:txBody>
      </p:sp>
      <p:sp>
        <p:nvSpPr>
          <p:cNvPr id="245764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Triangulations with 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FF0000"/>
                </a:solidFill>
              </a:rPr>
              <a:t/>
            </a:r>
            <a:br>
              <a:rPr lang="en-US" dirty="0" smtClean="0">
                <a:solidFill>
                  <a:srgbClr val="FF0000"/>
                </a:solidFill>
              </a:rPr>
            </a:br>
            <a:r>
              <a:rPr lang="en-US" dirty="0" smtClean="0">
                <a:solidFill>
                  <a:srgbClr val="FF0000"/>
                </a:solidFill>
              </a:rPr>
              <a:t>          holes                   overlapping faces          T-Vertices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    are not valid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685800" y="2209800"/>
            <a:ext cx="2064689" cy="1466884"/>
            <a:chOff x="1174750" y="2417729"/>
            <a:chExt cx="2064689" cy="1466884"/>
          </a:xfrm>
        </p:grpSpPr>
        <p:sp>
          <p:nvSpPr>
            <p:cNvPr id="245766" name="Freeform 3"/>
            <p:cNvSpPr>
              <a:spLocks/>
            </p:cNvSpPr>
            <p:nvPr/>
          </p:nvSpPr>
          <p:spPr bwMode="auto">
            <a:xfrm>
              <a:off x="1174750" y="2417729"/>
              <a:ext cx="2064689" cy="1466884"/>
            </a:xfrm>
            <a:custGeom>
              <a:avLst/>
              <a:gdLst>
                <a:gd name="T0" fmla="*/ 0 w 21600"/>
                <a:gd name="T1" fmla="*/ 40 h 21600"/>
                <a:gd name="T2" fmla="*/ 36 w 21600"/>
                <a:gd name="T3" fmla="*/ 7 h 21600"/>
                <a:gd name="T4" fmla="*/ 138 w 21600"/>
                <a:gd name="T5" fmla="*/ 0 h 21600"/>
                <a:gd name="T6" fmla="*/ 158 w 21600"/>
                <a:gd name="T7" fmla="*/ 47 h 21600"/>
                <a:gd name="T8" fmla="*/ 118 w 21600"/>
                <a:gd name="T9" fmla="*/ 80 h 21600"/>
                <a:gd name="T10" fmla="*/ 46 w 21600"/>
                <a:gd name="T11" fmla="*/ 73 h 21600"/>
                <a:gd name="T12" fmla="*/ 0 w 21600"/>
                <a:gd name="T13" fmla="*/ 40 h 21600"/>
                <a:gd name="T14" fmla="*/ 0 w 21600"/>
                <a:gd name="T15" fmla="*/ 4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0" y="10800"/>
                  </a:moveTo>
                  <a:lnTo>
                    <a:pt x="4877" y="1964"/>
                  </a:lnTo>
                  <a:lnTo>
                    <a:pt x="18813" y="0"/>
                  </a:lnTo>
                  <a:lnTo>
                    <a:pt x="21600" y="12764"/>
                  </a:lnTo>
                  <a:lnTo>
                    <a:pt x="16026" y="21600"/>
                  </a:lnTo>
                  <a:lnTo>
                    <a:pt x="6271" y="19636"/>
                  </a:lnTo>
                  <a:lnTo>
                    <a:pt x="0" y="10800"/>
                  </a:lnTo>
                  <a:close/>
                  <a:moveTo>
                    <a:pt x="0" y="10800"/>
                  </a:moveTo>
                </a:path>
              </a:pathLst>
            </a:custGeom>
            <a:solidFill>
              <a:srgbClr val="CCECFF"/>
            </a:solidFill>
            <a:ln w="28575" cap="flat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45767" name="Freeform 4"/>
            <p:cNvSpPr>
              <a:spLocks/>
            </p:cNvSpPr>
            <p:nvPr/>
          </p:nvSpPr>
          <p:spPr bwMode="auto">
            <a:xfrm>
              <a:off x="1839915" y="2818499"/>
              <a:ext cx="933016" cy="666461"/>
            </a:xfrm>
            <a:custGeom>
              <a:avLst/>
              <a:gdLst>
                <a:gd name="T0" fmla="*/ 5 w 21600"/>
                <a:gd name="T1" fmla="*/ 2 h 21600"/>
                <a:gd name="T2" fmla="*/ 32 w 21600"/>
                <a:gd name="T3" fmla="*/ 0 h 21600"/>
                <a:gd name="T4" fmla="*/ 30 w 21600"/>
                <a:gd name="T5" fmla="*/ 17 h 21600"/>
                <a:gd name="T6" fmla="*/ 0 w 21600"/>
                <a:gd name="T7" fmla="*/ 12 h 21600"/>
                <a:gd name="T8" fmla="*/ 5 w 21600"/>
                <a:gd name="T9" fmla="*/ 2 h 21600"/>
                <a:gd name="T10" fmla="*/ 5 w 21600"/>
                <a:gd name="T11" fmla="*/ 2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3086" y="2160"/>
                  </a:moveTo>
                  <a:lnTo>
                    <a:pt x="21600" y="0"/>
                  </a:lnTo>
                  <a:lnTo>
                    <a:pt x="20057" y="21600"/>
                  </a:lnTo>
                  <a:lnTo>
                    <a:pt x="0" y="15120"/>
                  </a:lnTo>
                  <a:lnTo>
                    <a:pt x="3086" y="2160"/>
                  </a:lnTo>
                  <a:close/>
                  <a:moveTo>
                    <a:pt x="3086" y="2160"/>
                  </a:moveTo>
                </a:path>
              </a:pathLst>
            </a:custGeom>
            <a:solidFill>
              <a:srgbClr val="9999FF"/>
            </a:solidFill>
            <a:ln w="28575" cap="flat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45768" name="Line 5"/>
            <p:cNvSpPr>
              <a:spLocks noChangeShapeType="1"/>
            </p:cNvSpPr>
            <p:nvPr/>
          </p:nvSpPr>
          <p:spPr bwMode="auto">
            <a:xfrm>
              <a:off x="2772931" y="2818499"/>
              <a:ext cx="466508" cy="46663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45769" name="Freeform 6"/>
            <p:cNvSpPr>
              <a:spLocks/>
            </p:cNvSpPr>
            <p:nvPr/>
          </p:nvSpPr>
          <p:spPr bwMode="auto">
            <a:xfrm>
              <a:off x="1772952" y="3484960"/>
              <a:ext cx="933016" cy="399653"/>
            </a:xfrm>
            <a:custGeom>
              <a:avLst/>
              <a:gdLst>
                <a:gd name="T0" fmla="*/ 0 w 21600"/>
                <a:gd name="T1" fmla="*/ 4 h 21600"/>
                <a:gd name="T2" fmla="*/ 32 w 21600"/>
                <a:gd name="T3" fmla="*/ 0 h 21600"/>
                <a:gd name="T4" fmla="*/ 32 w 21600"/>
                <a:gd name="T5" fmla="*/ 6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600" h="21600">
                  <a:moveTo>
                    <a:pt x="0" y="14400"/>
                  </a:moveTo>
                  <a:lnTo>
                    <a:pt x="21600" y="0"/>
                  </a:lnTo>
                  <a:lnTo>
                    <a:pt x="21600" y="21600"/>
                  </a:lnTo>
                </a:path>
              </a:pathLst>
            </a:custGeom>
            <a:noFill/>
            <a:ln w="9525" cap="flat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45770" name="Line 7"/>
            <p:cNvSpPr>
              <a:spLocks noChangeShapeType="1"/>
            </p:cNvSpPr>
            <p:nvPr/>
          </p:nvSpPr>
          <p:spPr bwMode="auto">
            <a:xfrm rot="10800000" flipH="1">
              <a:off x="2705968" y="3285133"/>
              <a:ext cx="533471" cy="19982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3664617" y="2209800"/>
            <a:ext cx="1864916" cy="1598613"/>
            <a:chOff x="3838756" y="2286000"/>
            <a:chExt cx="1864916" cy="1598613"/>
          </a:xfrm>
        </p:grpSpPr>
        <p:sp>
          <p:nvSpPr>
            <p:cNvPr id="245771" name="Freeform 8"/>
            <p:cNvSpPr>
              <a:spLocks/>
            </p:cNvSpPr>
            <p:nvPr/>
          </p:nvSpPr>
          <p:spPr bwMode="auto">
            <a:xfrm>
              <a:off x="3838756" y="2286000"/>
              <a:ext cx="1864916" cy="1597497"/>
            </a:xfrm>
            <a:custGeom>
              <a:avLst/>
              <a:gdLst>
                <a:gd name="T0" fmla="*/ 0 w 21600"/>
                <a:gd name="T1" fmla="*/ 51 h 21600"/>
                <a:gd name="T2" fmla="*/ 28 w 21600"/>
                <a:gd name="T3" fmla="*/ 8 h 21600"/>
                <a:gd name="T4" fmla="*/ 111 w 21600"/>
                <a:gd name="T5" fmla="*/ 0 h 21600"/>
                <a:gd name="T6" fmla="*/ 129 w 21600"/>
                <a:gd name="T7" fmla="*/ 47 h 21600"/>
                <a:gd name="T8" fmla="*/ 102 w 21600"/>
                <a:gd name="T9" fmla="*/ 95 h 21600"/>
                <a:gd name="T10" fmla="*/ 37 w 21600"/>
                <a:gd name="T11" fmla="*/ 95 h 21600"/>
                <a:gd name="T12" fmla="*/ 0 w 21600"/>
                <a:gd name="T13" fmla="*/ 51 h 21600"/>
                <a:gd name="T14" fmla="*/ 0 w 21600"/>
                <a:gd name="T15" fmla="*/ 51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0" y="11700"/>
                  </a:moveTo>
                  <a:lnTo>
                    <a:pt x="4629" y="1800"/>
                  </a:lnTo>
                  <a:lnTo>
                    <a:pt x="18514" y="0"/>
                  </a:lnTo>
                  <a:lnTo>
                    <a:pt x="21600" y="10800"/>
                  </a:lnTo>
                  <a:lnTo>
                    <a:pt x="16971" y="21600"/>
                  </a:lnTo>
                  <a:lnTo>
                    <a:pt x="6171" y="21600"/>
                  </a:lnTo>
                  <a:lnTo>
                    <a:pt x="0" y="11700"/>
                  </a:lnTo>
                  <a:close/>
                  <a:moveTo>
                    <a:pt x="0" y="11700"/>
                  </a:moveTo>
                </a:path>
              </a:pathLst>
            </a:custGeom>
            <a:solidFill>
              <a:srgbClr val="CCECFF"/>
            </a:solidFill>
            <a:ln w="28575" cap="flat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45772" name="Freeform 9"/>
            <p:cNvSpPr>
              <a:spLocks/>
            </p:cNvSpPr>
            <p:nvPr/>
          </p:nvSpPr>
          <p:spPr bwMode="auto">
            <a:xfrm>
              <a:off x="3838756" y="2417729"/>
              <a:ext cx="600434" cy="733442"/>
            </a:xfrm>
            <a:custGeom>
              <a:avLst/>
              <a:gdLst>
                <a:gd name="T0" fmla="*/ 9 w 21600"/>
                <a:gd name="T1" fmla="*/ 0 h 21600"/>
                <a:gd name="T2" fmla="*/ 13 w 21600"/>
                <a:gd name="T3" fmla="*/ 15 h 21600"/>
                <a:gd name="T4" fmla="*/ 0 w 21600"/>
                <a:gd name="T5" fmla="*/ 20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600" h="21600">
                  <a:moveTo>
                    <a:pt x="14400" y="0"/>
                  </a:moveTo>
                  <a:lnTo>
                    <a:pt x="21600" y="15709"/>
                  </a:lnTo>
                  <a:lnTo>
                    <a:pt x="0" y="21600"/>
                  </a:lnTo>
                </a:path>
              </a:pathLst>
            </a:custGeom>
            <a:noFill/>
            <a:ln w="28575" cap="flat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45773" name="Freeform 10"/>
            <p:cNvSpPr>
              <a:spLocks/>
            </p:cNvSpPr>
            <p:nvPr/>
          </p:nvSpPr>
          <p:spPr bwMode="auto">
            <a:xfrm>
              <a:off x="3838756" y="2417729"/>
              <a:ext cx="998863" cy="733442"/>
            </a:xfrm>
            <a:custGeom>
              <a:avLst/>
              <a:gdLst>
                <a:gd name="T0" fmla="*/ 0 w 21600"/>
                <a:gd name="T1" fmla="*/ 20 h 21600"/>
                <a:gd name="T2" fmla="*/ 37 w 21600"/>
                <a:gd name="T3" fmla="*/ 20 h 21600"/>
                <a:gd name="T4" fmla="*/ 15 w 21600"/>
                <a:gd name="T5" fmla="*/ 0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600" h="21600">
                  <a:moveTo>
                    <a:pt x="0" y="21600"/>
                  </a:moveTo>
                  <a:lnTo>
                    <a:pt x="21600" y="21600"/>
                  </a:lnTo>
                  <a:lnTo>
                    <a:pt x="8640" y="0"/>
                  </a:lnTo>
                </a:path>
              </a:pathLst>
            </a:custGeom>
            <a:noFill/>
            <a:ln w="9525" cap="flat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45774" name="Freeform 11"/>
            <p:cNvSpPr>
              <a:spLocks/>
            </p:cNvSpPr>
            <p:nvPr/>
          </p:nvSpPr>
          <p:spPr bwMode="auto">
            <a:xfrm>
              <a:off x="4372227" y="3151171"/>
              <a:ext cx="931900" cy="733442"/>
            </a:xfrm>
            <a:custGeom>
              <a:avLst/>
              <a:gdLst>
                <a:gd name="T0" fmla="*/ 0 w 21600"/>
                <a:gd name="T1" fmla="*/ 20 h 21600"/>
                <a:gd name="T2" fmla="*/ 16 w 21600"/>
                <a:gd name="T3" fmla="*/ 0 h 21600"/>
                <a:gd name="T4" fmla="*/ 32 w 21600"/>
                <a:gd name="T5" fmla="*/ 20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600" h="21600">
                  <a:moveTo>
                    <a:pt x="0" y="21600"/>
                  </a:moveTo>
                  <a:lnTo>
                    <a:pt x="10800" y="0"/>
                  </a:lnTo>
                  <a:lnTo>
                    <a:pt x="21600" y="21600"/>
                  </a:lnTo>
                </a:path>
              </a:pathLst>
            </a:custGeom>
            <a:noFill/>
            <a:ln w="9525" cap="flat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45775" name="Freeform 12"/>
            <p:cNvSpPr>
              <a:spLocks/>
            </p:cNvSpPr>
            <p:nvPr/>
          </p:nvSpPr>
          <p:spPr bwMode="auto">
            <a:xfrm>
              <a:off x="4837619" y="2286000"/>
              <a:ext cx="866053" cy="865171"/>
            </a:xfrm>
            <a:custGeom>
              <a:avLst/>
              <a:gdLst>
                <a:gd name="T0" fmla="*/ 28 w 21600"/>
                <a:gd name="T1" fmla="*/ 26 h 21600"/>
                <a:gd name="T2" fmla="*/ 0 w 21600"/>
                <a:gd name="T3" fmla="*/ 28 h 21600"/>
                <a:gd name="T4" fmla="*/ 19 w 21600"/>
                <a:gd name="T5" fmla="*/ 0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600" h="21600">
                  <a:moveTo>
                    <a:pt x="21600" y="19938"/>
                  </a:moveTo>
                  <a:lnTo>
                    <a:pt x="0" y="21600"/>
                  </a:lnTo>
                  <a:lnTo>
                    <a:pt x="14954" y="0"/>
                  </a:lnTo>
                </a:path>
              </a:pathLst>
            </a:custGeom>
            <a:noFill/>
            <a:ln w="9525" cap="flat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6595523" y="2309154"/>
            <a:ext cx="1799069" cy="1398787"/>
            <a:chOff x="6170181" y="2417729"/>
            <a:chExt cx="1799069" cy="1398787"/>
          </a:xfrm>
        </p:grpSpPr>
        <p:sp>
          <p:nvSpPr>
            <p:cNvPr id="245776" name="Freeform 13"/>
            <p:cNvSpPr>
              <a:spLocks/>
            </p:cNvSpPr>
            <p:nvPr/>
          </p:nvSpPr>
          <p:spPr bwMode="auto">
            <a:xfrm>
              <a:off x="6170181" y="2417729"/>
              <a:ext cx="1799069" cy="1398786"/>
            </a:xfrm>
            <a:custGeom>
              <a:avLst/>
              <a:gdLst>
                <a:gd name="T0" fmla="*/ 45 w 21600"/>
                <a:gd name="T1" fmla="*/ 0 h 21600"/>
                <a:gd name="T2" fmla="*/ 116 w 21600"/>
                <a:gd name="T3" fmla="*/ 3 h 21600"/>
                <a:gd name="T4" fmla="*/ 120 w 21600"/>
                <a:gd name="T5" fmla="*/ 31 h 21600"/>
                <a:gd name="T6" fmla="*/ 85 w 21600"/>
                <a:gd name="T7" fmla="*/ 73 h 21600"/>
                <a:gd name="T8" fmla="*/ 0 w 21600"/>
                <a:gd name="T9" fmla="*/ 42 h 21600"/>
                <a:gd name="T10" fmla="*/ 45 w 21600"/>
                <a:gd name="T11" fmla="*/ 0 h 21600"/>
                <a:gd name="T12" fmla="*/ 45 w 21600"/>
                <a:gd name="T13" fmla="*/ 0 h 2160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1600" h="21600">
                  <a:moveTo>
                    <a:pt x="8000" y="0"/>
                  </a:moveTo>
                  <a:lnTo>
                    <a:pt x="20800" y="1029"/>
                  </a:lnTo>
                  <a:lnTo>
                    <a:pt x="21600" y="9257"/>
                  </a:lnTo>
                  <a:lnTo>
                    <a:pt x="15200" y="21600"/>
                  </a:lnTo>
                  <a:lnTo>
                    <a:pt x="0" y="12343"/>
                  </a:lnTo>
                  <a:lnTo>
                    <a:pt x="8000" y="0"/>
                  </a:lnTo>
                  <a:close/>
                  <a:moveTo>
                    <a:pt x="8000" y="0"/>
                  </a:moveTo>
                </a:path>
              </a:pathLst>
            </a:custGeom>
            <a:solidFill>
              <a:srgbClr val="CCECFF"/>
            </a:solidFill>
            <a:ln w="28575" cap="flat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45777" name="Freeform 14"/>
            <p:cNvSpPr>
              <a:spLocks/>
            </p:cNvSpPr>
            <p:nvPr/>
          </p:nvSpPr>
          <p:spPr bwMode="auto">
            <a:xfrm>
              <a:off x="6170181" y="2417729"/>
              <a:ext cx="1799069" cy="800423"/>
            </a:xfrm>
            <a:custGeom>
              <a:avLst/>
              <a:gdLst>
                <a:gd name="T0" fmla="*/ 0 w 21600"/>
                <a:gd name="T1" fmla="*/ 24 h 21600"/>
                <a:gd name="T2" fmla="*/ 120 w 21600"/>
                <a:gd name="T3" fmla="*/ 18 h 21600"/>
                <a:gd name="T4" fmla="*/ 45 w 21600"/>
                <a:gd name="T5" fmla="*/ 0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600" h="21600">
                  <a:moveTo>
                    <a:pt x="0" y="21600"/>
                  </a:moveTo>
                  <a:lnTo>
                    <a:pt x="21600" y="16200"/>
                  </a:lnTo>
                  <a:lnTo>
                    <a:pt x="8000" y="0"/>
                  </a:lnTo>
                </a:path>
              </a:pathLst>
            </a:custGeom>
            <a:noFill/>
            <a:ln w="9525" cap="flat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45778" name="Line 15"/>
            <p:cNvSpPr>
              <a:spLocks noChangeShapeType="1"/>
            </p:cNvSpPr>
            <p:nvPr/>
          </p:nvSpPr>
          <p:spPr bwMode="auto">
            <a:xfrm rot="10800000">
              <a:off x="7236006" y="3085307"/>
              <a:ext cx="199773" cy="731209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7675424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955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Delaunay Triangulation</a:t>
            </a:r>
          </a:p>
        </p:txBody>
      </p:sp>
      <p:sp>
        <p:nvSpPr>
          <p:cNvPr id="48130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Delaunay Triangulation</a:t>
            </a:r>
          </a:p>
          <a:p>
            <a:pPr lvl="1"/>
            <a:r>
              <a:rPr lang="en-US" dirty="0" smtClean="0"/>
              <a:t>The geometric </a:t>
            </a:r>
            <a:r>
              <a:rPr lang="en-US" b="1" dirty="0" smtClean="0"/>
              <a:t>dual</a:t>
            </a:r>
            <a:r>
              <a:rPr lang="en-US" dirty="0" smtClean="0"/>
              <a:t> of the </a:t>
            </a:r>
            <a:r>
              <a:rPr lang="en-US" dirty="0" err="1" smtClean="0"/>
              <a:t>Voronoi</a:t>
            </a:r>
            <a:r>
              <a:rPr lang="en-US" dirty="0" smtClean="0"/>
              <a:t> diagram</a:t>
            </a:r>
          </a:p>
          <a:p>
            <a:pPr lvl="1"/>
            <a:r>
              <a:rPr lang="en-US" b="1" dirty="0" smtClean="0"/>
              <a:t>Delaunay Property</a:t>
            </a:r>
            <a:r>
              <a:rPr lang="en-US" dirty="0" smtClean="0"/>
              <a:t>: the circumcircle of a triangle contains no other vertices but the triangle vertices</a:t>
            </a:r>
          </a:p>
          <a:p>
            <a:pPr lvl="1"/>
            <a:r>
              <a:rPr lang="en-US" dirty="0"/>
              <a:t>Two nodes a and b are connected </a:t>
            </a:r>
            <a:r>
              <a:rPr lang="en-US" dirty="0" err="1"/>
              <a:t>iff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the </a:t>
            </a:r>
            <a:r>
              <a:rPr lang="en-US" dirty="0" err="1"/>
              <a:t>Voronoi</a:t>
            </a:r>
            <a:r>
              <a:rPr lang="en-US" dirty="0"/>
              <a:t> cells C(a) and C(b) share a common </a:t>
            </a:r>
            <a:r>
              <a:rPr lang="en-US" dirty="0" smtClean="0"/>
              <a:t>edge</a:t>
            </a:r>
          </a:p>
          <a:p>
            <a:pPr lvl="1"/>
            <a:r>
              <a:rPr lang="en-US" dirty="0" smtClean="0"/>
              <a:t>Unique for </a:t>
            </a:r>
            <a:r>
              <a:rPr lang="en-US" dirty="0"/>
              <a:t>all but trivial </a:t>
            </a:r>
            <a:r>
              <a:rPr lang="en-US" dirty="0" smtClean="0"/>
              <a:t>cases</a:t>
            </a:r>
          </a:p>
          <a:p>
            <a:pPr lvl="1"/>
            <a:r>
              <a:rPr lang="en-US" dirty="0" smtClean="0"/>
              <a:t>Maximizes </a:t>
            </a:r>
            <a:r>
              <a:rPr lang="en-US" dirty="0"/>
              <a:t>the smallest </a:t>
            </a:r>
            <a:r>
              <a:rPr lang="en-US" dirty="0" smtClean="0"/>
              <a:t>angle and</a:t>
            </a:r>
            <a:br>
              <a:rPr lang="en-US" dirty="0" smtClean="0"/>
            </a:br>
            <a:r>
              <a:rPr lang="en-US" dirty="0" smtClean="0"/>
              <a:t>(radius </a:t>
            </a:r>
            <a:r>
              <a:rPr lang="en-US" dirty="0"/>
              <a:t>of in-circle)/(radius of </a:t>
            </a:r>
            <a:r>
              <a:rPr lang="en-US" dirty="0" err="1"/>
              <a:t>circumcircle</a:t>
            </a:r>
            <a:r>
              <a:rPr lang="en-US" dirty="0" smtClean="0"/>
              <a:t>)</a:t>
            </a:r>
          </a:p>
          <a:p>
            <a:r>
              <a:rPr lang="en-US" dirty="0" smtClean="0"/>
              <a:t>Computation</a:t>
            </a:r>
          </a:p>
          <a:p>
            <a:pPr lvl="1"/>
            <a:r>
              <a:rPr lang="en-US" dirty="0" smtClean="0"/>
              <a:t>Edge Flip Algorithm</a:t>
            </a:r>
          </a:p>
          <a:p>
            <a:pPr lvl="1"/>
            <a:r>
              <a:rPr lang="en-US" dirty="0" smtClean="0"/>
              <a:t>CGAL (www.cgal.org)</a:t>
            </a:r>
            <a:endParaRPr lang="en-US" dirty="0"/>
          </a:p>
        </p:txBody>
      </p:sp>
      <p:sp>
        <p:nvSpPr>
          <p:cNvPr id="253960" name="Freeform 3"/>
          <p:cNvSpPr>
            <a:spLocks/>
          </p:cNvSpPr>
          <p:nvPr/>
        </p:nvSpPr>
        <p:spPr bwMode="auto">
          <a:xfrm rot="16200000">
            <a:off x="5684233" y="3051615"/>
            <a:ext cx="2032346" cy="1666012"/>
          </a:xfrm>
          <a:custGeom>
            <a:avLst/>
            <a:gdLst>
              <a:gd name="T0" fmla="*/ 0 w 21600"/>
              <a:gd name="T1" fmla="*/ 0 h 21600"/>
              <a:gd name="T2" fmla="*/ 3 w 21600"/>
              <a:gd name="T3" fmla="*/ 42 h 21600"/>
              <a:gd name="T4" fmla="*/ 8 w 21600"/>
              <a:gd name="T5" fmla="*/ 44 h 21600"/>
              <a:gd name="T6" fmla="*/ 31 w 21600"/>
              <a:gd name="T7" fmla="*/ 44 h 21600"/>
              <a:gd name="T8" fmla="*/ 88 w 21600"/>
              <a:gd name="T9" fmla="*/ 11 h 21600"/>
              <a:gd name="T10" fmla="*/ 88 w 21600"/>
              <a:gd name="T11" fmla="*/ 0 h 21600"/>
              <a:gd name="T12" fmla="*/ 0 w 21600"/>
              <a:gd name="T13" fmla="*/ 0 h 21600"/>
              <a:gd name="T14" fmla="*/ 0 w 21600"/>
              <a:gd name="T15" fmla="*/ 0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635" y="20700"/>
                </a:lnTo>
                <a:lnTo>
                  <a:pt x="1906" y="21600"/>
                </a:lnTo>
                <a:lnTo>
                  <a:pt x="7624" y="21600"/>
                </a:lnTo>
                <a:lnTo>
                  <a:pt x="21600" y="5400"/>
                </a:lnTo>
                <a:lnTo>
                  <a:pt x="21600" y="0"/>
                </a:lnTo>
                <a:lnTo>
                  <a:pt x="0" y="0"/>
                </a:lnTo>
                <a:close/>
                <a:moveTo>
                  <a:pt x="0" y="0"/>
                </a:moveTo>
              </a:path>
            </a:pathLst>
          </a:custGeom>
          <a:solidFill>
            <a:srgbClr val="CCECFF"/>
          </a:solidFill>
          <a:ln w="28575" cap="flat">
            <a:solidFill>
              <a:srgbClr val="9999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53961" name="Freeform 4"/>
          <p:cNvSpPr>
            <a:spLocks/>
          </p:cNvSpPr>
          <p:nvPr/>
        </p:nvSpPr>
        <p:spPr bwMode="auto">
          <a:xfrm rot="16200000">
            <a:off x="6978256" y="2174714"/>
            <a:ext cx="1315567" cy="2705986"/>
          </a:xfrm>
          <a:custGeom>
            <a:avLst/>
            <a:gdLst>
              <a:gd name="T0" fmla="*/ 37 w 21600"/>
              <a:gd name="T1" fmla="*/ 116 h 21600"/>
              <a:gd name="T2" fmla="*/ 0 w 21600"/>
              <a:gd name="T3" fmla="*/ 53 h 21600"/>
              <a:gd name="T4" fmla="*/ 37 w 21600"/>
              <a:gd name="T5" fmla="*/ 0 h 21600"/>
              <a:gd name="T6" fmla="*/ 37 w 21600"/>
              <a:gd name="T7" fmla="*/ 116 h 21600"/>
              <a:gd name="T8" fmla="*/ 37 w 21600"/>
              <a:gd name="T9" fmla="*/ 116 h 216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1600" h="21600">
                <a:moveTo>
                  <a:pt x="21600" y="21600"/>
                </a:moveTo>
                <a:lnTo>
                  <a:pt x="0" y="9969"/>
                </a:lnTo>
                <a:lnTo>
                  <a:pt x="21600" y="0"/>
                </a:lnTo>
                <a:lnTo>
                  <a:pt x="21600" y="21600"/>
                </a:lnTo>
                <a:close/>
                <a:moveTo>
                  <a:pt x="21600" y="21600"/>
                </a:moveTo>
              </a:path>
            </a:pathLst>
          </a:custGeom>
          <a:solidFill>
            <a:srgbClr val="CCECFF"/>
          </a:solidFill>
          <a:ln w="28575" cap="flat">
            <a:solidFill>
              <a:srgbClr val="9999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53962" name="Freeform 5"/>
          <p:cNvSpPr>
            <a:spLocks/>
          </p:cNvSpPr>
          <p:nvPr/>
        </p:nvSpPr>
        <p:spPr bwMode="auto">
          <a:xfrm rot="16200000">
            <a:off x="7280983" y="4627538"/>
            <a:ext cx="1614962" cy="1804561"/>
          </a:xfrm>
          <a:custGeom>
            <a:avLst/>
            <a:gdLst>
              <a:gd name="T0" fmla="*/ 0 w 21600"/>
              <a:gd name="T1" fmla="*/ 0 h 21600"/>
              <a:gd name="T2" fmla="*/ 51 w 21600"/>
              <a:gd name="T3" fmla="*/ 8 h 21600"/>
              <a:gd name="T4" fmla="*/ 56 w 21600"/>
              <a:gd name="T5" fmla="*/ 10 h 21600"/>
              <a:gd name="T6" fmla="*/ 39 w 21600"/>
              <a:gd name="T7" fmla="*/ 52 h 21600"/>
              <a:gd name="T8" fmla="*/ 0 w 21600"/>
              <a:gd name="T9" fmla="*/ 52 h 21600"/>
              <a:gd name="T10" fmla="*/ 0 w 21600"/>
              <a:gd name="T11" fmla="*/ 0 h 21600"/>
              <a:gd name="T12" fmla="*/ 0 w 21600"/>
              <a:gd name="T13" fmla="*/ 0 h 2160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0000" y="3323"/>
                </a:lnTo>
                <a:lnTo>
                  <a:pt x="21600" y="4154"/>
                </a:lnTo>
                <a:lnTo>
                  <a:pt x="15200" y="21600"/>
                </a:lnTo>
                <a:lnTo>
                  <a:pt x="0" y="21600"/>
                </a:lnTo>
                <a:lnTo>
                  <a:pt x="0" y="0"/>
                </a:lnTo>
                <a:close/>
                <a:moveTo>
                  <a:pt x="0" y="0"/>
                </a:moveTo>
              </a:path>
            </a:pathLst>
          </a:custGeom>
          <a:solidFill>
            <a:srgbClr val="CCECFF"/>
          </a:solidFill>
          <a:ln w="28575" cap="flat">
            <a:solidFill>
              <a:srgbClr val="9999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53963" name="Freeform 6"/>
          <p:cNvSpPr>
            <a:spLocks/>
          </p:cNvSpPr>
          <p:nvPr/>
        </p:nvSpPr>
        <p:spPr bwMode="auto">
          <a:xfrm rot="16200000">
            <a:off x="7093759" y="3307864"/>
            <a:ext cx="2333216" cy="1457333"/>
          </a:xfrm>
          <a:custGeom>
            <a:avLst/>
            <a:gdLst>
              <a:gd name="T0" fmla="*/ 0 w 21600"/>
              <a:gd name="T1" fmla="*/ 34 h 21600"/>
              <a:gd name="T2" fmla="*/ 24 w 21600"/>
              <a:gd name="T3" fmla="*/ 0 h 21600"/>
              <a:gd name="T4" fmla="*/ 51 w 21600"/>
              <a:gd name="T5" fmla="*/ 0 h 21600"/>
              <a:gd name="T6" fmla="*/ 116 w 21600"/>
              <a:gd name="T7" fmla="*/ 34 h 21600"/>
              <a:gd name="T8" fmla="*/ 0 w 21600"/>
              <a:gd name="T9" fmla="*/ 34 h 21600"/>
              <a:gd name="T10" fmla="*/ 0 w 21600"/>
              <a:gd name="T11" fmla="*/ 34 h 216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21600" h="21600">
                <a:moveTo>
                  <a:pt x="0" y="21600"/>
                </a:moveTo>
                <a:lnTo>
                  <a:pt x="4431" y="0"/>
                </a:lnTo>
                <a:lnTo>
                  <a:pt x="9415" y="0"/>
                </a:lnTo>
                <a:lnTo>
                  <a:pt x="21600" y="21600"/>
                </a:lnTo>
                <a:lnTo>
                  <a:pt x="0" y="21600"/>
                </a:lnTo>
                <a:close/>
                <a:moveTo>
                  <a:pt x="0" y="21600"/>
                </a:moveTo>
              </a:path>
            </a:pathLst>
          </a:custGeom>
          <a:solidFill>
            <a:srgbClr val="CCECFF"/>
          </a:solidFill>
          <a:ln w="28575" cap="flat">
            <a:solidFill>
              <a:srgbClr val="9999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53964" name="Freeform 7"/>
          <p:cNvSpPr>
            <a:spLocks/>
          </p:cNvSpPr>
          <p:nvPr/>
        </p:nvSpPr>
        <p:spPr bwMode="auto">
          <a:xfrm rot="16200000">
            <a:off x="5918328" y="4792346"/>
            <a:ext cx="1494024" cy="1595882"/>
          </a:xfrm>
          <a:custGeom>
            <a:avLst/>
            <a:gdLst>
              <a:gd name="T0" fmla="*/ 0 w 21600"/>
              <a:gd name="T1" fmla="*/ 34 h 21600"/>
              <a:gd name="T2" fmla="*/ 48 w 21600"/>
              <a:gd name="T3" fmla="*/ 40 h 21600"/>
              <a:gd name="T4" fmla="*/ 46 w 21600"/>
              <a:gd name="T5" fmla="*/ 0 h 21600"/>
              <a:gd name="T6" fmla="*/ 0 w 21600"/>
              <a:gd name="T7" fmla="*/ 0 h 21600"/>
              <a:gd name="T8" fmla="*/ 0 w 21600"/>
              <a:gd name="T9" fmla="*/ 33 h 21600"/>
              <a:gd name="T10" fmla="*/ 0 w 21600"/>
              <a:gd name="T11" fmla="*/ 34 h 21600"/>
              <a:gd name="T12" fmla="*/ 0 w 21600"/>
              <a:gd name="T13" fmla="*/ 34 h 2160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21600" h="21600">
                <a:moveTo>
                  <a:pt x="0" y="18000"/>
                </a:moveTo>
                <a:lnTo>
                  <a:pt x="21600" y="21600"/>
                </a:lnTo>
                <a:lnTo>
                  <a:pt x="20736" y="0"/>
                </a:lnTo>
                <a:lnTo>
                  <a:pt x="0" y="0"/>
                </a:lnTo>
                <a:lnTo>
                  <a:pt x="0" y="17843"/>
                </a:lnTo>
                <a:lnTo>
                  <a:pt x="0" y="18000"/>
                </a:lnTo>
                <a:close/>
                <a:moveTo>
                  <a:pt x="0" y="18000"/>
                </a:moveTo>
              </a:path>
            </a:pathLst>
          </a:custGeom>
          <a:solidFill>
            <a:srgbClr val="CCECFF"/>
          </a:solidFill>
          <a:ln w="28575" cap="flat">
            <a:solidFill>
              <a:srgbClr val="9999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53967" name="Freeform 10"/>
          <p:cNvSpPr>
            <a:spLocks/>
          </p:cNvSpPr>
          <p:nvPr/>
        </p:nvSpPr>
        <p:spPr bwMode="auto">
          <a:xfrm rot="16200000">
            <a:off x="6289382" y="3376545"/>
            <a:ext cx="2691605" cy="2151789"/>
          </a:xfrm>
          <a:custGeom>
            <a:avLst/>
            <a:gdLst>
              <a:gd name="T0" fmla="*/ 10 w 21600"/>
              <a:gd name="T1" fmla="*/ 2 h 21600"/>
              <a:gd name="T2" fmla="*/ 96 w 21600"/>
              <a:gd name="T3" fmla="*/ 0 h 21600"/>
              <a:gd name="T4" fmla="*/ 154 w 21600"/>
              <a:gd name="T5" fmla="*/ 33 h 21600"/>
              <a:gd name="T6" fmla="*/ 93 w 21600"/>
              <a:gd name="T7" fmla="*/ 73 h 21600"/>
              <a:gd name="T8" fmla="*/ 96 w 21600"/>
              <a:gd name="T9" fmla="*/ 0 h 21600"/>
              <a:gd name="T10" fmla="*/ 0 w 21600"/>
              <a:gd name="T11" fmla="*/ 50 h 21600"/>
              <a:gd name="T12" fmla="*/ 10 w 21600"/>
              <a:gd name="T13" fmla="*/ 2 h 21600"/>
              <a:gd name="T14" fmla="*/ 10 w 21600"/>
              <a:gd name="T15" fmla="*/ 2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21600" h="21600">
                <a:moveTo>
                  <a:pt x="1440" y="697"/>
                </a:moveTo>
                <a:lnTo>
                  <a:pt x="13440" y="0"/>
                </a:lnTo>
                <a:lnTo>
                  <a:pt x="21600" y="9755"/>
                </a:lnTo>
                <a:lnTo>
                  <a:pt x="12960" y="21600"/>
                </a:lnTo>
                <a:lnTo>
                  <a:pt x="13440" y="0"/>
                </a:lnTo>
                <a:lnTo>
                  <a:pt x="0" y="14632"/>
                </a:lnTo>
                <a:lnTo>
                  <a:pt x="1440" y="697"/>
                </a:lnTo>
                <a:close/>
                <a:moveTo>
                  <a:pt x="1440" y="697"/>
                </a:moveTo>
              </a:path>
            </a:pathLst>
          </a:custGeom>
          <a:noFill/>
          <a:ln w="76200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53968" name="Line 11"/>
          <p:cNvSpPr>
            <a:spLocks noChangeShapeType="1"/>
          </p:cNvSpPr>
          <p:nvPr/>
        </p:nvSpPr>
        <p:spPr bwMode="auto">
          <a:xfrm rot="10800000" flipH="1">
            <a:off x="8019188" y="4184015"/>
            <a:ext cx="694457" cy="1614962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53969" name="Oval 12"/>
          <p:cNvSpPr>
            <a:spLocks/>
          </p:cNvSpPr>
          <p:nvPr/>
        </p:nvSpPr>
        <p:spPr bwMode="auto">
          <a:xfrm rot="16200000">
            <a:off x="6569689" y="5548916"/>
            <a:ext cx="119463" cy="140260"/>
          </a:xfrm>
          <a:prstGeom prst="ellipse">
            <a:avLst/>
          </a:prstGeom>
          <a:solidFill>
            <a:srgbClr val="800080"/>
          </a:solidFill>
          <a:ln w="28575">
            <a:solidFill>
              <a:srgbClr val="FF3300"/>
            </a:solidFill>
            <a:round/>
            <a:headEnd/>
            <a:tailEnd/>
          </a:ln>
        </p:spPr>
        <p:txBody>
          <a:bodyPr lIns="0" tIns="0" rIns="0" bIns="0"/>
          <a:lstStyle>
            <a:lvl1pPr>
              <a:spcBef>
                <a:spcPct val="75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7F7F7F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C0C0C0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sz="1800"/>
          </a:p>
        </p:txBody>
      </p:sp>
      <p:sp>
        <p:nvSpPr>
          <p:cNvPr id="253970" name="Oval 13"/>
          <p:cNvSpPr>
            <a:spLocks/>
          </p:cNvSpPr>
          <p:nvPr/>
        </p:nvSpPr>
        <p:spPr bwMode="auto">
          <a:xfrm rot="16200000">
            <a:off x="7957009" y="5728967"/>
            <a:ext cx="120938" cy="138549"/>
          </a:xfrm>
          <a:prstGeom prst="ellipse">
            <a:avLst/>
          </a:prstGeom>
          <a:solidFill>
            <a:srgbClr val="800080"/>
          </a:solidFill>
          <a:ln w="28575">
            <a:solidFill>
              <a:srgbClr val="FF3300"/>
            </a:solidFill>
            <a:round/>
            <a:headEnd/>
            <a:tailEnd/>
          </a:ln>
        </p:spPr>
        <p:txBody>
          <a:bodyPr lIns="0" tIns="0" rIns="0" bIns="0"/>
          <a:lstStyle>
            <a:lvl1pPr>
              <a:spcBef>
                <a:spcPct val="75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7F7F7F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C0C0C0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sz="1800"/>
          </a:p>
        </p:txBody>
      </p:sp>
      <p:sp>
        <p:nvSpPr>
          <p:cNvPr id="253971" name="Oval 14"/>
          <p:cNvSpPr>
            <a:spLocks/>
          </p:cNvSpPr>
          <p:nvPr/>
        </p:nvSpPr>
        <p:spPr bwMode="auto">
          <a:xfrm rot="16200000">
            <a:off x="8653059" y="4114004"/>
            <a:ext cx="119463" cy="138549"/>
          </a:xfrm>
          <a:prstGeom prst="ellipse">
            <a:avLst/>
          </a:prstGeom>
          <a:solidFill>
            <a:srgbClr val="800080"/>
          </a:solidFill>
          <a:ln w="28575">
            <a:solidFill>
              <a:srgbClr val="FF3300"/>
            </a:solidFill>
            <a:round/>
            <a:headEnd/>
            <a:tailEnd/>
          </a:ln>
        </p:spPr>
        <p:txBody>
          <a:bodyPr lIns="0" tIns="0" rIns="0" bIns="0"/>
          <a:lstStyle>
            <a:lvl1pPr>
              <a:spcBef>
                <a:spcPct val="75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7F7F7F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C0C0C0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sz="1800"/>
          </a:p>
        </p:txBody>
      </p:sp>
      <p:sp>
        <p:nvSpPr>
          <p:cNvPr id="253972" name="Oval 15"/>
          <p:cNvSpPr>
            <a:spLocks/>
          </p:cNvSpPr>
          <p:nvPr/>
        </p:nvSpPr>
        <p:spPr bwMode="auto">
          <a:xfrm rot="16200000">
            <a:off x="6499559" y="4053417"/>
            <a:ext cx="119463" cy="140260"/>
          </a:xfrm>
          <a:prstGeom prst="ellipse">
            <a:avLst/>
          </a:prstGeom>
          <a:solidFill>
            <a:srgbClr val="800080"/>
          </a:solidFill>
          <a:ln w="28575">
            <a:solidFill>
              <a:srgbClr val="FF3300"/>
            </a:solidFill>
            <a:round/>
            <a:headEnd/>
            <a:tailEnd/>
          </a:ln>
        </p:spPr>
        <p:txBody>
          <a:bodyPr lIns="0" tIns="0" rIns="0" bIns="0"/>
          <a:lstStyle>
            <a:lvl1pPr>
              <a:spcBef>
                <a:spcPct val="75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7F7F7F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C0C0C0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sz="1800"/>
          </a:p>
        </p:txBody>
      </p:sp>
      <p:sp>
        <p:nvSpPr>
          <p:cNvPr id="253973" name="Oval 16"/>
          <p:cNvSpPr>
            <a:spLocks/>
          </p:cNvSpPr>
          <p:nvPr/>
        </p:nvSpPr>
        <p:spPr bwMode="auto">
          <a:xfrm rot="16200000">
            <a:off x="7472824" y="3037361"/>
            <a:ext cx="119463" cy="138549"/>
          </a:xfrm>
          <a:prstGeom prst="ellipse">
            <a:avLst/>
          </a:prstGeom>
          <a:solidFill>
            <a:srgbClr val="800080"/>
          </a:solidFill>
          <a:ln w="28575">
            <a:solidFill>
              <a:srgbClr val="FF3300"/>
            </a:solidFill>
            <a:round/>
            <a:headEnd/>
            <a:tailEnd/>
          </a:ln>
        </p:spPr>
        <p:txBody>
          <a:bodyPr lIns="0" tIns="0" rIns="0" bIns="0"/>
          <a:lstStyle>
            <a:lvl1pPr>
              <a:spcBef>
                <a:spcPct val="75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7F7F7F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C0C0C0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907376522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3960" grpId="0" animBg="1"/>
      <p:bldP spid="253961" grpId="0" animBg="1"/>
      <p:bldP spid="253962" grpId="0" animBg="1"/>
      <p:bldP spid="253963" grpId="0" animBg="1"/>
      <p:bldP spid="253964" grpId="0" animBg="1"/>
      <p:bldP spid="253967" grpId="0" animBg="1"/>
      <p:bldP spid="253968" grpId="0" animBg="1"/>
      <p:bldP spid="253969" grpId="0" animBg="1"/>
      <p:bldP spid="253970" grpId="0" animBg="1"/>
      <p:bldP spid="253971" grpId="0" animBg="1"/>
      <p:bldP spid="253972" grpId="0" animBg="1"/>
      <p:bldP spid="253973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099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Algorithm for Delaunay triangulations</a:t>
            </a:r>
          </a:p>
        </p:txBody>
      </p:sp>
      <p:sp>
        <p:nvSpPr>
          <p:cNvPr id="54274" name="Rectangle 2"/>
          <p:cNvSpPr>
            <a:spLocks noGrp="1" noChangeArrowheads="1"/>
          </p:cNvSpPr>
          <p:nvPr>
            <p:ph idx="1"/>
          </p:nvPr>
        </p:nvSpPr>
        <p:spPr>
          <a:xfrm>
            <a:off x="250825" y="548481"/>
            <a:ext cx="8642350" cy="5759450"/>
          </a:xfrm>
        </p:spPr>
        <p:txBody>
          <a:bodyPr/>
          <a:lstStyle/>
          <a:p>
            <a:r>
              <a:rPr lang="en-US" dirty="0" smtClean="0"/>
              <a:t>Edge flip algorithm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Courier New Bold" panose="02070609020205020404" pitchFamily="49" charset="0"/>
              </a:rPr>
              <a:t>find all edges where local Delaunay property is violated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Courier New Bold" panose="02070609020205020404" pitchFamily="49" charset="0"/>
              </a:rPr>
              <a:t>mark these edges and push them onto the stack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Courier New Bold" panose="02070609020205020404" pitchFamily="49" charset="0"/>
              </a:rPr>
              <a:t>while (stack not empty) </a:t>
            </a:r>
          </a:p>
          <a:p>
            <a:pPr lvl="2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Courier New Bold" panose="02070609020205020404" pitchFamily="49" charset="0"/>
              </a:rPr>
              <a:t>pop edge from stack</a:t>
            </a:r>
          </a:p>
          <a:p>
            <a:pPr lvl="2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Courier New Bold" panose="02070609020205020404" pitchFamily="49" charset="0"/>
              </a:rPr>
              <a:t>if (edge does not satisfy Delaunay property) </a:t>
            </a:r>
          </a:p>
          <a:p>
            <a:pPr lvl="2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Courier New Bold" panose="02070609020205020404" pitchFamily="49" charset="0"/>
              </a:rPr>
              <a:t>flip this edge</a:t>
            </a:r>
          </a:p>
          <a:p>
            <a:pPr lvl="2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Courier New Bold" panose="02070609020205020404" pitchFamily="49" charset="0"/>
              </a:rPr>
              <a:t>flip all adjacent edges for which the Delaunay property is violated due to the flip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  <a:sym typeface="Courier New Bold" panose="02070609020205020404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1981200" y="4419600"/>
            <a:ext cx="1848062" cy="1828862"/>
            <a:chOff x="1776413" y="4495800"/>
            <a:chExt cx="2589212" cy="2543175"/>
          </a:xfrm>
        </p:grpSpPr>
        <p:sp>
          <p:nvSpPr>
            <p:cNvPr id="11" name="Freeform 7"/>
            <p:cNvSpPr>
              <a:spLocks/>
            </p:cNvSpPr>
            <p:nvPr/>
          </p:nvSpPr>
          <p:spPr bwMode="auto">
            <a:xfrm>
              <a:off x="1981200" y="4572000"/>
              <a:ext cx="1982788" cy="534987"/>
            </a:xfrm>
            <a:custGeom>
              <a:avLst/>
              <a:gdLst>
                <a:gd name="T0" fmla="*/ 76985600 w 21600"/>
                <a:gd name="T1" fmla="*/ 0 h 21600"/>
                <a:gd name="T2" fmla="*/ 0 w 21600"/>
                <a:gd name="T3" fmla="*/ 13270179 h 21600"/>
                <a:gd name="T4" fmla="*/ 181975050 w 21600"/>
                <a:gd name="T5" fmla="*/ 7583044 h 21600"/>
                <a:gd name="T6" fmla="*/ 76985600 w 21600"/>
                <a:gd name="T7" fmla="*/ 0 h 21600"/>
                <a:gd name="T8" fmla="*/ 76985600 w 21600"/>
                <a:gd name="T9" fmla="*/ 0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9138" y="0"/>
                  </a:moveTo>
                  <a:lnTo>
                    <a:pt x="0" y="21600"/>
                  </a:lnTo>
                  <a:lnTo>
                    <a:pt x="21600" y="12343"/>
                  </a:lnTo>
                  <a:lnTo>
                    <a:pt x="9138" y="0"/>
                  </a:lnTo>
                  <a:close/>
                  <a:moveTo>
                    <a:pt x="9138" y="0"/>
                  </a:moveTo>
                </a:path>
              </a:pathLst>
            </a:custGeom>
            <a:solidFill>
              <a:srgbClr val="CCECFF"/>
            </a:solidFill>
            <a:ln w="28575" cap="flat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2" name="Freeform 8"/>
            <p:cNvSpPr>
              <a:spLocks/>
            </p:cNvSpPr>
            <p:nvPr/>
          </p:nvSpPr>
          <p:spPr bwMode="auto">
            <a:xfrm>
              <a:off x="1981200" y="4876800"/>
              <a:ext cx="1982788" cy="606425"/>
            </a:xfrm>
            <a:custGeom>
              <a:avLst/>
              <a:gdLst>
                <a:gd name="T0" fmla="*/ 0 w 21600"/>
                <a:gd name="T1" fmla="*/ 6392927 h 21600"/>
                <a:gd name="T2" fmla="*/ 181975050 w 21600"/>
                <a:gd name="T3" fmla="*/ 0 h 21600"/>
                <a:gd name="T4" fmla="*/ 104989451 w 21600"/>
                <a:gd name="T5" fmla="*/ 17047814 h 21600"/>
                <a:gd name="T6" fmla="*/ 0 w 21600"/>
                <a:gd name="T7" fmla="*/ 6392927 h 21600"/>
                <a:gd name="T8" fmla="*/ 0 w 21600"/>
                <a:gd name="T9" fmla="*/ 6392927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0" y="8100"/>
                  </a:moveTo>
                  <a:lnTo>
                    <a:pt x="21600" y="0"/>
                  </a:lnTo>
                  <a:lnTo>
                    <a:pt x="12462" y="21600"/>
                  </a:lnTo>
                  <a:lnTo>
                    <a:pt x="0" y="8100"/>
                  </a:lnTo>
                  <a:close/>
                  <a:moveTo>
                    <a:pt x="0" y="8100"/>
                  </a:moveTo>
                </a:path>
              </a:pathLst>
            </a:custGeom>
            <a:solidFill>
              <a:srgbClr val="CCECFF"/>
            </a:solidFill>
            <a:ln w="28575" cap="flat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3" name="Oval 9"/>
            <p:cNvSpPr>
              <a:spLocks/>
            </p:cNvSpPr>
            <p:nvPr/>
          </p:nvSpPr>
          <p:spPr bwMode="auto">
            <a:xfrm>
              <a:off x="1776413" y="4519612"/>
              <a:ext cx="2589212" cy="2519363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>
              <a:lvl1pPr>
                <a:spcBef>
                  <a:spcPct val="75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7F7F7F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C0C0C0"/>
                </a:buClr>
                <a:buSzPct val="50000"/>
                <a:buFont typeface="Wingdings" panose="05000000000000000000" pitchFamily="2" charset="2"/>
                <a:buChar char="n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sz="1800"/>
            </a:p>
          </p:txBody>
        </p:sp>
        <p:sp>
          <p:nvSpPr>
            <p:cNvPr id="14" name="Oval 10"/>
            <p:cNvSpPr>
              <a:spLocks/>
            </p:cNvSpPr>
            <p:nvPr/>
          </p:nvSpPr>
          <p:spPr bwMode="auto">
            <a:xfrm>
              <a:off x="2740025" y="4495800"/>
              <a:ext cx="152400" cy="150812"/>
            </a:xfrm>
            <a:prstGeom prst="ellipse">
              <a:avLst/>
            </a:prstGeom>
            <a:solidFill>
              <a:srgbClr val="4D4D4D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/>
            <a:lstStyle>
              <a:lvl1pPr>
                <a:spcBef>
                  <a:spcPct val="75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7F7F7F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C0C0C0"/>
                </a:buClr>
                <a:buSzPct val="50000"/>
                <a:buFont typeface="Wingdings" panose="05000000000000000000" pitchFamily="2" charset="2"/>
                <a:buChar char="n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sz="1800"/>
            </a:p>
          </p:txBody>
        </p:sp>
        <p:sp>
          <p:nvSpPr>
            <p:cNvPr id="15" name="Oval 11"/>
            <p:cNvSpPr>
              <a:spLocks/>
            </p:cNvSpPr>
            <p:nvPr/>
          </p:nvSpPr>
          <p:spPr bwMode="auto">
            <a:xfrm>
              <a:off x="1900238" y="5029200"/>
              <a:ext cx="152400" cy="152400"/>
            </a:xfrm>
            <a:prstGeom prst="ellipse">
              <a:avLst/>
            </a:prstGeom>
            <a:solidFill>
              <a:srgbClr val="4D4D4D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/>
            <a:lstStyle>
              <a:lvl1pPr>
                <a:spcBef>
                  <a:spcPct val="75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7F7F7F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C0C0C0"/>
                </a:buClr>
                <a:buSzPct val="50000"/>
                <a:buFont typeface="Wingdings" panose="05000000000000000000" pitchFamily="2" charset="2"/>
                <a:buChar char="n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sz="1800"/>
            </a:p>
          </p:txBody>
        </p:sp>
        <p:sp>
          <p:nvSpPr>
            <p:cNvPr id="16" name="Oval 12"/>
            <p:cNvSpPr>
              <a:spLocks/>
            </p:cNvSpPr>
            <p:nvPr/>
          </p:nvSpPr>
          <p:spPr bwMode="auto">
            <a:xfrm>
              <a:off x="3043238" y="5410200"/>
              <a:ext cx="152400" cy="150812"/>
            </a:xfrm>
            <a:prstGeom prst="ellipse">
              <a:avLst/>
            </a:prstGeom>
            <a:solidFill>
              <a:srgbClr val="4D4D4D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/>
            <a:lstStyle>
              <a:lvl1pPr>
                <a:spcBef>
                  <a:spcPct val="75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7F7F7F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C0C0C0"/>
                </a:buClr>
                <a:buSzPct val="50000"/>
                <a:buFont typeface="Wingdings" panose="05000000000000000000" pitchFamily="2" charset="2"/>
                <a:buChar char="n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sz="1800"/>
            </a:p>
          </p:txBody>
        </p:sp>
        <p:sp>
          <p:nvSpPr>
            <p:cNvPr id="17" name="Oval 13"/>
            <p:cNvSpPr>
              <a:spLocks/>
            </p:cNvSpPr>
            <p:nvPr/>
          </p:nvSpPr>
          <p:spPr bwMode="auto">
            <a:xfrm>
              <a:off x="3883025" y="4800600"/>
              <a:ext cx="152400" cy="150812"/>
            </a:xfrm>
            <a:prstGeom prst="ellipse">
              <a:avLst/>
            </a:prstGeom>
            <a:solidFill>
              <a:srgbClr val="4D4D4D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/>
            <a:lstStyle>
              <a:lvl1pPr>
                <a:spcBef>
                  <a:spcPct val="75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7F7F7F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C0C0C0"/>
                </a:buClr>
                <a:buSzPct val="50000"/>
                <a:buFont typeface="Wingdings" panose="05000000000000000000" pitchFamily="2" charset="2"/>
                <a:buChar char="n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sz="1800"/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5274353" y="4272785"/>
            <a:ext cx="1524000" cy="1044575"/>
            <a:chOff x="5257800" y="4316412"/>
            <a:chExt cx="2135188" cy="1452563"/>
          </a:xfrm>
        </p:grpSpPr>
        <p:sp>
          <p:nvSpPr>
            <p:cNvPr id="7" name="Freeform 3"/>
            <p:cNvSpPr>
              <a:spLocks/>
            </p:cNvSpPr>
            <p:nvPr/>
          </p:nvSpPr>
          <p:spPr bwMode="auto">
            <a:xfrm>
              <a:off x="5329238" y="4572000"/>
              <a:ext cx="1143000" cy="909637"/>
            </a:xfrm>
            <a:custGeom>
              <a:avLst/>
              <a:gdLst>
                <a:gd name="T0" fmla="*/ 44354750 w 21600"/>
                <a:gd name="T1" fmla="*/ 0 h 21600"/>
                <a:gd name="T2" fmla="*/ 0 w 21600"/>
                <a:gd name="T3" fmla="*/ 22375217 h 21600"/>
                <a:gd name="T4" fmla="*/ 60483750 w 21600"/>
                <a:gd name="T5" fmla="*/ 38357539 h 21600"/>
                <a:gd name="T6" fmla="*/ 44354750 w 21600"/>
                <a:gd name="T7" fmla="*/ 0 h 21600"/>
                <a:gd name="T8" fmla="*/ 44354750 w 21600"/>
                <a:gd name="T9" fmla="*/ 0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15840" y="0"/>
                  </a:moveTo>
                  <a:lnTo>
                    <a:pt x="0" y="12600"/>
                  </a:lnTo>
                  <a:lnTo>
                    <a:pt x="21600" y="21600"/>
                  </a:lnTo>
                  <a:lnTo>
                    <a:pt x="15840" y="0"/>
                  </a:lnTo>
                  <a:close/>
                  <a:moveTo>
                    <a:pt x="15840" y="0"/>
                  </a:moveTo>
                </a:path>
              </a:pathLst>
            </a:custGeom>
            <a:solidFill>
              <a:srgbClr val="CCECFF"/>
            </a:solidFill>
            <a:ln w="28575" cap="flat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" name="Freeform 4"/>
            <p:cNvSpPr>
              <a:spLocks/>
            </p:cNvSpPr>
            <p:nvPr/>
          </p:nvSpPr>
          <p:spPr bwMode="auto">
            <a:xfrm>
              <a:off x="6169025" y="4572000"/>
              <a:ext cx="1143000" cy="909637"/>
            </a:xfrm>
            <a:custGeom>
              <a:avLst/>
              <a:gdLst>
                <a:gd name="T0" fmla="*/ 16129000 w 21600"/>
                <a:gd name="T1" fmla="*/ 38357539 h 21600"/>
                <a:gd name="T2" fmla="*/ 60483750 w 21600"/>
                <a:gd name="T3" fmla="*/ 12785832 h 21600"/>
                <a:gd name="T4" fmla="*/ 0 w 21600"/>
                <a:gd name="T5" fmla="*/ 0 h 21600"/>
                <a:gd name="T6" fmla="*/ 16129000 w 21600"/>
                <a:gd name="T7" fmla="*/ 38357539 h 21600"/>
                <a:gd name="T8" fmla="*/ 16129000 w 21600"/>
                <a:gd name="T9" fmla="*/ 38357539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5760" y="21600"/>
                  </a:moveTo>
                  <a:lnTo>
                    <a:pt x="21600" y="7200"/>
                  </a:lnTo>
                  <a:lnTo>
                    <a:pt x="0" y="0"/>
                  </a:lnTo>
                  <a:lnTo>
                    <a:pt x="5760" y="21600"/>
                  </a:lnTo>
                  <a:close/>
                  <a:moveTo>
                    <a:pt x="5760" y="21600"/>
                  </a:moveTo>
                </a:path>
              </a:pathLst>
            </a:custGeom>
            <a:solidFill>
              <a:srgbClr val="CCECFF"/>
            </a:solidFill>
            <a:ln w="28575" cap="flat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" name="Oval 5"/>
            <p:cNvSpPr>
              <a:spLocks/>
            </p:cNvSpPr>
            <p:nvPr/>
          </p:nvSpPr>
          <p:spPr bwMode="auto">
            <a:xfrm>
              <a:off x="6070600" y="4316412"/>
              <a:ext cx="1223963" cy="1223963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>
              <a:lvl1pPr>
                <a:spcBef>
                  <a:spcPct val="75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7F7F7F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C0C0C0"/>
                </a:buClr>
                <a:buSzPct val="50000"/>
                <a:buFont typeface="Wingdings" panose="05000000000000000000" pitchFamily="2" charset="2"/>
                <a:buChar char="n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sz="1800"/>
            </a:p>
          </p:txBody>
        </p:sp>
        <p:sp>
          <p:nvSpPr>
            <p:cNvPr id="10" name="Oval 6"/>
            <p:cNvSpPr>
              <a:spLocks/>
            </p:cNvSpPr>
            <p:nvPr/>
          </p:nvSpPr>
          <p:spPr bwMode="auto">
            <a:xfrm>
              <a:off x="5348288" y="4546600"/>
              <a:ext cx="1222375" cy="1222375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>
              <a:lvl1pPr>
                <a:spcBef>
                  <a:spcPct val="75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7F7F7F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C0C0C0"/>
                </a:buClr>
                <a:buSzPct val="50000"/>
                <a:buFont typeface="Wingdings" panose="05000000000000000000" pitchFamily="2" charset="2"/>
                <a:buChar char="n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sz="1800"/>
            </a:p>
          </p:txBody>
        </p:sp>
        <p:sp>
          <p:nvSpPr>
            <p:cNvPr id="18" name="Oval 14"/>
            <p:cNvSpPr>
              <a:spLocks/>
            </p:cNvSpPr>
            <p:nvPr/>
          </p:nvSpPr>
          <p:spPr bwMode="auto">
            <a:xfrm>
              <a:off x="6097588" y="4495800"/>
              <a:ext cx="152400" cy="150812"/>
            </a:xfrm>
            <a:prstGeom prst="ellipse">
              <a:avLst/>
            </a:prstGeom>
            <a:solidFill>
              <a:srgbClr val="4D4D4D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/>
            <a:lstStyle>
              <a:lvl1pPr>
                <a:spcBef>
                  <a:spcPct val="75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7F7F7F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C0C0C0"/>
                </a:buClr>
                <a:buSzPct val="50000"/>
                <a:buFont typeface="Wingdings" panose="05000000000000000000" pitchFamily="2" charset="2"/>
                <a:buChar char="n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sz="1800"/>
            </a:p>
          </p:txBody>
        </p:sp>
        <p:sp>
          <p:nvSpPr>
            <p:cNvPr id="19" name="Oval 15"/>
            <p:cNvSpPr>
              <a:spLocks/>
            </p:cNvSpPr>
            <p:nvPr/>
          </p:nvSpPr>
          <p:spPr bwMode="auto">
            <a:xfrm>
              <a:off x="5257800" y="5029200"/>
              <a:ext cx="152400" cy="152400"/>
            </a:xfrm>
            <a:prstGeom prst="ellipse">
              <a:avLst/>
            </a:prstGeom>
            <a:solidFill>
              <a:srgbClr val="4D4D4D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/>
            <a:lstStyle>
              <a:lvl1pPr>
                <a:spcBef>
                  <a:spcPct val="75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7F7F7F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C0C0C0"/>
                </a:buClr>
                <a:buSzPct val="50000"/>
                <a:buFont typeface="Wingdings" panose="05000000000000000000" pitchFamily="2" charset="2"/>
                <a:buChar char="n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sz="1800"/>
            </a:p>
          </p:txBody>
        </p:sp>
        <p:sp>
          <p:nvSpPr>
            <p:cNvPr id="20" name="Oval 16"/>
            <p:cNvSpPr>
              <a:spLocks/>
            </p:cNvSpPr>
            <p:nvPr/>
          </p:nvSpPr>
          <p:spPr bwMode="auto">
            <a:xfrm>
              <a:off x="6400800" y="5410200"/>
              <a:ext cx="152400" cy="150812"/>
            </a:xfrm>
            <a:prstGeom prst="ellipse">
              <a:avLst/>
            </a:prstGeom>
            <a:solidFill>
              <a:srgbClr val="4D4D4D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/>
            <a:lstStyle>
              <a:lvl1pPr>
                <a:spcBef>
                  <a:spcPct val="75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7F7F7F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C0C0C0"/>
                </a:buClr>
                <a:buSzPct val="50000"/>
                <a:buFont typeface="Wingdings" panose="05000000000000000000" pitchFamily="2" charset="2"/>
                <a:buChar char="n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sz="1800"/>
            </a:p>
          </p:txBody>
        </p:sp>
        <p:sp>
          <p:nvSpPr>
            <p:cNvPr id="21" name="Oval 17"/>
            <p:cNvSpPr>
              <a:spLocks/>
            </p:cNvSpPr>
            <p:nvPr/>
          </p:nvSpPr>
          <p:spPr bwMode="auto">
            <a:xfrm>
              <a:off x="7240588" y="4800600"/>
              <a:ext cx="152400" cy="150812"/>
            </a:xfrm>
            <a:prstGeom prst="ellipse">
              <a:avLst/>
            </a:prstGeom>
            <a:solidFill>
              <a:srgbClr val="4D4D4D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/>
            <a:lstStyle>
              <a:lvl1pPr>
                <a:spcBef>
                  <a:spcPct val="75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7F7F7F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C0C0C0"/>
                </a:buClr>
                <a:buSzPct val="50000"/>
                <a:buFont typeface="Wingdings" panose="05000000000000000000" pitchFamily="2" charset="2"/>
                <a:buChar char="n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sz="1800"/>
            </a:p>
          </p:txBody>
        </p:sp>
      </p:grpSp>
      <p:sp>
        <p:nvSpPr>
          <p:cNvPr id="22" name="Line 18"/>
          <p:cNvSpPr>
            <a:spLocks noChangeShapeType="1"/>
          </p:cNvSpPr>
          <p:nvPr/>
        </p:nvSpPr>
        <p:spPr bwMode="auto">
          <a:xfrm>
            <a:off x="4359953" y="5311511"/>
            <a:ext cx="599402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116719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Interpolation in Triangles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Piecewise Linear Interpolation in Triangle Meshes</a:t>
            </a:r>
            <a:endParaRPr lang="en-US" b="1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99" y="1244600"/>
            <a:ext cx="4942837" cy="271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5053" y="3581400"/>
            <a:ext cx="5157947" cy="237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46240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67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Interpolation in Triangles</a:t>
            </a:r>
            <a:endParaRPr lang="en-US" dirty="0" smtClean="0"/>
          </a:p>
        </p:txBody>
      </p:sp>
      <p:sp>
        <p:nvSpPr>
          <p:cNvPr id="267268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490538"/>
            <a:r>
              <a:rPr lang="en-US" b="1" dirty="0"/>
              <a:t>Linear Interpolation in </a:t>
            </a:r>
            <a:r>
              <a:rPr lang="en-US" b="1" dirty="0" smtClean="0"/>
              <a:t>a Triangle</a:t>
            </a:r>
            <a:endParaRPr lang="en-US" dirty="0" smtClean="0"/>
          </a:p>
          <a:p>
            <a:pPr marL="890588" lvl="1"/>
            <a:r>
              <a:rPr lang="en-US" dirty="0" smtClean="0"/>
              <a:t>There is exactly one linear function that </a:t>
            </a:r>
            <a:br>
              <a:rPr lang="en-US" dirty="0" smtClean="0"/>
            </a:br>
            <a:r>
              <a:rPr lang="en-US" dirty="0" smtClean="0"/>
              <a:t>satisfies the interpolation constraint</a:t>
            </a:r>
          </a:p>
          <a:p>
            <a:pPr marL="490538"/>
            <a:r>
              <a:rPr lang="en-US" dirty="0" smtClean="0"/>
              <a:t>A linear function can be written as </a:t>
            </a:r>
            <a:br>
              <a:rPr lang="en-US" dirty="0" smtClean="0"/>
            </a:br>
            <a:endParaRPr lang="en-US" dirty="0" smtClean="0"/>
          </a:p>
          <a:p>
            <a:pPr marL="890588" lvl="1">
              <a:lnSpc>
                <a:spcPct val="150000"/>
              </a:lnSpc>
            </a:pPr>
            <a:r>
              <a:rPr lang="en-US" dirty="0" smtClean="0"/>
              <a:t>Polynomial can be obtained by</a:t>
            </a:r>
          </a:p>
          <a:p>
            <a:pPr marL="604838" lvl="1" indent="0">
              <a:buNone/>
            </a:pPr>
            <a:r>
              <a:rPr lang="en-US" dirty="0"/>
              <a:t>	</a:t>
            </a:r>
            <a:r>
              <a:rPr lang="en-US" dirty="0" smtClean="0"/>
              <a:t>solving the linear system</a:t>
            </a:r>
          </a:p>
          <a:p>
            <a:pPr marL="604838" lvl="1" indent="0">
              <a:buNone/>
            </a:pPr>
            <a:endParaRPr lang="en-US" dirty="0"/>
          </a:p>
          <a:p>
            <a:pPr marL="604838" lvl="1" indent="0">
              <a:buNone/>
            </a:pPr>
            <a:endParaRPr lang="en-US" dirty="0" smtClean="0"/>
          </a:p>
          <a:p>
            <a:pPr marL="604838" lvl="1" indent="0">
              <a:buNone/>
            </a:pPr>
            <a:endParaRPr lang="en-US" dirty="0"/>
          </a:p>
          <a:p>
            <a:pPr marL="547688"/>
            <a:r>
              <a:rPr lang="en-US" dirty="0" smtClean="0"/>
              <a:t>Linear in    and 	</a:t>
            </a:r>
          </a:p>
          <a:p>
            <a:pPr marL="947738" lvl="1"/>
            <a:r>
              <a:rPr lang="en-US" dirty="0"/>
              <a:t>Interpolated values along any ray in the plane spanned by the triangle are linear along that </a:t>
            </a:r>
            <a:r>
              <a:rPr lang="en-US" dirty="0" smtClean="0"/>
              <a:t>ray	</a:t>
            </a:r>
          </a:p>
        </p:txBody>
      </p:sp>
      <p:pic>
        <p:nvPicPr>
          <p:cNvPr id="3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3657600"/>
            <a:ext cx="3048952" cy="100374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2421736"/>
            <a:ext cx="2625661" cy="28079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530822"/>
            <a:ext cx="222123" cy="25355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5104" y="3530822"/>
            <a:ext cx="213741" cy="25355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0297" y="1723331"/>
            <a:ext cx="220027" cy="253555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6280729" y="2049118"/>
            <a:ext cx="2301770" cy="1456909"/>
            <a:chOff x="5733203" y="4059987"/>
            <a:chExt cx="2301770" cy="1456909"/>
          </a:xfrm>
        </p:grpSpPr>
        <p:sp>
          <p:nvSpPr>
            <p:cNvPr id="26" name="AutoShape 3"/>
            <p:cNvSpPr>
              <a:spLocks/>
            </p:cNvSpPr>
            <p:nvPr/>
          </p:nvSpPr>
          <p:spPr bwMode="auto">
            <a:xfrm>
              <a:off x="5770898" y="4111396"/>
              <a:ext cx="2263775" cy="1358967"/>
            </a:xfrm>
            <a:prstGeom prst="triangle">
              <a:avLst>
                <a:gd name="adj" fmla="val 50000"/>
              </a:avLst>
            </a:prstGeom>
            <a:gradFill rotWithShape="0">
              <a:gsLst>
                <a:gs pos="0">
                  <a:srgbClr val="0066FF"/>
                </a:gs>
                <a:gs pos="100000">
                  <a:srgbClr val="96EAFE"/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/>
            <a:lstStyle>
              <a:lvl1pPr>
                <a:spcBef>
                  <a:spcPct val="75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7F7F7F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C0C0C0"/>
                </a:buClr>
                <a:buSzPct val="50000"/>
                <a:buFont typeface="Wingdings" panose="05000000000000000000" pitchFamily="2" charset="2"/>
                <a:buChar char="n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sz="1800"/>
            </a:p>
          </p:txBody>
        </p:sp>
        <p:sp>
          <p:nvSpPr>
            <p:cNvPr id="27" name="Oval 4"/>
            <p:cNvSpPr>
              <a:spLocks/>
            </p:cNvSpPr>
            <p:nvPr/>
          </p:nvSpPr>
          <p:spPr bwMode="auto">
            <a:xfrm>
              <a:off x="5733203" y="5442019"/>
              <a:ext cx="74789" cy="74877"/>
            </a:xfrm>
            <a:prstGeom prst="ellipse">
              <a:avLst/>
            </a:prstGeom>
            <a:solidFill>
              <a:srgbClr val="96EAFE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/>
            <a:lstStyle>
              <a:lvl1pPr>
                <a:spcBef>
                  <a:spcPct val="75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7F7F7F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C0C0C0"/>
                </a:buClr>
                <a:buSzPct val="50000"/>
                <a:buFont typeface="Wingdings" panose="05000000000000000000" pitchFamily="2" charset="2"/>
                <a:buChar char="n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sz="1800"/>
            </a:p>
          </p:txBody>
        </p:sp>
        <p:sp>
          <p:nvSpPr>
            <p:cNvPr id="28" name="Oval 5"/>
            <p:cNvSpPr>
              <a:spLocks/>
            </p:cNvSpPr>
            <p:nvPr/>
          </p:nvSpPr>
          <p:spPr bwMode="auto">
            <a:xfrm>
              <a:off x="7960184" y="5419371"/>
              <a:ext cx="74789" cy="74877"/>
            </a:xfrm>
            <a:prstGeom prst="ellipse">
              <a:avLst/>
            </a:prstGeom>
            <a:solidFill>
              <a:srgbClr val="96EAFE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/>
            <a:lstStyle>
              <a:lvl1pPr>
                <a:spcBef>
                  <a:spcPct val="75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7F7F7F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C0C0C0"/>
                </a:buClr>
                <a:buSzPct val="50000"/>
                <a:buFont typeface="Wingdings" panose="05000000000000000000" pitchFamily="2" charset="2"/>
                <a:buChar char="n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sz="1800"/>
            </a:p>
          </p:txBody>
        </p:sp>
        <p:sp>
          <p:nvSpPr>
            <p:cNvPr id="29" name="Oval 6"/>
            <p:cNvSpPr>
              <a:spLocks/>
            </p:cNvSpPr>
            <p:nvPr/>
          </p:nvSpPr>
          <p:spPr bwMode="auto">
            <a:xfrm>
              <a:off x="6869298" y="4059987"/>
              <a:ext cx="74789" cy="73760"/>
            </a:xfrm>
            <a:prstGeom prst="ellipse">
              <a:avLst/>
            </a:prstGeom>
            <a:solidFill>
              <a:srgbClr val="0066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/>
            <a:lstStyle>
              <a:lvl1pPr>
                <a:spcBef>
                  <a:spcPct val="75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7F7F7F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C0C0C0"/>
                </a:buClr>
                <a:buSzPct val="50000"/>
                <a:buFont typeface="Wingdings" panose="05000000000000000000" pitchFamily="2" charset="2"/>
                <a:buChar char="n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sz="1800"/>
            </a:p>
          </p:txBody>
        </p:sp>
      </p:grpSp>
      <p:pic>
        <p:nvPicPr>
          <p:cNvPr id="9" name="Picture 8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0890" y="5063839"/>
            <a:ext cx="140398" cy="12573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5043176"/>
            <a:ext cx="132016" cy="180213"/>
          </a:xfrm>
          <a:prstGeom prst="rect">
            <a:avLst/>
          </a:prstGeom>
        </p:spPr>
      </p:pic>
      <p:sp>
        <p:nvSpPr>
          <p:cNvPr id="38" name="Line 7"/>
          <p:cNvSpPr>
            <a:spLocks noChangeShapeType="1"/>
          </p:cNvSpPr>
          <p:nvPr/>
        </p:nvSpPr>
        <p:spPr bwMode="auto">
          <a:xfrm>
            <a:off x="6307993" y="2702716"/>
            <a:ext cx="1768156" cy="911939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9" name="Line 8"/>
          <p:cNvSpPr>
            <a:spLocks noChangeShapeType="1"/>
          </p:cNvSpPr>
          <p:nvPr/>
        </p:nvSpPr>
        <p:spPr bwMode="auto">
          <a:xfrm flipH="1">
            <a:off x="7218861" y="2649072"/>
            <a:ext cx="1125190" cy="10192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0" name="Line 9"/>
          <p:cNvSpPr>
            <a:spLocks noChangeShapeType="1"/>
          </p:cNvSpPr>
          <p:nvPr/>
        </p:nvSpPr>
        <p:spPr bwMode="auto">
          <a:xfrm>
            <a:off x="7058119" y="2273568"/>
            <a:ext cx="434225" cy="139584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884436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2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2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2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2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2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2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9" grpId="0" animBg="1"/>
      <p:bldP spid="40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5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Barycentric Coordinates</a:t>
            </a:r>
            <a:endParaRPr lang="en-US" dirty="0" smtClean="0"/>
          </a:p>
        </p:txBody>
      </p:sp>
      <p:sp>
        <p:nvSpPr>
          <p:cNvPr id="19466" name="Rectangle 6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sym typeface="Century Schoolbook Doppelstrich" pitchFamily="2" charset="2"/>
              </a:rPr>
              <a:t>Barycentric</a:t>
            </a:r>
            <a:r>
              <a:rPr lang="en-US" dirty="0" smtClean="0">
                <a:sym typeface="Century Schoolbook Doppelstrich" pitchFamily="2" charset="2"/>
              </a:rPr>
              <a:t> Coordinates:</a:t>
            </a:r>
          </a:p>
          <a:p>
            <a:pPr lvl="1"/>
            <a:r>
              <a:rPr lang="en-US" dirty="0" smtClean="0">
                <a:sym typeface="Century Schoolbook Doppelstrich" pitchFamily="2" charset="2"/>
              </a:rPr>
              <a:t>Planar case:</a:t>
            </a:r>
            <a:br>
              <a:rPr lang="en-US" dirty="0" smtClean="0">
                <a:sym typeface="Century Schoolbook Doppelstrich" pitchFamily="2" charset="2"/>
              </a:rPr>
            </a:br>
            <a:r>
              <a:rPr lang="en-US" dirty="0" err="1" smtClean="0">
                <a:sym typeface="Century Schoolbook Doppelstrich" pitchFamily="2" charset="2"/>
              </a:rPr>
              <a:t>Barycentric</a:t>
            </a:r>
            <a:r>
              <a:rPr lang="en-US" dirty="0" smtClean="0">
                <a:sym typeface="Century Schoolbook Doppelstrich" pitchFamily="2" charset="2"/>
              </a:rPr>
              <a:t> combinations of 3 points</a:t>
            </a:r>
          </a:p>
          <a:p>
            <a:pPr lvl="1"/>
            <a:endParaRPr lang="en-US" dirty="0" smtClean="0">
              <a:sym typeface="Century Schoolbook Doppelstrich" pitchFamily="2" charset="2"/>
            </a:endParaRPr>
          </a:p>
          <a:p>
            <a:pPr lvl="1"/>
            <a:endParaRPr lang="en-US" dirty="0" smtClean="0">
              <a:sym typeface="Century Schoolbook Doppelstrich" pitchFamily="2" charset="2"/>
            </a:endParaRPr>
          </a:p>
          <a:p>
            <a:pPr lvl="1"/>
            <a:endParaRPr lang="en-US" dirty="0" smtClean="0">
              <a:sym typeface="Century Schoolbook Doppelstrich" pitchFamily="2" charset="2"/>
            </a:endParaRPr>
          </a:p>
          <a:p>
            <a:pPr lvl="1"/>
            <a:endParaRPr lang="en-US" dirty="0" smtClean="0">
              <a:sym typeface="Century Schoolbook Doppelstrich" pitchFamily="2" charset="2"/>
            </a:endParaRPr>
          </a:p>
          <a:p>
            <a:pPr lvl="1"/>
            <a:r>
              <a:rPr lang="en-US" dirty="0" smtClean="0">
                <a:sym typeface="Century Schoolbook Doppelstrich" pitchFamily="2" charset="2"/>
              </a:rPr>
              <a:t>Area formulation:</a:t>
            </a:r>
          </a:p>
          <a:p>
            <a:pPr lvl="1"/>
            <a:endParaRPr lang="en-US" dirty="0" smtClean="0">
              <a:sym typeface="Century Schoolbook Doppelstrich" pitchFamily="2" charset="2"/>
            </a:endParaRPr>
          </a:p>
          <a:p>
            <a:pPr marL="457200" lvl="1" indent="0">
              <a:buNone/>
            </a:pPr>
            <a:endParaRPr lang="en-US" dirty="0" smtClean="0">
              <a:sym typeface="Century Schoolbook Doppelstrich" pitchFamily="2" charset="2"/>
            </a:endParaRPr>
          </a:p>
        </p:txBody>
      </p:sp>
      <p:sp>
        <p:nvSpPr>
          <p:cNvPr id="19462" name="Rectangle 2"/>
          <p:cNvSpPr>
            <a:spLocks noChangeArrowheads="1"/>
          </p:cNvSpPr>
          <p:nvPr/>
        </p:nvSpPr>
        <p:spPr bwMode="auto">
          <a:xfrm>
            <a:off x="1019175" y="3904457"/>
            <a:ext cx="2462213" cy="682625"/>
          </a:xfrm>
          <a:prstGeom prst="rect">
            <a:avLst/>
          </a:prstGeom>
          <a:solidFill>
            <a:srgbClr val="CCFF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DE">
              <a:solidFill>
                <a:srgbClr val="000000"/>
              </a:solidFill>
            </a:endParaRPr>
          </a:p>
        </p:txBody>
      </p:sp>
      <p:sp>
        <p:nvSpPr>
          <p:cNvPr id="19463" name="Rectangle 3"/>
          <p:cNvSpPr>
            <a:spLocks noChangeArrowheads="1"/>
          </p:cNvSpPr>
          <p:nvPr/>
        </p:nvSpPr>
        <p:spPr bwMode="auto">
          <a:xfrm>
            <a:off x="3570288" y="3902869"/>
            <a:ext cx="2462212" cy="682625"/>
          </a:xfrm>
          <a:prstGeom prst="rect">
            <a:avLst/>
          </a:prstGeom>
          <a:solidFill>
            <a:srgbClr val="CCE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DE">
              <a:solidFill>
                <a:srgbClr val="000000"/>
              </a:solidFill>
            </a:endParaRPr>
          </a:p>
        </p:txBody>
      </p:sp>
      <p:sp>
        <p:nvSpPr>
          <p:cNvPr id="19464" name="Rectangle 4"/>
          <p:cNvSpPr>
            <a:spLocks noChangeArrowheads="1"/>
          </p:cNvSpPr>
          <p:nvPr/>
        </p:nvSpPr>
        <p:spPr bwMode="auto">
          <a:xfrm>
            <a:off x="6121400" y="3901282"/>
            <a:ext cx="2462213" cy="682625"/>
          </a:xfrm>
          <a:prstGeom prst="rect">
            <a:avLst/>
          </a:prstGeom>
          <a:solidFill>
            <a:srgbClr val="FFFF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DE">
              <a:solidFill>
                <a:srgbClr val="000000"/>
              </a:solidFill>
            </a:endParaRPr>
          </a:p>
        </p:txBody>
      </p:sp>
      <p:graphicFrame>
        <p:nvGraphicFramePr>
          <p:cNvPr id="1945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58228333"/>
              </p:ext>
            </p:extLst>
          </p:nvPr>
        </p:nvGraphicFramePr>
        <p:xfrm>
          <a:off x="981412" y="1774523"/>
          <a:ext cx="4418012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7047" name="Formel" r:id="rId3" imgW="1917360" imgH="177480" progId="Equation.3">
                  <p:embed/>
                </p:oleObj>
              </mc:Choice>
              <mc:Fallback>
                <p:oleObj name="Formel" r:id="rId3" imgW="1917360" imgH="177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81412" y="1774523"/>
                        <a:ext cx="4418012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45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27686844"/>
              </p:ext>
            </p:extLst>
          </p:nvPr>
        </p:nvGraphicFramePr>
        <p:xfrm>
          <a:off x="1019175" y="2226399"/>
          <a:ext cx="1462088" cy="37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7048" name="Formel" r:id="rId5" imgW="634680" imgH="164880" progId="Equation.3">
                  <p:embed/>
                </p:oleObj>
              </mc:Choice>
              <mc:Fallback>
                <p:oleObj name="Formel" r:id="rId5" imgW="634680" imgH="1648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19175" y="2226399"/>
                        <a:ext cx="1462088" cy="377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46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8745991"/>
              </p:ext>
            </p:extLst>
          </p:nvPr>
        </p:nvGraphicFramePr>
        <p:xfrm>
          <a:off x="971550" y="3848894"/>
          <a:ext cx="7691438" cy="785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7049" name="Formel" r:id="rId7" imgW="3340080" imgH="342720" progId="Equation.3">
                  <p:embed/>
                </p:oleObj>
              </mc:Choice>
              <mc:Fallback>
                <p:oleObj name="Formel" r:id="rId7" imgW="3340080" imgH="3427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550" y="3848894"/>
                        <a:ext cx="7691438" cy="7858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467" name="Freeform 10"/>
          <p:cNvSpPr>
            <a:spLocks/>
          </p:cNvSpPr>
          <p:nvPr/>
        </p:nvSpPr>
        <p:spPr bwMode="auto">
          <a:xfrm>
            <a:off x="6550025" y="2563019"/>
            <a:ext cx="1968500" cy="822325"/>
          </a:xfrm>
          <a:custGeom>
            <a:avLst/>
            <a:gdLst>
              <a:gd name="T0" fmla="*/ 0 w 952"/>
              <a:gd name="T1" fmla="*/ 2147483647 h 397"/>
              <a:gd name="T2" fmla="*/ 2147483647 w 952"/>
              <a:gd name="T3" fmla="*/ 2147483647 h 397"/>
              <a:gd name="T4" fmla="*/ 2147483647 w 952"/>
              <a:gd name="T5" fmla="*/ 0 h 397"/>
              <a:gd name="T6" fmla="*/ 0 w 952"/>
              <a:gd name="T7" fmla="*/ 2147483647 h 397"/>
              <a:gd name="T8" fmla="*/ 0 60000 65536"/>
              <a:gd name="T9" fmla="*/ 0 60000 65536"/>
              <a:gd name="T10" fmla="*/ 0 60000 65536"/>
              <a:gd name="T11" fmla="*/ 0 60000 65536"/>
              <a:gd name="T12" fmla="*/ 0 w 952"/>
              <a:gd name="T13" fmla="*/ 0 h 397"/>
              <a:gd name="T14" fmla="*/ 952 w 952"/>
              <a:gd name="T15" fmla="*/ 397 h 39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952" h="397">
                <a:moveTo>
                  <a:pt x="0" y="253"/>
                </a:moveTo>
                <a:lnTo>
                  <a:pt x="952" y="397"/>
                </a:lnTo>
                <a:lnTo>
                  <a:pt x="476" y="0"/>
                </a:lnTo>
                <a:lnTo>
                  <a:pt x="0" y="253"/>
                </a:lnTo>
                <a:close/>
              </a:path>
            </a:pathLst>
          </a:custGeom>
          <a:solidFill>
            <a:srgbClr val="CCEC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9468" name="Freeform 11"/>
          <p:cNvSpPr>
            <a:spLocks/>
          </p:cNvSpPr>
          <p:nvPr/>
        </p:nvSpPr>
        <p:spPr bwMode="auto">
          <a:xfrm>
            <a:off x="6550025" y="1569244"/>
            <a:ext cx="1022350" cy="1525588"/>
          </a:xfrm>
          <a:custGeom>
            <a:avLst/>
            <a:gdLst>
              <a:gd name="T0" fmla="*/ 0 w 494"/>
              <a:gd name="T1" fmla="*/ 2147483647 h 737"/>
              <a:gd name="T2" fmla="*/ 2147483647 w 494"/>
              <a:gd name="T3" fmla="*/ 2147483647 h 737"/>
              <a:gd name="T4" fmla="*/ 2147483647 w 494"/>
              <a:gd name="T5" fmla="*/ 0 h 737"/>
              <a:gd name="T6" fmla="*/ 0 w 494"/>
              <a:gd name="T7" fmla="*/ 2147483647 h 737"/>
              <a:gd name="T8" fmla="*/ 0 60000 65536"/>
              <a:gd name="T9" fmla="*/ 0 60000 65536"/>
              <a:gd name="T10" fmla="*/ 0 60000 65536"/>
              <a:gd name="T11" fmla="*/ 0 60000 65536"/>
              <a:gd name="T12" fmla="*/ 0 w 494"/>
              <a:gd name="T13" fmla="*/ 0 h 737"/>
              <a:gd name="T14" fmla="*/ 494 w 494"/>
              <a:gd name="T15" fmla="*/ 737 h 73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94" h="737">
                <a:moveTo>
                  <a:pt x="0" y="737"/>
                </a:moveTo>
                <a:lnTo>
                  <a:pt x="476" y="480"/>
                </a:lnTo>
                <a:lnTo>
                  <a:pt x="494" y="0"/>
                </a:lnTo>
                <a:lnTo>
                  <a:pt x="0" y="737"/>
                </a:lnTo>
                <a:close/>
              </a:path>
            </a:pathLst>
          </a:custGeom>
          <a:solidFill>
            <a:srgbClr val="FFFFCC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9469" name="Freeform 12"/>
          <p:cNvSpPr>
            <a:spLocks/>
          </p:cNvSpPr>
          <p:nvPr/>
        </p:nvSpPr>
        <p:spPr bwMode="auto">
          <a:xfrm>
            <a:off x="7526338" y="1551782"/>
            <a:ext cx="1019175" cy="1851025"/>
          </a:xfrm>
          <a:custGeom>
            <a:avLst/>
            <a:gdLst>
              <a:gd name="T0" fmla="*/ 2147483647 w 493"/>
              <a:gd name="T1" fmla="*/ 2147483647 h 895"/>
              <a:gd name="T2" fmla="*/ 0 w 493"/>
              <a:gd name="T3" fmla="*/ 2147483647 h 895"/>
              <a:gd name="T4" fmla="*/ 2147483647 w 493"/>
              <a:gd name="T5" fmla="*/ 0 h 895"/>
              <a:gd name="T6" fmla="*/ 2147483647 w 493"/>
              <a:gd name="T7" fmla="*/ 2147483647 h 895"/>
              <a:gd name="T8" fmla="*/ 0 60000 65536"/>
              <a:gd name="T9" fmla="*/ 0 60000 65536"/>
              <a:gd name="T10" fmla="*/ 0 60000 65536"/>
              <a:gd name="T11" fmla="*/ 0 60000 65536"/>
              <a:gd name="T12" fmla="*/ 0 w 493"/>
              <a:gd name="T13" fmla="*/ 0 h 895"/>
              <a:gd name="T14" fmla="*/ 493 w 493"/>
              <a:gd name="T15" fmla="*/ 895 h 89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93" h="895">
                <a:moveTo>
                  <a:pt x="493" y="895"/>
                </a:moveTo>
                <a:lnTo>
                  <a:pt x="0" y="480"/>
                </a:lnTo>
                <a:lnTo>
                  <a:pt x="22" y="0"/>
                </a:lnTo>
                <a:lnTo>
                  <a:pt x="493" y="895"/>
                </a:lnTo>
                <a:close/>
              </a:path>
            </a:pathLst>
          </a:custGeom>
          <a:solidFill>
            <a:srgbClr val="CCFFCC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9470" name="Freeform 13"/>
          <p:cNvSpPr>
            <a:spLocks/>
          </p:cNvSpPr>
          <p:nvPr/>
        </p:nvSpPr>
        <p:spPr bwMode="auto">
          <a:xfrm>
            <a:off x="6542088" y="1561307"/>
            <a:ext cx="1985962" cy="1824037"/>
          </a:xfrm>
          <a:custGeom>
            <a:avLst/>
            <a:gdLst>
              <a:gd name="T0" fmla="*/ 0 w 960"/>
              <a:gd name="T1" fmla="*/ 2147483647 h 881"/>
              <a:gd name="T2" fmla="*/ 2147483647 w 960"/>
              <a:gd name="T3" fmla="*/ 0 h 881"/>
              <a:gd name="T4" fmla="*/ 2147483647 w 960"/>
              <a:gd name="T5" fmla="*/ 2147483647 h 881"/>
              <a:gd name="T6" fmla="*/ 0 w 960"/>
              <a:gd name="T7" fmla="*/ 2147483647 h 881"/>
              <a:gd name="T8" fmla="*/ 0 60000 65536"/>
              <a:gd name="T9" fmla="*/ 0 60000 65536"/>
              <a:gd name="T10" fmla="*/ 0 60000 65536"/>
              <a:gd name="T11" fmla="*/ 0 60000 65536"/>
              <a:gd name="T12" fmla="*/ 0 w 960"/>
              <a:gd name="T13" fmla="*/ 0 h 881"/>
              <a:gd name="T14" fmla="*/ 960 w 960"/>
              <a:gd name="T15" fmla="*/ 881 h 88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960" h="881">
                <a:moveTo>
                  <a:pt x="0" y="737"/>
                </a:moveTo>
                <a:lnTo>
                  <a:pt x="511" y="0"/>
                </a:lnTo>
                <a:lnTo>
                  <a:pt x="960" y="881"/>
                </a:lnTo>
                <a:lnTo>
                  <a:pt x="0" y="737"/>
                </a:lnTo>
                <a:close/>
              </a:path>
            </a:pathLst>
          </a:custGeom>
          <a:noFill/>
          <a:ln w="28575" cmpd="sng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9471" name="Oval 14"/>
          <p:cNvSpPr>
            <a:spLocks noChangeArrowheads="1"/>
          </p:cNvSpPr>
          <p:nvPr/>
        </p:nvSpPr>
        <p:spPr bwMode="auto">
          <a:xfrm>
            <a:off x="6496050" y="3029744"/>
            <a:ext cx="114300" cy="117475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DE">
              <a:solidFill>
                <a:srgbClr val="000000"/>
              </a:solidFill>
            </a:endParaRPr>
          </a:p>
        </p:txBody>
      </p:sp>
      <p:sp>
        <p:nvSpPr>
          <p:cNvPr id="19472" name="Oval 15"/>
          <p:cNvSpPr>
            <a:spLocks noChangeArrowheads="1"/>
          </p:cNvSpPr>
          <p:nvPr/>
        </p:nvSpPr>
        <p:spPr bwMode="auto">
          <a:xfrm>
            <a:off x="7527925" y="1527969"/>
            <a:ext cx="114300" cy="117475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DE">
              <a:solidFill>
                <a:srgbClr val="000000"/>
              </a:solidFill>
            </a:endParaRPr>
          </a:p>
        </p:txBody>
      </p:sp>
      <p:sp>
        <p:nvSpPr>
          <p:cNvPr id="19473" name="Text Box 16"/>
          <p:cNvSpPr txBox="1">
            <a:spLocks noChangeArrowheads="1"/>
          </p:cNvSpPr>
          <p:nvPr/>
        </p:nvSpPr>
        <p:spPr bwMode="auto">
          <a:xfrm>
            <a:off x="6076950" y="2840832"/>
            <a:ext cx="430213" cy="42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defRPr sz="22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defRPr sz="22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defRPr sz="22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defRPr sz="22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en-US" b="1">
                <a:solidFill>
                  <a:srgbClr val="000000"/>
                </a:solidFill>
              </a:rPr>
              <a:t>p</a:t>
            </a:r>
            <a:r>
              <a:rPr lang="en-US" baseline="-25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19474" name="Text Box 17"/>
          <p:cNvSpPr txBox="1">
            <a:spLocks noChangeArrowheads="1"/>
          </p:cNvSpPr>
          <p:nvPr/>
        </p:nvSpPr>
        <p:spPr bwMode="auto">
          <a:xfrm>
            <a:off x="7597775" y="1124744"/>
            <a:ext cx="430213" cy="42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defRPr sz="22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defRPr sz="22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defRPr sz="22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defRPr sz="22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en-US" b="1">
                <a:solidFill>
                  <a:srgbClr val="000000"/>
                </a:solidFill>
              </a:rPr>
              <a:t>p</a:t>
            </a:r>
            <a:r>
              <a:rPr lang="en-US" baseline="-25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19475" name="Oval 18"/>
          <p:cNvSpPr>
            <a:spLocks noChangeArrowheads="1"/>
          </p:cNvSpPr>
          <p:nvPr/>
        </p:nvSpPr>
        <p:spPr bwMode="auto">
          <a:xfrm>
            <a:off x="8467725" y="3336132"/>
            <a:ext cx="114300" cy="117475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DE">
              <a:solidFill>
                <a:srgbClr val="000000"/>
              </a:solidFill>
            </a:endParaRPr>
          </a:p>
        </p:txBody>
      </p:sp>
      <p:sp>
        <p:nvSpPr>
          <p:cNvPr id="19476" name="Text Box 19"/>
          <p:cNvSpPr txBox="1">
            <a:spLocks noChangeArrowheads="1"/>
          </p:cNvSpPr>
          <p:nvPr/>
        </p:nvSpPr>
        <p:spPr bwMode="auto">
          <a:xfrm>
            <a:off x="8534400" y="3205957"/>
            <a:ext cx="430213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defRPr sz="22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defRPr sz="22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defRPr sz="22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defRPr sz="22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en-US" b="1">
                <a:solidFill>
                  <a:srgbClr val="000000"/>
                </a:solidFill>
              </a:rPr>
              <a:t>p</a:t>
            </a:r>
            <a:r>
              <a:rPr lang="en-US" baseline="-25000">
                <a:solidFill>
                  <a:srgbClr val="000000"/>
                </a:solidFill>
              </a:rPr>
              <a:t>3</a:t>
            </a:r>
          </a:p>
        </p:txBody>
      </p:sp>
      <p:grpSp>
        <p:nvGrpSpPr>
          <p:cNvPr id="19477" name="Group 20"/>
          <p:cNvGrpSpPr>
            <a:grpSpLocks/>
          </p:cNvGrpSpPr>
          <p:nvPr/>
        </p:nvGrpSpPr>
        <p:grpSpPr bwMode="auto">
          <a:xfrm>
            <a:off x="7493000" y="2526507"/>
            <a:ext cx="93663" cy="92075"/>
            <a:chOff x="1973" y="3158"/>
            <a:chExt cx="45" cy="45"/>
          </a:xfrm>
        </p:grpSpPr>
        <p:sp>
          <p:nvSpPr>
            <p:cNvPr id="19482" name="Line 21"/>
            <p:cNvSpPr>
              <a:spLocks noChangeShapeType="1"/>
            </p:cNvSpPr>
            <p:nvPr/>
          </p:nvSpPr>
          <p:spPr bwMode="auto">
            <a:xfrm>
              <a:off x="1973" y="3158"/>
              <a:ext cx="45" cy="45"/>
            </a:xfrm>
            <a:prstGeom prst="line">
              <a:avLst/>
            </a:prstGeom>
            <a:noFill/>
            <a:ln w="19050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9483" name="Line 22"/>
            <p:cNvSpPr>
              <a:spLocks noChangeShapeType="1"/>
            </p:cNvSpPr>
            <p:nvPr/>
          </p:nvSpPr>
          <p:spPr bwMode="auto">
            <a:xfrm flipH="1">
              <a:off x="1973" y="3158"/>
              <a:ext cx="45" cy="45"/>
            </a:xfrm>
            <a:prstGeom prst="line">
              <a:avLst/>
            </a:prstGeom>
            <a:noFill/>
            <a:ln w="19050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</p:grpSp>
      <p:sp>
        <p:nvSpPr>
          <p:cNvPr id="19478" name="Text Box 23"/>
          <p:cNvSpPr txBox="1">
            <a:spLocks noChangeArrowheads="1"/>
          </p:cNvSpPr>
          <p:nvPr/>
        </p:nvSpPr>
        <p:spPr bwMode="auto">
          <a:xfrm>
            <a:off x="7291388" y="2150269"/>
            <a:ext cx="333375" cy="42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defRPr sz="22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defRPr sz="22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defRPr sz="22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defRPr sz="22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en-US" b="1">
                <a:solidFill>
                  <a:srgbClr val="A00000"/>
                </a:solidFill>
              </a:rPr>
              <a:t>p</a:t>
            </a:r>
            <a:endParaRPr lang="en-US" baseline="-25000">
              <a:solidFill>
                <a:srgbClr val="A00000"/>
              </a:solidFill>
              <a:sym typeface="Symbol" pitchFamily="18" charset="2"/>
            </a:endParaRPr>
          </a:p>
        </p:txBody>
      </p:sp>
      <p:sp>
        <p:nvSpPr>
          <p:cNvPr id="19479" name="Rectangle 24"/>
          <p:cNvSpPr>
            <a:spLocks noChangeArrowheads="1"/>
          </p:cNvSpPr>
          <p:nvPr/>
        </p:nvSpPr>
        <p:spPr bwMode="auto">
          <a:xfrm>
            <a:off x="7669213" y="2269332"/>
            <a:ext cx="361950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>
                <a:solidFill>
                  <a:srgbClr val="000000"/>
                </a:solidFill>
                <a:sym typeface="Symbol" pitchFamily="18" charset="2"/>
              </a:rPr>
              <a:t></a:t>
            </a:r>
          </a:p>
        </p:txBody>
      </p:sp>
      <p:sp>
        <p:nvSpPr>
          <p:cNvPr id="19480" name="Rectangle 25"/>
          <p:cNvSpPr>
            <a:spLocks noChangeArrowheads="1"/>
          </p:cNvSpPr>
          <p:nvPr/>
        </p:nvSpPr>
        <p:spPr bwMode="auto">
          <a:xfrm>
            <a:off x="7372350" y="2701132"/>
            <a:ext cx="441325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>
                <a:solidFill>
                  <a:srgbClr val="000000"/>
                </a:solidFill>
                <a:sym typeface="Symbol" pitchFamily="18" charset="2"/>
              </a:rPr>
              <a:t></a:t>
            </a:r>
          </a:p>
        </p:txBody>
      </p:sp>
      <p:sp>
        <p:nvSpPr>
          <p:cNvPr id="19481" name="Rectangle 26"/>
          <p:cNvSpPr>
            <a:spLocks noChangeArrowheads="1"/>
          </p:cNvSpPr>
          <p:nvPr/>
        </p:nvSpPr>
        <p:spPr bwMode="auto">
          <a:xfrm>
            <a:off x="7059613" y="2175669"/>
            <a:ext cx="298450" cy="42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>
                <a:solidFill>
                  <a:srgbClr val="000000"/>
                </a:solidFill>
                <a:sym typeface="Symbol" pitchFamily="18" charset="2"/>
              </a:rPr>
              <a:t></a:t>
            </a:r>
          </a:p>
        </p:txBody>
      </p:sp>
    </p:spTree>
    <p:extLst>
      <p:ext uri="{BB962C8B-B14F-4D97-AF65-F5344CB8AC3E}">
        <p14:creationId xmlns:p14="http://schemas.microsoft.com/office/powerpoint/2010/main" val="1179942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6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Barycentric Coordinates</a:t>
            </a:r>
          </a:p>
        </p:txBody>
      </p:sp>
      <p:sp>
        <p:nvSpPr>
          <p:cNvPr id="20487" name="Rectangle 6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sym typeface="Century Schoolbook Doppelstrich" pitchFamily="2" charset="2"/>
              </a:rPr>
              <a:t>Barycentric</a:t>
            </a:r>
            <a:r>
              <a:rPr lang="en-US" dirty="0" smtClean="0">
                <a:sym typeface="Century Schoolbook Doppelstrich" pitchFamily="2" charset="2"/>
              </a:rPr>
              <a:t> Coordinates:</a:t>
            </a:r>
          </a:p>
          <a:p>
            <a:pPr lvl="1"/>
            <a:r>
              <a:rPr lang="en-US" dirty="0" smtClean="0">
                <a:sym typeface="Century Schoolbook Doppelstrich" pitchFamily="2" charset="2"/>
              </a:rPr>
              <a:t>Linear formulation:</a:t>
            </a:r>
          </a:p>
        </p:txBody>
      </p:sp>
      <p:sp>
        <p:nvSpPr>
          <p:cNvPr id="20484" name="Rectangle 51"/>
          <p:cNvSpPr>
            <a:spLocks noChangeArrowheads="1"/>
          </p:cNvSpPr>
          <p:nvPr/>
        </p:nvSpPr>
        <p:spPr bwMode="auto">
          <a:xfrm>
            <a:off x="1355725" y="3345657"/>
            <a:ext cx="360363" cy="431800"/>
          </a:xfrm>
          <a:prstGeom prst="rect">
            <a:avLst/>
          </a:prstGeom>
          <a:solidFill>
            <a:schemeClr val="accent2"/>
          </a:solidFill>
          <a:ln>
            <a:noFill/>
          </a:ln>
          <a:extLst/>
        </p:spPr>
        <p:txBody>
          <a:bodyPr wrap="none" anchor="ctr"/>
          <a:lstStyle/>
          <a:p>
            <a:endParaRPr lang="de-DE">
              <a:solidFill>
                <a:srgbClr val="000000"/>
              </a:solidFill>
            </a:endParaRPr>
          </a:p>
        </p:txBody>
      </p:sp>
      <p:sp>
        <p:nvSpPr>
          <p:cNvPr id="20485" name="Rectangle 50"/>
          <p:cNvSpPr>
            <a:spLocks noChangeArrowheads="1"/>
          </p:cNvSpPr>
          <p:nvPr/>
        </p:nvSpPr>
        <p:spPr bwMode="auto">
          <a:xfrm>
            <a:off x="8604250" y="5649119"/>
            <a:ext cx="360363" cy="431800"/>
          </a:xfrm>
          <a:prstGeom prst="rect">
            <a:avLst/>
          </a:prstGeom>
          <a:solidFill>
            <a:schemeClr val="accent2"/>
          </a:solidFill>
          <a:ln>
            <a:noFill/>
          </a:ln>
          <a:extLst/>
        </p:spPr>
        <p:txBody>
          <a:bodyPr wrap="none" anchor="ctr"/>
          <a:lstStyle/>
          <a:p>
            <a:endParaRPr lang="de-DE">
              <a:solidFill>
                <a:srgbClr val="000000"/>
              </a:solidFill>
            </a:endParaRPr>
          </a:p>
        </p:txBody>
      </p:sp>
      <p:sp>
        <p:nvSpPr>
          <p:cNvPr id="20488" name="Freeform 10"/>
          <p:cNvSpPr>
            <a:spLocks/>
          </p:cNvSpPr>
          <p:nvPr/>
        </p:nvSpPr>
        <p:spPr bwMode="auto">
          <a:xfrm>
            <a:off x="6550025" y="2563019"/>
            <a:ext cx="1968500" cy="822325"/>
          </a:xfrm>
          <a:custGeom>
            <a:avLst/>
            <a:gdLst>
              <a:gd name="T0" fmla="*/ 0 w 952"/>
              <a:gd name="T1" fmla="*/ 2147483647 h 397"/>
              <a:gd name="T2" fmla="*/ 2147483647 w 952"/>
              <a:gd name="T3" fmla="*/ 2147483647 h 397"/>
              <a:gd name="T4" fmla="*/ 2147483647 w 952"/>
              <a:gd name="T5" fmla="*/ 0 h 397"/>
              <a:gd name="T6" fmla="*/ 0 w 952"/>
              <a:gd name="T7" fmla="*/ 2147483647 h 397"/>
              <a:gd name="T8" fmla="*/ 0 60000 65536"/>
              <a:gd name="T9" fmla="*/ 0 60000 65536"/>
              <a:gd name="T10" fmla="*/ 0 60000 65536"/>
              <a:gd name="T11" fmla="*/ 0 60000 65536"/>
              <a:gd name="T12" fmla="*/ 0 w 952"/>
              <a:gd name="T13" fmla="*/ 0 h 397"/>
              <a:gd name="T14" fmla="*/ 952 w 952"/>
              <a:gd name="T15" fmla="*/ 397 h 39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952" h="397">
                <a:moveTo>
                  <a:pt x="0" y="253"/>
                </a:moveTo>
                <a:lnTo>
                  <a:pt x="952" y="397"/>
                </a:lnTo>
                <a:lnTo>
                  <a:pt x="476" y="0"/>
                </a:lnTo>
                <a:lnTo>
                  <a:pt x="0" y="253"/>
                </a:lnTo>
                <a:close/>
              </a:path>
            </a:pathLst>
          </a:custGeom>
          <a:solidFill>
            <a:srgbClr val="CCEC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20489" name="Freeform 11"/>
          <p:cNvSpPr>
            <a:spLocks/>
          </p:cNvSpPr>
          <p:nvPr/>
        </p:nvSpPr>
        <p:spPr bwMode="auto">
          <a:xfrm>
            <a:off x="6550025" y="1569244"/>
            <a:ext cx="1022350" cy="1525588"/>
          </a:xfrm>
          <a:custGeom>
            <a:avLst/>
            <a:gdLst>
              <a:gd name="T0" fmla="*/ 0 w 494"/>
              <a:gd name="T1" fmla="*/ 2147483647 h 737"/>
              <a:gd name="T2" fmla="*/ 2147483647 w 494"/>
              <a:gd name="T3" fmla="*/ 2147483647 h 737"/>
              <a:gd name="T4" fmla="*/ 2147483647 w 494"/>
              <a:gd name="T5" fmla="*/ 0 h 737"/>
              <a:gd name="T6" fmla="*/ 0 w 494"/>
              <a:gd name="T7" fmla="*/ 2147483647 h 737"/>
              <a:gd name="T8" fmla="*/ 0 60000 65536"/>
              <a:gd name="T9" fmla="*/ 0 60000 65536"/>
              <a:gd name="T10" fmla="*/ 0 60000 65536"/>
              <a:gd name="T11" fmla="*/ 0 60000 65536"/>
              <a:gd name="T12" fmla="*/ 0 w 494"/>
              <a:gd name="T13" fmla="*/ 0 h 737"/>
              <a:gd name="T14" fmla="*/ 494 w 494"/>
              <a:gd name="T15" fmla="*/ 737 h 73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94" h="737">
                <a:moveTo>
                  <a:pt x="0" y="737"/>
                </a:moveTo>
                <a:lnTo>
                  <a:pt x="476" y="480"/>
                </a:lnTo>
                <a:lnTo>
                  <a:pt x="494" y="0"/>
                </a:lnTo>
                <a:lnTo>
                  <a:pt x="0" y="737"/>
                </a:lnTo>
                <a:close/>
              </a:path>
            </a:pathLst>
          </a:custGeom>
          <a:solidFill>
            <a:srgbClr val="FFFFCC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20490" name="Freeform 12"/>
          <p:cNvSpPr>
            <a:spLocks/>
          </p:cNvSpPr>
          <p:nvPr/>
        </p:nvSpPr>
        <p:spPr bwMode="auto">
          <a:xfrm>
            <a:off x="7526338" y="1551782"/>
            <a:ext cx="1019175" cy="1851025"/>
          </a:xfrm>
          <a:custGeom>
            <a:avLst/>
            <a:gdLst>
              <a:gd name="T0" fmla="*/ 2147483647 w 493"/>
              <a:gd name="T1" fmla="*/ 2147483647 h 895"/>
              <a:gd name="T2" fmla="*/ 0 w 493"/>
              <a:gd name="T3" fmla="*/ 2147483647 h 895"/>
              <a:gd name="T4" fmla="*/ 2147483647 w 493"/>
              <a:gd name="T5" fmla="*/ 0 h 895"/>
              <a:gd name="T6" fmla="*/ 2147483647 w 493"/>
              <a:gd name="T7" fmla="*/ 2147483647 h 895"/>
              <a:gd name="T8" fmla="*/ 0 60000 65536"/>
              <a:gd name="T9" fmla="*/ 0 60000 65536"/>
              <a:gd name="T10" fmla="*/ 0 60000 65536"/>
              <a:gd name="T11" fmla="*/ 0 60000 65536"/>
              <a:gd name="T12" fmla="*/ 0 w 493"/>
              <a:gd name="T13" fmla="*/ 0 h 895"/>
              <a:gd name="T14" fmla="*/ 493 w 493"/>
              <a:gd name="T15" fmla="*/ 895 h 89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93" h="895">
                <a:moveTo>
                  <a:pt x="493" y="895"/>
                </a:moveTo>
                <a:lnTo>
                  <a:pt x="0" y="480"/>
                </a:lnTo>
                <a:lnTo>
                  <a:pt x="22" y="0"/>
                </a:lnTo>
                <a:lnTo>
                  <a:pt x="493" y="895"/>
                </a:lnTo>
                <a:close/>
              </a:path>
            </a:pathLst>
          </a:custGeom>
          <a:solidFill>
            <a:srgbClr val="CCFFCC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20491" name="Freeform 13"/>
          <p:cNvSpPr>
            <a:spLocks/>
          </p:cNvSpPr>
          <p:nvPr/>
        </p:nvSpPr>
        <p:spPr bwMode="auto">
          <a:xfrm>
            <a:off x="6542088" y="1561307"/>
            <a:ext cx="1985962" cy="1824037"/>
          </a:xfrm>
          <a:custGeom>
            <a:avLst/>
            <a:gdLst>
              <a:gd name="T0" fmla="*/ 0 w 960"/>
              <a:gd name="T1" fmla="*/ 2147483647 h 881"/>
              <a:gd name="T2" fmla="*/ 2147483647 w 960"/>
              <a:gd name="T3" fmla="*/ 0 h 881"/>
              <a:gd name="T4" fmla="*/ 2147483647 w 960"/>
              <a:gd name="T5" fmla="*/ 2147483647 h 881"/>
              <a:gd name="T6" fmla="*/ 0 w 960"/>
              <a:gd name="T7" fmla="*/ 2147483647 h 881"/>
              <a:gd name="T8" fmla="*/ 0 60000 65536"/>
              <a:gd name="T9" fmla="*/ 0 60000 65536"/>
              <a:gd name="T10" fmla="*/ 0 60000 65536"/>
              <a:gd name="T11" fmla="*/ 0 60000 65536"/>
              <a:gd name="T12" fmla="*/ 0 w 960"/>
              <a:gd name="T13" fmla="*/ 0 h 881"/>
              <a:gd name="T14" fmla="*/ 960 w 960"/>
              <a:gd name="T15" fmla="*/ 881 h 88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960" h="881">
                <a:moveTo>
                  <a:pt x="0" y="737"/>
                </a:moveTo>
                <a:lnTo>
                  <a:pt x="511" y="0"/>
                </a:lnTo>
                <a:lnTo>
                  <a:pt x="960" y="881"/>
                </a:lnTo>
                <a:lnTo>
                  <a:pt x="0" y="737"/>
                </a:lnTo>
                <a:close/>
              </a:path>
            </a:pathLst>
          </a:custGeom>
          <a:noFill/>
          <a:ln w="28575" cmpd="sng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20492" name="Oval 14"/>
          <p:cNvSpPr>
            <a:spLocks noChangeArrowheads="1"/>
          </p:cNvSpPr>
          <p:nvPr/>
        </p:nvSpPr>
        <p:spPr bwMode="auto">
          <a:xfrm>
            <a:off x="6496050" y="3029744"/>
            <a:ext cx="114300" cy="117475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DE">
              <a:solidFill>
                <a:srgbClr val="000000"/>
              </a:solidFill>
            </a:endParaRPr>
          </a:p>
        </p:txBody>
      </p:sp>
      <p:sp>
        <p:nvSpPr>
          <p:cNvPr id="20493" name="Oval 15"/>
          <p:cNvSpPr>
            <a:spLocks noChangeArrowheads="1"/>
          </p:cNvSpPr>
          <p:nvPr/>
        </p:nvSpPr>
        <p:spPr bwMode="auto">
          <a:xfrm>
            <a:off x="7527925" y="1527969"/>
            <a:ext cx="114300" cy="117475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DE">
              <a:solidFill>
                <a:srgbClr val="000000"/>
              </a:solidFill>
            </a:endParaRPr>
          </a:p>
        </p:txBody>
      </p:sp>
      <p:sp>
        <p:nvSpPr>
          <p:cNvPr id="20494" name="Text Box 16"/>
          <p:cNvSpPr txBox="1">
            <a:spLocks noChangeArrowheads="1"/>
          </p:cNvSpPr>
          <p:nvPr/>
        </p:nvSpPr>
        <p:spPr bwMode="auto">
          <a:xfrm>
            <a:off x="6076950" y="2840832"/>
            <a:ext cx="430213" cy="42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defRPr sz="22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defRPr sz="22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defRPr sz="22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defRPr sz="22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en-US" b="1">
                <a:solidFill>
                  <a:srgbClr val="000000"/>
                </a:solidFill>
              </a:rPr>
              <a:t>p</a:t>
            </a:r>
            <a:r>
              <a:rPr lang="en-US" baseline="-25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20495" name="Text Box 17"/>
          <p:cNvSpPr txBox="1">
            <a:spLocks noChangeArrowheads="1"/>
          </p:cNvSpPr>
          <p:nvPr/>
        </p:nvSpPr>
        <p:spPr bwMode="auto">
          <a:xfrm>
            <a:off x="7597775" y="1124744"/>
            <a:ext cx="430213" cy="42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defRPr sz="22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defRPr sz="22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defRPr sz="22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defRPr sz="22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en-US" b="1">
                <a:solidFill>
                  <a:srgbClr val="000000"/>
                </a:solidFill>
              </a:rPr>
              <a:t>p</a:t>
            </a:r>
            <a:r>
              <a:rPr lang="en-US" baseline="-25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20496" name="Oval 18"/>
          <p:cNvSpPr>
            <a:spLocks noChangeArrowheads="1"/>
          </p:cNvSpPr>
          <p:nvPr/>
        </p:nvSpPr>
        <p:spPr bwMode="auto">
          <a:xfrm>
            <a:off x="8467725" y="3336132"/>
            <a:ext cx="114300" cy="117475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DE">
              <a:solidFill>
                <a:srgbClr val="000000"/>
              </a:solidFill>
            </a:endParaRPr>
          </a:p>
        </p:txBody>
      </p:sp>
      <p:sp>
        <p:nvSpPr>
          <p:cNvPr id="20497" name="Text Box 19"/>
          <p:cNvSpPr txBox="1">
            <a:spLocks noChangeArrowheads="1"/>
          </p:cNvSpPr>
          <p:nvPr/>
        </p:nvSpPr>
        <p:spPr bwMode="auto">
          <a:xfrm>
            <a:off x="8534400" y="3205957"/>
            <a:ext cx="430213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defRPr sz="22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defRPr sz="22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defRPr sz="22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defRPr sz="22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en-US" b="1">
                <a:solidFill>
                  <a:srgbClr val="000000"/>
                </a:solidFill>
              </a:rPr>
              <a:t>p</a:t>
            </a:r>
            <a:r>
              <a:rPr lang="en-US" baseline="-25000">
                <a:solidFill>
                  <a:srgbClr val="000000"/>
                </a:solidFill>
              </a:rPr>
              <a:t>3</a:t>
            </a:r>
          </a:p>
        </p:txBody>
      </p:sp>
      <p:grpSp>
        <p:nvGrpSpPr>
          <p:cNvPr id="20498" name="Group 20"/>
          <p:cNvGrpSpPr>
            <a:grpSpLocks/>
          </p:cNvGrpSpPr>
          <p:nvPr/>
        </p:nvGrpSpPr>
        <p:grpSpPr bwMode="auto">
          <a:xfrm>
            <a:off x="7493000" y="2526507"/>
            <a:ext cx="93663" cy="92075"/>
            <a:chOff x="1973" y="3158"/>
            <a:chExt cx="45" cy="45"/>
          </a:xfrm>
        </p:grpSpPr>
        <p:sp>
          <p:nvSpPr>
            <p:cNvPr id="20525" name="Line 21"/>
            <p:cNvSpPr>
              <a:spLocks noChangeShapeType="1"/>
            </p:cNvSpPr>
            <p:nvPr/>
          </p:nvSpPr>
          <p:spPr bwMode="auto">
            <a:xfrm>
              <a:off x="1973" y="3158"/>
              <a:ext cx="45" cy="45"/>
            </a:xfrm>
            <a:prstGeom prst="line">
              <a:avLst/>
            </a:prstGeom>
            <a:noFill/>
            <a:ln w="19050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0526" name="Line 22"/>
            <p:cNvSpPr>
              <a:spLocks noChangeShapeType="1"/>
            </p:cNvSpPr>
            <p:nvPr/>
          </p:nvSpPr>
          <p:spPr bwMode="auto">
            <a:xfrm flipH="1">
              <a:off x="1973" y="3158"/>
              <a:ext cx="45" cy="45"/>
            </a:xfrm>
            <a:prstGeom prst="line">
              <a:avLst/>
            </a:prstGeom>
            <a:noFill/>
            <a:ln w="19050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</p:grpSp>
      <p:sp>
        <p:nvSpPr>
          <p:cNvPr id="20499" name="Text Box 23"/>
          <p:cNvSpPr txBox="1">
            <a:spLocks noChangeArrowheads="1"/>
          </p:cNvSpPr>
          <p:nvPr/>
        </p:nvSpPr>
        <p:spPr bwMode="auto">
          <a:xfrm>
            <a:off x="7291388" y="2150269"/>
            <a:ext cx="333375" cy="42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defRPr sz="22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defRPr sz="22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defRPr sz="22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defRPr sz="22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en-US" b="1">
                <a:solidFill>
                  <a:srgbClr val="A00000"/>
                </a:solidFill>
              </a:rPr>
              <a:t>p</a:t>
            </a:r>
            <a:endParaRPr lang="en-US" baseline="-25000">
              <a:solidFill>
                <a:srgbClr val="A00000"/>
              </a:solidFill>
              <a:sym typeface="Symbol" pitchFamily="18" charset="2"/>
            </a:endParaRPr>
          </a:p>
        </p:txBody>
      </p:sp>
      <p:sp>
        <p:nvSpPr>
          <p:cNvPr id="20500" name="Rectangle 24"/>
          <p:cNvSpPr>
            <a:spLocks noChangeArrowheads="1"/>
          </p:cNvSpPr>
          <p:nvPr/>
        </p:nvSpPr>
        <p:spPr bwMode="auto">
          <a:xfrm>
            <a:off x="7669213" y="2269332"/>
            <a:ext cx="361950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>
                <a:solidFill>
                  <a:srgbClr val="000000"/>
                </a:solidFill>
                <a:sym typeface="Symbol" pitchFamily="18" charset="2"/>
              </a:rPr>
              <a:t></a:t>
            </a:r>
          </a:p>
        </p:txBody>
      </p:sp>
      <p:sp>
        <p:nvSpPr>
          <p:cNvPr id="20501" name="Rectangle 25"/>
          <p:cNvSpPr>
            <a:spLocks noChangeArrowheads="1"/>
          </p:cNvSpPr>
          <p:nvPr/>
        </p:nvSpPr>
        <p:spPr bwMode="auto">
          <a:xfrm>
            <a:off x="7372350" y="2701132"/>
            <a:ext cx="441325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>
                <a:solidFill>
                  <a:srgbClr val="000000"/>
                </a:solidFill>
                <a:sym typeface="Symbol" pitchFamily="18" charset="2"/>
              </a:rPr>
              <a:t></a:t>
            </a:r>
          </a:p>
        </p:txBody>
      </p:sp>
      <p:sp>
        <p:nvSpPr>
          <p:cNvPr id="20502" name="Rectangle 26"/>
          <p:cNvSpPr>
            <a:spLocks noChangeArrowheads="1"/>
          </p:cNvSpPr>
          <p:nvPr/>
        </p:nvSpPr>
        <p:spPr bwMode="auto">
          <a:xfrm>
            <a:off x="7059613" y="2175669"/>
            <a:ext cx="298450" cy="42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>
                <a:solidFill>
                  <a:srgbClr val="000000"/>
                </a:solidFill>
                <a:sym typeface="Symbol" pitchFamily="18" charset="2"/>
              </a:rPr>
              <a:t></a:t>
            </a:r>
          </a:p>
        </p:txBody>
      </p:sp>
      <p:graphicFrame>
        <p:nvGraphicFramePr>
          <p:cNvPr id="20482" name="Object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9353479"/>
              </p:ext>
            </p:extLst>
          </p:nvPr>
        </p:nvGraphicFramePr>
        <p:xfrm>
          <a:off x="958850" y="2121694"/>
          <a:ext cx="3541713" cy="162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8057" name="Formel" r:id="rId3" imgW="1536480" imgH="711000" progId="Equation.3">
                  <p:embed/>
                </p:oleObj>
              </mc:Choice>
              <mc:Fallback>
                <p:oleObj name="Formel" r:id="rId3" imgW="1536480" imgH="711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58850" y="2121694"/>
                        <a:ext cx="3541713" cy="162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503" name="Freeform 31"/>
          <p:cNvSpPr>
            <a:spLocks/>
          </p:cNvSpPr>
          <p:nvPr/>
        </p:nvSpPr>
        <p:spPr bwMode="auto">
          <a:xfrm>
            <a:off x="6557963" y="4939507"/>
            <a:ext cx="1968500" cy="822325"/>
          </a:xfrm>
          <a:custGeom>
            <a:avLst/>
            <a:gdLst>
              <a:gd name="T0" fmla="*/ 0 w 952"/>
              <a:gd name="T1" fmla="*/ 2147483647 h 397"/>
              <a:gd name="T2" fmla="*/ 2147483647 w 952"/>
              <a:gd name="T3" fmla="*/ 2147483647 h 397"/>
              <a:gd name="T4" fmla="*/ 2147483647 w 952"/>
              <a:gd name="T5" fmla="*/ 0 h 397"/>
              <a:gd name="T6" fmla="*/ 0 w 952"/>
              <a:gd name="T7" fmla="*/ 2147483647 h 397"/>
              <a:gd name="T8" fmla="*/ 0 60000 65536"/>
              <a:gd name="T9" fmla="*/ 0 60000 65536"/>
              <a:gd name="T10" fmla="*/ 0 60000 65536"/>
              <a:gd name="T11" fmla="*/ 0 60000 65536"/>
              <a:gd name="T12" fmla="*/ 0 w 952"/>
              <a:gd name="T13" fmla="*/ 0 h 397"/>
              <a:gd name="T14" fmla="*/ 952 w 952"/>
              <a:gd name="T15" fmla="*/ 397 h 39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952" h="397">
                <a:moveTo>
                  <a:pt x="0" y="253"/>
                </a:moveTo>
                <a:lnTo>
                  <a:pt x="952" y="397"/>
                </a:lnTo>
                <a:lnTo>
                  <a:pt x="476" y="0"/>
                </a:lnTo>
                <a:lnTo>
                  <a:pt x="0" y="253"/>
                </a:lnTo>
                <a:close/>
              </a:path>
            </a:pathLst>
          </a:custGeom>
          <a:solidFill>
            <a:srgbClr val="CCECFF"/>
          </a:solidFill>
          <a:ln w="9525" cap="flat">
            <a:solidFill>
              <a:srgbClr val="4D4D4D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20504" name="Freeform 32"/>
          <p:cNvSpPr>
            <a:spLocks/>
          </p:cNvSpPr>
          <p:nvPr/>
        </p:nvSpPr>
        <p:spPr bwMode="auto">
          <a:xfrm>
            <a:off x="6557963" y="3945732"/>
            <a:ext cx="1022350" cy="1525587"/>
          </a:xfrm>
          <a:custGeom>
            <a:avLst/>
            <a:gdLst>
              <a:gd name="T0" fmla="*/ 0 w 494"/>
              <a:gd name="T1" fmla="*/ 2147483647 h 737"/>
              <a:gd name="T2" fmla="*/ 2147483647 w 494"/>
              <a:gd name="T3" fmla="*/ 2147483647 h 737"/>
              <a:gd name="T4" fmla="*/ 2147483647 w 494"/>
              <a:gd name="T5" fmla="*/ 0 h 737"/>
              <a:gd name="T6" fmla="*/ 0 w 494"/>
              <a:gd name="T7" fmla="*/ 2147483647 h 737"/>
              <a:gd name="T8" fmla="*/ 0 60000 65536"/>
              <a:gd name="T9" fmla="*/ 0 60000 65536"/>
              <a:gd name="T10" fmla="*/ 0 60000 65536"/>
              <a:gd name="T11" fmla="*/ 0 60000 65536"/>
              <a:gd name="T12" fmla="*/ 0 w 494"/>
              <a:gd name="T13" fmla="*/ 0 h 737"/>
              <a:gd name="T14" fmla="*/ 494 w 494"/>
              <a:gd name="T15" fmla="*/ 737 h 73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94" h="737">
                <a:moveTo>
                  <a:pt x="0" y="737"/>
                </a:moveTo>
                <a:lnTo>
                  <a:pt x="476" y="480"/>
                </a:lnTo>
                <a:lnTo>
                  <a:pt x="494" y="0"/>
                </a:lnTo>
                <a:lnTo>
                  <a:pt x="0" y="737"/>
                </a:lnTo>
                <a:close/>
              </a:path>
            </a:pathLst>
          </a:custGeom>
          <a:solidFill>
            <a:srgbClr val="FFFFCC"/>
          </a:solidFill>
          <a:ln w="9525" cap="flat">
            <a:solidFill>
              <a:srgbClr val="4D4D4D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20505" name="Freeform 33"/>
          <p:cNvSpPr>
            <a:spLocks/>
          </p:cNvSpPr>
          <p:nvPr/>
        </p:nvSpPr>
        <p:spPr bwMode="auto">
          <a:xfrm>
            <a:off x="7534275" y="3928269"/>
            <a:ext cx="1019175" cy="1851025"/>
          </a:xfrm>
          <a:custGeom>
            <a:avLst/>
            <a:gdLst>
              <a:gd name="T0" fmla="*/ 2147483647 w 493"/>
              <a:gd name="T1" fmla="*/ 2147483647 h 895"/>
              <a:gd name="T2" fmla="*/ 0 w 493"/>
              <a:gd name="T3" fmla="*/ 2147483647 h 895"/>
              <a:gd name="T4" fmla="*/ 2147483647 w 493"/>
              <a:gd name="T5" fmla="*/ 0 h 895"/>
              <a:gd name="T6" fmla="*/ 2147483647 w 493"/>
              <a:gd name="T7" fmla="*/ 2147483647 h 895"/>
              <a:gd name="T8" fmla="*/ 0 60000 65536"/>
              <a:gd name="T9" fmla="*/ 0 60000 65536"/>
              <a:gd name="T10" fmla="*/ 0 60000 65536"/>
              <a:gd name="T11" fmla="*/ 0 60000 65536"/>
              <a:gd name="T12" fmla="*/ 0 w 493"/>
              <a:gd name="T13" fmla="*/ 0 h 895"/>
              <a:gd name="T14" fmla="*/ 493 w 493"/>
              <a:gd name="T15" fmla="*/ 895 h 89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93" h="895">
                <a:moveTo>
                  <a:pt x="493" y="895"/>
                </a:moveTo>
                <a:lnTo>
                  <a:pt x="0" y="480"/>
                </a:lnTo>
                <a:lnTo>
                  <a:pt x="22" y="0"/>
                </a:lnTo>
                <a:lnTo>
                  <a:pt x="493" y="895"/>
                </a:lnTo>
                <a:close/>
              </a:path>
            </a:pathLst>
          </a:custGeom>
          <a:solidFill>
            <a:srgbClr val="CCFFCC"/>
          </a:solidFill>
          <a:ln w="9525" cap="flat">
            <a:solidFill>
              <a:srgbClr val="4D4D4D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20506" name="Freeform 34"/>
          <p:cNvSpPr>
            <a:spLocks/>
          </p:cNvSpPr>
          <p:nvPr/>
        </p:nvSpPr>
        <p:spPr bwMode="auto">
          <a:xfrm>
            <a:off x="6550025" y="3937794"/>
            <a:ext cx="1985963" cy="1824038"/>
          </a:xfrm>
          <a:custGeom>
            <a:avLst/>
            <a:gdLst>
              <a:gd name="T0" fmla="*/ 0 w 960"/>
              <a:gd name="T1" fmla="*/ 2147483647 h 881"/>
              <a:gd name="T2" fmla="*/ 2147483647 w 960"/>
              <a:gd name="T3" fmla="*/ 0 h 881"/>
              <a:gd name="T4" fmla="*/ 2147483647 w 960"/>
              <a:gd name="T5" fmla="*/ 2147483647 h 881"/>
              <a:gd name="T6" fmla="*/ 0 w 960"/>
              <a:gd name="T7" fmla="*/ 2147483647 h 881"/>
              <a:gd name="T8" fmla="*/ 0 60000 65536"/>
              <a:gd name="T9" fmla="*/ 0 60000 65536"/>
              <a:gd name="T10" fmla="*/ 0 60000 65536"/>
              <a:gd name="T11" fmla="*/ 0 60000 65536"/>
              <a:gd name="T12" fmla="*/ 0 w 960"/>
              <a:gd name="T13" fmla="*/ 0 h 881"/>
              <a:gd name="T14" fmla="*/ 960 w 960"/>
              <a:gd name="T15" fmla="*/ 881 h 88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960" h="881">
                <a:moveTo>
                  <a:pt x="0" y="737"/>
                </a:moveTo>
                <a:lnTo>
                  <a:pt x="511" y="0"/>
                </a:lnTo>
                <a:lnTo>
                  <a:pt x="960" y="881"/>
                </a:lnTo>
                <a:lnTo>
                  <a:pt x="0" y="737"/>
                </a:lnTo>
                <a:close/>
              </a:path>
            </a:pathLst>
          </a:custGeom>
          <a:noFill/>
          <a:ln w="28575" cmpd="sng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20507" name="Oval 35"/>
          <p:cNvSpPr>
            <a:spLocks noChangeArrowheads="1"/>
          </p:cNvSpPr>
          <p:nvPr/>
        </p:nvSpPr>
        <p:spPr bwMode="auto">
          <a:xfrm>
            <a:off x="6503988" y="5406232"/>
            <a:ext cx="114300" cy="117475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DE">
              <a:solidFill>
                <a:srgbClr val="000000"/>
              </a:solidFill>
            </a:endParaRPr>
          </a:p>
        </p:txBody>
      </p:sp>
      <p:sp>
        <p:nvSpPr>
          <p:cNvPr id="20508" name="Oval 36"/>
          <p:cNvSpPr>
            <a:spLocks noChangeArrowheads="1"/>
          </p:cNvSpPr>
          <p:nvPr/>
        </p:nvSpPr>
        <p:spPr bwMode="auto">
          <a:xfrm>
            <a:off x="7535863" y="3904457"/>
            <a:ext cx="114300" cy="117475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DE">
              <a:solidFill>
                <a:srgbClr val="000000"/>
              </a:solidFill>
            </a:endParaRPr>
          </a:p>
        </p:txBody>
      </p:sp>
      <p:sp>
        <p:nvSpPr>
          <p:cNvPr id="20509" name="Text Box 37"/>
          <p:cNvSpPr txBox="1">
            <a:spLocks noChangeArrowheads="1"/>
          </p:cNvSpPr>
          <p:nvPr/>
        </p:nvSpPr>
        <p:spPr bwMode="auto">
          <a:xfrm>
            <a:off x="6084888" y="5217319"/>
            <a:ext cx="430212" cy="42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defRPr sz="22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defRPr sz="22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defRPr sz="22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defRPr sz="22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en-US" b="1">
                <a:solidFill>
                  <a:srgbClr val="000000"/>
                </a:solidFill>
              </a:rPr>
              <a:t>p</a:t>
            </a:r>
            <a:r>
              <a:rPr lang="en-US" baseline="-25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20510" name="Text Box 38"/>
          <p:cNvSpPr txBox="1">
            <a:spLocks noChangeArrowheads="1"/>
          </p:cNvSpPr>
          <p:nvPr/>
        </p:nvSpPr>
        <p:spPr bwMode="auto">
          <a:xfrm>
            <a:off x="7605713" y="3501232"/>
            <a:ext cx="430212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defRPr sz="22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defRPr sz="22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defRPr sz="22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defRPr sz="22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en-US" b="1">
                <a:solidFill>
                  <a:srgbClr val="000000"/>
                </a:solidFill>
              </a:rPr>
              <a:t>p</a:t>
            </a:r>
            <a:r>
              <a:rPr lang="en-US" baseline="-25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20511" name="Oval 39"/>
          <p:cNvSpPr>
            <a:spLocks noChangeArrowheads="1"/>
          </p:cNvSpPr>
          <p:nvPr/>
        </p:nvSpPr>
        <p:spPr bwMode="auto">
          <a:xfrm>
            <a:off x="8475663" y="5712619"/>
            <a:ext cx="114300" cy="117475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DE">
              <a:solidFill>
                <a:srgbClr val="000000"/>
              </a:solidFill>
            </a:endParaRPr>
          </a:p>
        </p:txBody>
      </p:sp>
      <p:sp>
        <p:nvSpPr>
          <p:cNvPr id="20512" name="Text Box 40"/>
          <p:cNvSpPr txBox="1">
            <a:spLocks noChangeArrowheads="1"/>
          </p:cNvSpPr>
          <p:nvPr/>
        </p:nvSpPr>
        <p:spPr bwMode="auto">
          <a:xfrm>
            <a:off x="8542338" y="5582444"/>
            <a:ext cx="430212" cy="42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defRPr sz="22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defRPr sz="22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defRPr sz="22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defRPr sz="22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en-US" b="1" dirty="0">
                <a:solidFill>
                  <a:srgbClr val="000000"/>
                </a:solidFill>
              </a:rPr>
              <a:t>p</a:t>
            </a:r>
            <a:r>
              <a:rPr lang="en-US" baseline="-25000" dirty="0">
                <a:solidFill>
                  <a:srgbClr val="000000"/>
                </a:solidFill>
              </a:rPr>
              <a:t>3</a:t>
            </a:r>
          </a:p>
        </p:txBody>
      </p:sp>
      <p:grpSp>
        <p:nvGrpSpPr>
          <p:cNvPr id="20513" name="Group 41"/>
          <p:cNvGrpSpPr>
            <a:grpSpLocks/>
          </p:cNvGrpSpPr>
          <p:nvPr/>
        </p:nvGrpSpPr>
        <p:grpSpPr bwMode="auto">
          <a:xfrm>
            <a:off x="7500938" y="4902994"/>
            <a:ext cx="93662" cy="92075"/>
            <a:chOff x="1973" y="3158"/>
            <a:chExt cx="45" cy="45"/>
          </a:xfrm>
        </p:grpSpPr>
        <p:sp>
          <p:nvSpPr>
            <p:cNvPr id="20523" name="Line 42"/>
            <p:cNvSpPr>
              <a:spLocks noChangeShapeType="1"/>
            </p:cNvSpPr>
            <p:nvPr/>
          </p:nvSpPr>
          <p:spPr bwMode="auto">
            <a:xfrm>
              <a:off x="1973" y="3158"/>
              <a:ext cx="45" cy="45"/>
            </a:xfrm>
            <a:prstGeom prst="line">
              <a:avLst/>
            </a:prstGeom>
            <a:noFill/>
            <a:ln w="19050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0524" name="Line 43"/>
            <p:cNvSpPr>
              <a:spLocks noChangeShapeType="1"/>
            </p:cNvSpPr>
            <p:nvPr/>
          </p:nvSpPr>
          <p:spPr bwMode="auto">
            <a:xfrm flipH="1">
              <a:off x="1973" y="3158"/>
              <a:ext cx="45" cy="45"/>
            </a:xfrm>
            <a:prstGeom prst="line">
              <a:avLst/>
            </a:prstGeom>
            <a:noFill/>
            <a:ln w="19050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</p:grpSp>
      <p:sp>
        <p:nvSpPr>
          <p:cNvPr id="20514" name="Text Box 44"/>
          <p:cNvSpPr txBox="1">
            <a:spLocks noChangeArrowheads="1"/>
          </p:cNvSpPr>
          <p:nvPr/>
        </p:nvSpPr>
        <p:spPr bwMode="auto">
          <a:xfrm>
            <a:off x="7299325" y="4526757"/>
            <a:ext cx="333375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defRPr sz="22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defRPr sz="22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defRPr sz="22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defRPr sz="22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en-US" b="1">
                <a:solidFill>
                  <a:srgbClr val="A00000"/>
                </a:solidFill>
              </a:rPr>
              <a:t>p</a:t>
            </a:r>
            <a:endParaRPr lang="en-US" baseline="-25000">
              <a:solidFill>
                <a:srgbClr val="A00000"/>
              </a:solidFill>
              <a:sym typeface="Symbol" pitchFamily="18" charset="2"/>
            </a:endParaRPr>
          </a:p>
        </p:txBody>
      </p:sp>
      <p:sp>
        <p:nvSpPr>
          <p:cNvPr id="20515" name="Rectangle 45"/>
          <p:cNvSpPr>
            <a:spLocks noChangeArrowheads="1"/>
          </p:cNvSpPr>
          <p:nvPr/>
        </p:nvSpPr>
        <p:spPr bwMode="auto">
          <a:xfrm>
            <a:off x="7380288" y="5653882"/>
            <a:ext cx="361950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>
                <a:solidFill>
                  <a:srgbClr val="1E3760"/>
                </a:solidFill>
                <a:sym typeface="Symbol" pitchFamily="18" charset="2"/>
              </a:rPr>
              <a:t></a:t>
            </a:r>
          </a:p>
        </p:txBody>
      </p:sp>
      <p:sp>
        <p:nvSpPr>
          <p:cNvPr id="20516" name="Rectangle 46"/>
          <p:cNvSpPr>
            <a:spLocks noChangeArrowheads="1"/>
          </p:cNvSpPr>
          <p:nvPr/>
        </p:nvSpPr>
        <p:spPr bwMode="auto">
          <a:xfrm>
            <a:off x="8091488" y="4353719"/>
            <a:ext cx="441325" cy="42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>
                <a:solidFill>
                  <a:srgbClr val="A00000"/>
                </a:solidFill>
                <a:sym typeface="Symbol" pitchFamily="18" charset="2"/>
              </a:rPr>
              <a:t></a:t>
            </a:r>
          </a:p>
        </p:txBody>
      </p:sp>
      <p:sp>
        <p:nvSpPr>
          <p:cNvPr id="20517" name="Line 48"/>
          <p:cNvSpPr>
            <a:spLocks noChangeShapeType="1"/>
          </p:cNvSpPr>
          <p:nvPr/>
        </p:nvSpPr>
        <p:spPr bwMode="auto">
          <a:xfrm flipH="1" flipV="1">
            <a:off x="7739063" y="3921919"/>
            <a:ext cx="865187" cy="172720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20518" name="Line 49"/>
          <p:cNvSpPr>
            <a:spLocks noChangeShapeType="1"/>
          </p:cNvSpPr>
          <p:nvPr/>
        </p:nvSpPr>
        <p:spPr bwMode="auto">
          <a:xfrm flipH="1" flipV="1">
            <a:off x="6516688" y="5577682"/>
            <a:ext cx="1944687" cy="287337"/>
          </a:xfrm>
          <a:prstGeom prst="line">
            <a:avLst/>
          </a:prstGeom>
          <a:noFill/>
          <a:ln w="28575">
            <a:solidFill>
              <a:schemeClr val="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20519" name="Line 52"/>
          <p:cNvSpPr>
            <a:spLocks noChangeShapeType="1"/>
          </p:cNvSpPr>
          <p:nvPr/>
        </p:nvSpPr>
        <p:spPr bwMode="auto">
          <a:xfrm>
            <a:off x="1890713" y="3745707"/>
            <a:ext cx="1152525" cy="0"/>
          </a:xfrm>
          <a:prstGeom prst="line">
            <a:avLst/>
          </a:prstGeom>
          <a:noFill/>
          <a:ln w="57150">
            <a:solidFill>
              <a:schemeClr val="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20520" name="Line 53"/>
          <p:cNvSpPr>
            <a:spLocks noChangeShapeType="1"/>
          </p:cNvSpPr>
          <p:nvPr/>
        </p:nvSpPr>
        <p:spPr bwMode="auto">
          <a:xfrm>
            <a:off x="3203575" y="3745707"/>
            <a:ext cx="1152525" cy="0"/>
          </a:xfrm>
          <a:prstGeom prst="line">
            <a:avLst/>
          </a:prstGeom>
          <a:noFill/>
          <a:ln w="57150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20521" name="Line 54"/>
          <p:cNvSpPr>
            <a:spLocks noChangeShapeType="1"/>
          </p:cNvSpPr>
          <p:nvPr/>
        </p:nvSpPr>
        <p:spPr bwMode="auto">
          <a:xfrm flipH="1" flipV="1">
            <a:off x="8178427" y="5048950"/>
            <a:ext cx="344488" cy="687387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 type="triangl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20522" name="Line 55"/>
          <p:cNvSpPr>
            <a:spLocks noChangeShapeType="1"/>
          </p:cNvSpPr>
          <p:nvPr/>
        </p:nvSpPr>
        <p:spPr bwMode="auto">
          <a:xfrm flipH="1" flipV="1">
            <a:off x="7561263" y="4949031"/>
            <a:ext cx="623887" cy="107951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headEnd/>
            <a:tailEnd type="triangl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7366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83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Data Representation</a:t>
            </a:r>
          </a:p>
        </p:txBody>
      </p:sp>
      <p:sp>
        <p:nvSpPr>
          <p:cNvPr id="225286" name="Oval 4"/>
          <p:cNvSpPr>
            <a:spLocks/>
          </p:cNvSpPr>
          <p:nvPr/>
        </p:nvSpPr>
        <p:spPr bwMode="auto">
          <a:xfrm>
            <a:off x="1758950" y="2432050"/>
            <a:ext cx="1803400" cy="1503363"/>
          </a:xfrm>
          <a:prstGeom prst="ellipse">
            <a:avLst/>
          </a:prstGeom>
          <a:solidFill>
            <a:srgbClr val="0067C6"/>
          </a:solidFill>
          <a:ln w="28575">
            <a:solidFill>
              <a:srgbClr val="4D4D4D"/>
            </a:solidFill>
            <a:round/>
            <a:headEnd/>
            <a:tailEnd/>
          </a:ln>
        </p:spPr>
        <p:txBody>
          <a:bodyPr lIns="0" tIns="0" rIns="0" bIns="0"/>
          <a:lstStyle>
            <a:lvl1pPr>
              <a:spcBef>
                <a:spcPct val="75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7F7F7F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C0C0C0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sz="1800"/>
          </a:p>
        </p:txBody>
      </p:sp>
      <p:sp>
        <p:nvSpPr>
          <p:cNvPr id="19461" name="Rectangle 5"/>
          <p:cNvSpPr>
            <a:spLocks/>
          </p:cNvSpPr>
          <p:nvPr/>
        </p:nvSpPr>
        <p:spPr bwMode="auto">
          <a:xfrm>
            <a:off x="2074863" y="2927350"/>
            <a:ext cx="1169987" cy="512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>
              <a:defRPr/>
            </a:pPr>
            <a:r>
              <a:rPr lang="en-US" sz="1969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spatial domain</a:t>
            </a:r>
          </a:p>
        </p:txBody>
      </p:sp>
      <p:sp>
        <p:nvSpPr>
          <p:cNvPr id="19462" name="Rectangle 6"/>
          <p:cNvSpPr>
            <a:spLocks/>
          </p:cNvSpPr>
          <p:nvPr/>
        </p:nvSpPr>
        <p:spPr bwMode="auto">
          <a:xfrm>
            <a:off x="1847850" y="4484688"/>
            <a:ext cx="1611313" cy="801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>
              <a:defRPr/>
            </a:pPr>
            <a:r>
              <a:rPr lang="en-US" sz="1687" smtClean="0">
                <a:latin typeface="Calibri Italic" panose="020F05020202040A0204" pitchFamily="34" charset="0"/>
                <a:ea typeface="Calibri Italic" panose="020F05020202040A0204" pitchFamily="34" charset="0"/>
                <a:cs typeface="Calibri Italic" panose="020F05020202040A0204" pitchFamily="34" charset="0"/>
                <a:sym typeface="Calibri Italic" panose="020F05020202040A0204" pitchFamily="34" charset="0"/>
              </a:rPr>
              <a:t>independent</a:t>
            </a:r>
            <a:endParaRPr lang="en-US" sz="1266" smtClean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  <a:p>
            <a:pPr algn="ctr">
              <a:defRPr/>
            </a:pPr>
            <a:r>
              <a:rPr lang="en-US" sz="1687" smtClean="0">
                <a:latin typeface="Calibri Italic" panose="020F05020202040A0204" pitchFamily="34" charset="0"/>
                <a:ea typeface="Calibri Italic" panose="020F05020202040A0204" pitchFamily="34" charset="0"/>
                <a:cs typeface="Calibri Italic" panose="020F05020202040A0204" pitchFamily="34" charset="0"/>
                <a:sym typeface="Calibri Italic" panose="020F05020202040A0204" pitchFamily="34" charset="0"/>
              </a:rPr>
              <a:t>variables</a:t>
            </a:r>
          </a:p>
        </p:txBody>
      </p:sp>
      <p:sp>
        <p:nvSpPr>
          <p:cNvPr id="225289" name="AutoShape 7"/>
          <p:cNvSpPr>
            <a:spLocks/>
          </p:cNvSpPr>
          <p:nvPr/>
        </p:nvSpPr>
        <p:spPr bwMode="auto">
          <a:xfrm>
            <a:off x="5214938" y="2132013"/>
            <a:ext cx="2178050" cy="2028825"/>
          </a:xfrm>
          <a:custGeom>
            <a:avLst/>
            <a:gdLst>
              <a:gd name="T0" fmla="*/ 0 w 21600"/>
              <a:gd name="T1" fmla="*/ 507206 h 21600"/>
              <a:gd name="T2" fmla="*/ 507002 w 21600"/>
              <a:gd name="T3" fmla="*/ 0 h 21600"/>
              <a:gd name="T4" fmla="*/ 2178050 w 21600"/>
              <a:gd name="T5" fmla="*/ 0 h 21600"/>
              <a:gd name="T6" fmla="*/ 2178050 w 21600"/>
              <a:gd name="T7" fmla="*/ 1521619 h 21600"/>
              <a:gd name="T8" fmla="*/ 1671048 w 21600"/>
              <a:gd name="T9" fmla="*/ 2028825 h 21600"/>
              <a:gd name="T10" fmla="*/ 0 w 21600"/>
              <a:gd name="T11" fmla="*/ 2028825 h 21600"/>
              <a:gd name="T12" fmla="*/ 0 w 21600"/>
              <a:gd name="T13" fmla="*/ 507206 h 21600"/>
              <a:gd name="T14" fmla="*/ 0 w 21600"/>
              <a:gd name="T15" fmla="*/ 507206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21600" h="21600">
                <a:moveTo>
                  <a:pt x="0" y="5400"/>
                </a:moveTo>
                <a:lnTo>
                  <a:pt x="5028" y="0"/>
                </a:lnTo>
                <a:lnTo>
                  <a:pt x="21600" y="0"/>
                </a:lnTo>
                <a:lnTo>
                  <a:pt x="21600" y="16200"/>
                </a:lnTo>
                <a:lnTo>
                  <a:pt x="16572" y="21600"/>
                </a:lnTo>
                <a:lnTo>
                  <a:pt x="0" y="21600"/>
                </a:lnTo>
                <a:lnTo>
                  <a:pt x="0" y="5400"/>
                </a:lnTo>
                <a:close/>
                <a:moveTo>
                  <a:pt x="0" y="5400"/>
                </a:moveTo>
              </a:path>
            </a:pathLst>
          </a:custGeom>
          <a:solidFill>
            <a:srgbClr val="0067C6"/>
          </a:solidFill>
          <a:ln>
            <a:noFill/>
          </a:ln>
          <a:extLst>
            <a:ext uri="{91240B29-F687-4F45-9708-019B960494DF}">
              <a14:hiddenLine xmlns:a14="http://schemas.microsoft.com/office/drawing/2010/main" w="28575" cap="flat">
                <a:solidFill>
                  <a:srgbClr val="4D4D4D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25290" name="AutoShape 8"/>
          <p:cNvSpPr>
            <a:spLocks/>
          </p:cNvSpPr>
          <p:nvPr/>
        </p:nvSpPr>
        <p:spPr bwMode="auto">
          <a:xfrm>
            <a:off x="6886575" y="2132013"/>
            <a:ext cx="506413" cy="2028825"/>
          </a:xfrm>
          <a:custGeom>
            <a:avLst/>
            <a:gdLst>
              <a:gd name="T0" fmla="*/ 0 w 21600"/>
              <a:gd name="T1" fmla="*/ 507206 h 21600"/>
              <a:gd name="T2" fmla="*/ 506413 w 21600"/>
              <a:gd name="T3" fmla="*/ 0 h 21600"/>
              <a:gd name="T4" fmla="*/ 506413 w 21600"/>
              <a:gd name="T5" fmla="*/ 1521619 h 21600"/>
              <a:gd name="T6" fmla="*/ 0 w 21600"/>
              <a:gd name="T7" fmla="*/ 2028825 h 21600"/>
              <a:gd name="T8" fmla="*/ 0 w 21600"/>
              <a:gd name="T9" fmla="*/ 507206 h 21600"/>
              <a:gd name="T10" fmla="*/ 0 w 21600"/>
              <a:gd name="T11" fmla="*/ 507206 h 216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21600" h="21600">
                <a:moveTo>
                  <a:pt x="0" y="5400"/>
                </a:moveTo>
                <a:lnTo>
                  <a:pt x="21600" y="0"/>
                </a:lnTo>
                <a:lnTo>
                  <a:pt x="21600" y="16200"/>
                </a:lnTo>
                <a:lnTo>
                  <a:pt x="0" y="21600"/>
                </a:lnTo>
                <a:lnTo>
                  <a:pt x="0" y="5400"/>
                </a:lnTo>
                <a:close/>
                <a:moveTo>
                  <a:pt x="0" y="5400"/>
                </a:moveTo>
              </a:path>
            </a:pathLst>
          </a:custGeom>
          <a:solidFill>
            <a:srgbClr val="000000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8575" cap="flat">
                <a:solidFill>
                  <a:srgbClr val="4D4D4D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25291" name="AutoShape 9"/>
          <p:cNvSpPr>
            <a:spLocks/>
          </p:cNvSpPr>
          <p:nvPr/>
        </p:nvSpPr>
        <p:spPr bwMode="auto">
          <a:xfrm>
            <a:off x="5214938" y="2132013"/>
            <a:ext cx="2178050" cy="506412"/>
          </a:xfrm>
          <a:custGeom>
            <a:avLst/>
            <a:gdLst>
              <a:gd name="T0" fmla="*/ 0 w 21600"/>
              <a:gd name="T1" fmla="*/ 506412 h 21600"/>
              <a:gd name="T2" fmla="*/ 507002 w 21600"/>
              <a:gd name="T3" fmla="*/ 0 h 21600"/>
              <a:gd name="T4" fmla="*/ 2178050 w 21600"/>
              <a:gd name="T5" fmla="*/ 0 h 21600"/>
              <a:gd name="T6" fmla="*/ 1671048 w 21600"/>
              <a:gd name="T7" fmla="*/ 506412 h 21600"/>
              <a:gd name="T8" fmla="*/ 0 w 21600"/>
              <a:gd name="T9" fmla="*/ 506412 h 21600"/>
              <a:gd name="T10" fmla="*/ 0 w 21600"/>
              <a:gd name="T11" fmla="*/ 506412 h 216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21600" h="21600">
                <a:moveTo>
                  <a:pt x="0" y="21600"/>
                </a:moveTo>
                <a:lnTo>
                  <a:pt x="5028" y="0"/>
                </a:lnTo>
                <a:lnTo>
                  <a:pt x="21600" y="0"/>
                </a:lnTo>
                <a:lnTo>
                  <a:pt x="16572" y="21600"/>
                </a:lnTo>
                <a:lnTo>
                  <a:pt x="0" y="21600"/>
                </a:lnTo>
                <a:close/>
                <a:moveTo>
                  <a:pt x="0" y="21600"/>
                </a:moveTo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28575" cap="flat">
                <a:solidFill>
                  <a:srgbClr val="4D4D4D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25292" name="AutoShape 10"/>
          <p:cNvSpPr>
            <a:spLocks/>
          </p:cNvSpPr>
          <p:nvPr/>
        </p:nvSpPr>
        <p:spPr bwMode="auto">
          <a:xfrm>
            <a:off x="5214938" y="2132013"/>
            <a:ext cx="2178050" cy="2028825"/>
          </a:xfrm>
          <a:custGeom>
            <a:avLst/>
            <a:gdLst>
              <a:gd name="T0" fmla="*/ 0 w 21600"/>
              <a:gd name="T1" fmla="*/ 507206 h 21600"/>
              <a:gd name="T2" fmla="*/ 507002 w 21600"/>
              <a:gd name="T3" fmla="*/ 0 h 21600"/>
              <a:gd name="T4" fmla="*/ 2178050 w 21600"/>
              <a:gd name="T5" fmla="*/ 0 h 21600"/>
              <a:gd name="T6" fmla="*/ 2178050 w 21600"/>
              <a:gd name="T7" fmla="*/ 1521619 h 21600"/>
              <a:gd name="T8" fmla="*/ 1671048 w 21600"/>
              <a:gd name="T9" fmla="*/ 2028825 h 21600"/>
              <a:gd name="T10" fmla="*/ 0 w 21600"/>
              <a:gd name="T11" fmla="*/ 2028825 h 21600"/>
              <a:gd name="T12" fmla="*/ 0 w 21600"/>
              <a:gd name="T13" fmla="*/ 507206 h 21600"/>
              <a:gd name="T14" fmla="*/ 0 w 21600"/>
              <a:gd name="T15" fmla="*/ 507206 h 21600"/>
              <a:gd name="T16" fmla="*/ 1671048 w 21600"/>
              <a:gd name="T17" fmla="*/ 507206 h 21600"/>
              <a:gd name="T18" fmla="*/ 2178050 w 21600"/>
              <a:gd name="T19" fmla="*/ 0 h 21600"/>
              <a:gd name="T20" fmla="*/ 1671048 w 21600"/>
              <a:gd name="T21" fmla="*/ 507206 h 21600"/>
              <a:gd name="T22" fmla="*/ 1671048 w 21600"/>
              <a:gd name="T23" fmla="*/ 2028825 h 21600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0" t="0" r="r" b="b"/>
            <a:pathLst>
              <a:path w="21600" h="21600">
                <a:moveTo>
                  <a:pt x="0" y="5400"/>
                </a:moveTo>
                <a:lnTo>
                  <a:pt x="5028" y="0"/>
                </a:lnTo>
                <a:lnTo>
                  <a:pt x="21600" y="0"/>
                </a:lnTo>
                <a:lnTo>
                  <a:pt x="21600" y="16200"/>
                </a:lnTo>
                <a:lnTo>
                  <a:pt x="16572" y="21600"/>
                </a:lnTo>
                <a:lnTo>
                  <a:pt x="0" y="21600"/>
                </a:lnTo>
                <a:lnTo>
                  <a:pt x="0" y="5400"/>
                </a:lnTo>
                <a:close/>
                <a:moveTo>
                  <a:pt x="0" y="5400"/>
                </a:moveTo>
                <a:lnTo>
                  <a:pt x="16572" y="5400"/>
                </a:lnTo>
                <a:lnTo>
                  <a:pt x="21600" y="0"/>
                </a:lnTo>
                <a:moveTo>
                  <a:pt x="16572" y="5400"/>
                </a:moveTo>
                <a:lnTo>
                  <a:pt x="16572" y="21600"/>
                </a:lnTo>
              </a:path>
            </a:pathLst>
          </a:custGeom>
          <a:noFill/>
          <a:ln w="28575" cap="flat">
            <a:solidFill>
              <a:srgbClr val="4D4D4D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9467" name="Rectangle 11"/>
          <p:cNvSpPr>
            <a:spLocks/>
          </p:cNvSpPr>
          <p:nvPr/>
        </p:nvSpPr>
        <p:spPr bwMode="auto">
          <a:xfrm>
            <a:off x="5557838" y="2924175"/>
            <a:ext cx="985837" cy="950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>
              <a:defRPr/>
            </a:pPr>
            <a:r>
              <a:rPr lang="en-US" sz="1969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data </a:t>
            </a:r>
            <a:br>
              <a:rPr lang="en-US" sz="1969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</a:br>
            <a:r>
              <a:rPr lang="en-US" sz="1969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values</a:t>
            </a:r>
          </a:p>
        </p:txBody>
      </p:sp>
      <p:sp>
        <p:nvSpPr>
          <p:cNvPr id="19468" name="Rectangle 12"/>
          <p:cNvSpPr>
            <a:spLocks/>
          </p:cNvSpPr>
          <p:nvPr/>
        </p:nvSpPr>
        <p:spPr bwMode="auto">
          <a:xfrm>
            <a:off x="3678238" y="2724150"/>
            <a:ext cx="1428750" cy="95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>
              <a:defRPr/>
            </a:pPr>
            <a:r>
              <a:rPr lang="en-US" sz="6187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X</a:t>
            </a:r>
          </a:p>
        </p:txBody>
      </p:sp>
      <p:sp>
        <p:nvSpPr>
          <p:cNvPr id="19469" name="Rectangle 13"/>
          <p:cNvSpPr>
            <a:spLocks/>
          </p:cNvSpPr>
          <p:nvPr/>
        </p:nvSpPr>
        <p:spPr bwMode="auto">
          <a:xfrm>
            <a:off x="5384800" y="4497388"/>
            <a:ext cx="1389063" cy="80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>
              <a:defRPr/>
            </a:pPr>
            <a:r>
              <a:rPr lang="en-US" sz="1687" smtClean="0">
                <a:latin typeface="Calibri Italic" panose="020F05020202040A0204" pitchFamily="34" charset="0"/>
                <a:ea typeface="Calibri Italic" panose="020F05020202040A0204" pitchFamily="34" charset="0"/>
                <a:cs typeface="Calibri Italic" panose="020F05020202040A0204" pitchFamily="34" charset="0"/>
                <a:sym typeface="Calibri Italic" panose="020F05020202040A0204" pitchFamily="34" charset="0"/>
              </a:rPr>
              <a:t>dependent</a:t>
            </a:r>
            <a:endParaRPr lang="en-US" sz="1266" smtClean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  <a:p>
            <a:pPr algn="ctr">
              <a:defRPr/>
            </a:pPr>
            <a:r>
              <a:rPr lang="en-US" sz="1687" smtClean="0">
                <a:latin typeface="Calibri Italic" panose="020F05020202040A0204" pitchFamily="34" charset="0"/>
                <a:ea typeface="Calibri Italic" panose="020F05020202040A0204" pitchFamily="34" charset="0"/>
                <a:cs typeface="Calibri Italic" panose="020F05020202040A0204" pitchFamily="34" charset="0"/>
                <a:sym typeface="Calibri Italic" panose="020F05020202040A0204" pitchFamily="34" charset="0"/>
              </a:rPr>
              <a:t>variables</a:t>
            </a:r>
          </a:p>
        </p:txBody>
      </p:sp>
      <p:pic>
        <p:nvPicPr>
          <p:cNvPr id="225296" name="Picture 1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5813" y="1143000"/>
            <a:ext cx="862012" cy="717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297" name="Picture 1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1713" y="1143000"/>
            <a:ext cx="766762" cy="717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13990786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286" grpId="0" animBg="1"/>
      <p:bldP spid="19461" grpId="0"/>
      <p:bldP spid="19462" grpId="0"/>
      <p:bldP spid="225289" grpId="0" animBg="1"/>
      <p:bldP spid="225290" grpId="0" animBg="1"/>
      <p:bldP spid="225291" grpId="0" animBg="1"/>
      <p:bldP spid="225292" grpId="0" animBg="1"/>
      <p:bldP spid="19467" grpId="0"/>
      <p:bldP spid="19468" grpId="0"/>
      <p:bldP spid="19469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Barycentric Coordinates</a:t>
            </a:r>
            <a:endParaRPr lang="en-US" dirty="0"/>
          </a:p>
        </p:txBody>
      </p:sp>
      <p:sp>
        <p:nvSpPr>
          <p:cNvPr id="8" name="Freeform 13"/>
          <p:cNvSpPr>
            <a:spLocks/>
          </p:cNvSpPr>
          <p:nvPr/>
        </p:nvSpPr>
        <p:spPr bwMode="auto">
          <a:xfrm>
            <a:off x="1574580" y="2439912"/>
            <a:ext cx="3584202" cy="3291964"/>
          </a:xfrm>
          <a:custGeom>
            <a:avLst/>
            <a:gdLst>
              <a:gd name="T0" fmla="*/ 0 w 960"/>
              <a:gd name="T1" fmla="*/ 2147483647 h 881"/>
              <a:gd name="T2" fmla="*/ 2147483647 w 960"/>
              <a:gd name="T3" fmla="*/ 0 h 881"/>
              <a:gd name="T4" fmla="*/ 2147483647 w 960"/>
              <a:gd name="T5" fmla="*/ 2147483647 h 881"/>
              <a:gd name="T6" fmla="*/ 0 w 960"/>
              <a:gd name="T7" fmla="*/ 2147483647 h 881"/>
              <a:gd name="T8" fmla="*/ 0 60000 65536"/>
              <a:gd name="T9" fmla="*/ 0 60000 65536"/>
              <a:gd name="T10" fmla="*/ 0 60000 65536"/>
              <a:gd name="T11" fmla="*/ 0 60000 65536"/>
              <a:gd name="T12" fmla="*/ 0 w 960"/>
              <a:gd name="T13" fmla="*/ 0 h 881"/>
              <a:gd name="T14" fmla="*/ 960 w 960"/>
              <a:gd name="T15" fmla="*/ 881 h 88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960" h="881">
                <a:moveTo>
                  <a:pt x="0" y="737"/>
                </a:moveTo>
                <a:lnTo>
                  <a:pt x="511" y="0"/>
                </a:lnTo>
                <a:lnTo>
                  <a:pt x="960" y="881"/>
                </a:lnTo>
                <a:lnTo>
                  <a:pt x="0" y="737"/>
                </a:lnTo>
                <a:close/>
              </a:path>
            </a:pathLst>
          </a:custGeom>
          <a:noFill/>
          <a:ln w="28575" cmpd="sng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Oval 14"/>
          <p:cNvSpPr>
            <a:spLocks noChangeArrowheads="1"/>
          </p:cNvSpPr>
          <p:nvPr/>
        </p:nvSpPr>
        <p:spPr bwMode="auto">
          <a:xfrm>
            <a:off x="1491492" y="5090101"/>
            <a:ext cx="206285" cy="212015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DE">
              <a:solidFill>
                <a:srgbClr val="000000"/>
              </a:solidFill>
            </a:endParaRPr>
          </a:p>
        </p:txBody>
      </p:sp>
      <p:sp>
        <p:nvSpPr>
          <p:cNvPr id="10" name="Oval 15"/>
          <p:cNvSpPr>
            <a:spLocks noChangeArrowheads="1"/>
          </p:cNvSpPr>
          <p:nvPr/>
        </p:nvSpPr>
        <p:spPr bwMode="auto">
          <a:xfrm>
            <a:off x="3384007" y="2379744"/>
            <a:ext cx="206285" cy="212015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DE">
              <a:solidFill>
                <a:srgbClr val="000000"/>
              </a:solidFill>
            </a:endParaRPr>
          </a:p>
        </p:txBody>
      </p:sp>
      <p:sp>
        <p:nvSpPr>
          <p:cNvPr id="11" name="Text Box 16"/>
          <p:cNvSpPr txBox="1">
            <a:spLocks noChangeArrowheads="1"/>
          </p:cNvSpPr>
          <p:nvPr/>
        </p:nvSpPr>
        <p:spPr bwMode="auto">
          <a:xfrm>
            <a:off x="913390" y="4875221"/>
            <a:ext cx="776435" cy="7678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defRPr sz="22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defRPr sz="22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defRPr sz="22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defRPr sz="22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en-US" b="1" dirty="0">
                <a:solidFill>
                  <a:srgbClr val="000000"/>
                </a:solidFill>
              </a:rPr>
              <a:t>p</a:t>
            </a:r>
            <a:r>
              <a:rPr lang="en-US" baseline="-25000" dirty="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12" name="Text Box 17"/>
          <p:cNvSpPr txBox="1">
            <a:spLocks noChangeArrowheads="1"/>
          </p:cNvSpPr>
          <p:nvPr/>
        </p:nvSpPr>
        <p:spPr bwMode="auto">
          <a:xfrm>
            <a:off x="3369875" y="1969940"/>
            <a:ext cx="776435" cy="7707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defRPr sz="22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defRPr sz="22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defRPr sz="22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defRPr sz="22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en-US" b="1" dirty="0">
                <a:solidFill>
                  <a:srgbClr val="000000"/>
                </a:solidFill>
              </a:rPr>
              <a:t>p</a:t>
            </a:r>
            <a:r>
              <a:rPr lang="en-US" baseline="-25000" dirty="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13" name="Oval 18"/>
          <p:cNvSpPr>
            <a:spLocks noChangeArrowheads="1"/>
          </p:cNvSpPr>
          <p:nvPr/>
        </p:nvSpPr>
        <p:spPr bwMode="auto">
          <a:xfrm>
            <a:off x="5049909" y="5643060"/>
            <a:ext cx="206285" cy="212015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DE">
              <a:solidFill>
                <a:srgbClr val="000000"/>
              </a:solidFill>
            </a:endParaRPr>
          </a:p>
        </p:txBody>
      </p:sp>
      <p:sp>
        <p:nvSpPr>
          <p:cNvPr id="14" name="Text Box 19"/>
          <p:cNvSpPr txBox="1">
            <a:spLocks noChangeArrowheads="1"/>
          </p:cNvSpPr>
          <p:nvPr/>
        </p:nvSpPr>
        <p:spPr bwMode="auto">
          <a:xfrm>
            <a:off x="5153051" y="5650656"/>
            <a:ext cx="776435" cy="7707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defRPr sz="22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defRPr sz="22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defRPr sz="22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defRPr sz="22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en-US" b="1" dirty="0">
                <a:solidFill>
                  <a:srgbClr val="000000"/>
                </a:solidFill>
              </a:rPr>
              <a:t>p</a:t>
            </a:r>
            <a:r>
              <a:rPr lang="en-US" baseline="-25000" dirty="0">
                <a:solidFill>
                  <a:srgbClr val="000000"/>
                </a:solidFill>
              </a:rPr>
              <a:t>3</a:t>
            </a:r>
          </a:p>
        </p:txBody>
      </p:sp>
      <p:cxnSp>
        <p:nvCxnSpPr>
          <p:cNvPr id="37" name="Straight Connector 36"/>
          <p:cNvCxnSpPr/>
          <p:nvPr/>
        </p:nvCxnSpPr>
        <p:spPr bwMode="auto">
          <a:xfrm>
            <a:off x="2876104" y="3325418"/>
            <a:ext cx="1128811" cy="223053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3" name="Straight Connector 42"/>
          <p:cNvCxnSpPr/>
          <p:nvPr/>
        </p:nvCxnSpPr>
        <p:spPr bwMode="auto">
          <a:xfrm>
            <a:off x="2225090" y="4256258"/>
            <a:ext cx="2387500" cy="37699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70" name="Group 69"/>
          <p:cNvGrpSpPr/>
          <p:nvPr/>
        </p:nvGrpSpPr>
        <p:grpSpPr>
          <a:xfrm>
            <a:off x="1491492" y="2545145"/>
            <a:ext cx="1637146" cy="2253891"/>
            <a:chOff x="1491492" y="2545145"/>
            <a:chExt cx="1637146" cy="2253891"/>
          </a:xfrm>
        </p:grpSpPr>
        <p:sp>
          <p:nvSpPr>
            <p:cNvPr id="19" name="Rectangle 24"/>
            <p:cNvSpPr>
              <a:spLocks noChangeArrowheads="1"/>
            </p:cNvSpPr>
            <p:nvPr/>
          </p:nvSpPr>
          <p:spPr bwMode="auto">
            <a:xfrm>
              <a:off x="2766688" y="2545145"/>
              <a:ext cx="361950" cy="427037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xtLst/>
          </p:spPr>
          <p:txBody>
            <a:bodyPr/>
            <a:lstStyle/>
            <a:p>
              <a:r>
                <a:rPr lang="en-US" b="1" dirty="0">
                  <a:solidFill>
                    <a:srgbClr val="88D642"/>
                  </a:solidFill>
                  <a:sym typeface="Symbol" pitchFamily="18" charset="2"/>
                </a:rPr>
                <a:t></a:t>
              </a:r>
            </a:p>
          </p:txBody>
        </p:sp>
        <p:sp>
          <p:nvSpPr>
            <p:cNvPr id="20" name="Rectangle 25"/>
            <p:cNvSpPr>
              <a:spLocks noChangeArrowheads="1"/>
            </p:cNvSpPr>
            <p:nvPr/>
          </p:nvSpPr>
          <p:spPr bwMode="auto">
            <a:xfrm>
              <a:off x="1491492" y="4371999"/>
              <a:ext cx="441325" cy="4270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en-US" b="1" dirty="0">
                  <a:solidFill>
                    <a:srgbClr val="00B0F0"/>
                  </a:solidFill>
                  <a:sym typeface="Symbol" pitchFamily="18" charset="2"/>
                </a:rPr>
                <a:t></a:t>
              </a:r>
            </a:p>
          </p:txBody>
        </p:sp>
        <p:sp>
          <p:nvSpPr>
            <p:cNvPr id="21" name="Rectangle 26"/>
            <p:cNvSpPr>
              <a:spLocks noChangeArrowheads="1"/>
            </p:cNvSpPr>
            <p:nvPr/>
          </p:nvSpPr>
          <p:spPr bwMode="auto">
            <a:xfrm>
              <a:off x="2274945" y="3400315"/>
              <a:ext cx="298450" cy="4270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FF9900"/>
                  </a:solidFill>
                  <a:sym typeface="Symbol" pitchFamily="18" charset="2"/>
                </a:rPr>
                <a:t></a:t>
              </a:r>
            </a:p>
          </p:txBody>
        </p:sp>
        <p:sp>
          <p:nvSpPr>
            <p:cNvPr id="33" name="Oval 32"/>
            <p:cNvSpPr/>
            <p:nvPr/>
          </p:nvSpPr>
          <p:spPr bwMode="auto">
            <a:xfrm>
              <a:off x="2153531" y="4181874"/>
              <a:ext cx="143118" cy="143118"/>
            </a:xfrm>
            <a:prstGeom prst="ellipse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l"/>
              <a:endParaRPr lang="en-US" sz="1800" b="1" smtClean="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50" name="Oval 49"/>
            <p:cNvSpPr/>
            <p:nvPr/>
          </p:nvSpPr>
          <p:spPr bwMode="auto">
            <a:xfrm>
              <a:off x="2804545" y="3257197"/>
              <a:ext cx="143118" cy="143118"/>
            </a:xfrm>
            <a:prstGeom prst="ellipse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l"/>
              <a:endParaRPr lang="en-US" sz="1800" b="1" smtClean="0">
                <a:solidFill>
                  <a:srgbClr val="000000"/>
                </a:solidFill>
                <a:latin typeface="Arial" charset="0"/>
              </a:endParaRPr>
            </a:p>
          </p:txBody>
        </p:sp>
      </p:grpSp>
      <p:grpSp>
        <p:nvGrpSpPr>
          <p:cNvPr id="71" name="Group 70"/>
          <p:cNvGrpSpPr/>
          <p:nvPr/>
        </p:nvGrpSpPr>
        <p:grpSpPr>
          <a:xfrm>
            <a:off x="3357557" y="3941112"/>
            <a:ext cx="326363" cy="586730"/>
            <a:chOff x="3357557" y="3941112"/>
            <a:chExt cx="326363" cy="586730"/>
          </a:xfrm>
        </p:grpSpPr>
        <p:sp>
          <p:nvSpPr>
            <p:cNvPr id="18" name="Text Box 23"/>
            <p:cNvSpPr txBox="1">
              <a:spLocks noChangeArrowheads="1"/>
            </p:cNvSpPr>
            <p:nvPr/>
          </p:nvSpPr>
          <p:spPr bwMode="auto">
            <a:xfrm>
              <a:off x="3418840" y="3941112"/>
              <a:ext cx="265080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defRPr sz="22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defRPr sz="22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defRPr sz="22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defRPr sz="22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/>
              <a:r>
                <a:rPr lang="en-US" b="1" dirty="0">
                  <a:solidFill>
                    <a:srgbClr val="A00000"/>
                  </a:solidFill>
                </a:rPr>
                <a:t>p</a:t>
              </a:r>
              <a:endParaRPr lang="en-US" baseline="-25000" dirty="0">
                <a:solidFill>
                  <a:srgbClr val="A00000"/>
                </a:solidFill>
                <a:sym typeface="Symbol" pitchFamily="18" charset="2"/>
              </a:endParaRPr>
            </a:p>
          </p:txBody>
        </p:sp>
        <p:grpSp>
          <p:nvGrpSpPr>
            <p:cNvPr id="15" name="Group 20"/>
            <p:cNvGrpSpPr>
              <a:grpSpLocks/>
            </p:cNvGrpSpPr>
            <p:nvPr/>
          </p:nvGrpSpPr>
          <p:grpSpPr bwMode="auto">
            <a:xfrm>
              <a:off x="3357557" y="4361668"/>
              <a:ext cx="169040" cy="166174"/>
              <a:chOff x="1973" y="3158"/>
              <a:chExt cx="45" cy="45"/>
            </a:xfrm>
          </p:grpSpPr>
          <p:sp>
            <p:nvSpPr>
              <p:cNvPr id="16" name="Line 21"/>
              <p:cNvSpPr>
                <a:spLocks noChangeShapeType="1"/>
              </p:cNvSpPr>
              <p:nvPr/>
            </p:nvSpPr>
            <p:spPr bwMode="auto">
              <a:xfrm>
                <a:off x="1973" y="3158"/>
                <a:ext cx="45" cy="45"/>
              </a:xfrm>
              <a:prstGeom prst="line">
                <a:avLst/>
              </a:prstGeom>
              <a:noFill/>
              <a:ln w="19050">
                <a:solidFill>
                  <a:schemeClr val="tx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7" name="Line 22"/>
              <p:cNvSpPr>
                <a:spLocks noChangeShapeType="1"/>
              </p:cNvSpPr>
              <p:nvPr/>
            </p:nvSpPr>
            <p:spPr bwMode="auto">
              <a:xfrm flipH="1">
                <a:off x="1973" y="3158"/>
                <a:ext cx="45" cy="45"/>
              </a:xfrm>
              <a:prstGeom prst="line">
                <a:avLst/>
              </a:prstGeom>
              <a:noFill/>
              <a:ln w="19050">
                <a:solidFill>
                  <a:schemeClr val="tx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</p:grpSp>
      </p:grpSp>
      <p:grpSp>
        <p:nvGrpSpPr>
          <p:cNvPr id="68" name="Group 67"/>
          <p:cNvGrpSpPr/>
          <p:nvPr/>
        </p:nvGrpSpPr>
        <p:grpSpPr>
          <a:xfrm>
            <a:off x="6076950" y="1124744"/>
            <a:ext cx="2887663" cy="2508250"/>
            <a:chOff x="6076950" y="1124744"/>
            <a:chExt cx="2887663" cy="2508250"/>
          </a:xfrm>
        </p:grpSpPr>
        <p:sp>
          <p:nvSpPr>
            <p:cNvPr id="51" name="Freeform 10"/>
            <p:cNvSpPr>
              <a:spLocks/>
            </p:cNvSpPr>
            <p:nvPr/>
          </p:nvSpPr>
          <p:spPr bwMode="auto">
            <a:xfrm>
              <a:off x="6550025" y="2563019"/>
              <a:ext cx="1968500" cy="822325"/>
            </a:xfrm>
            <a:custGeom>
              <a:avLst/>
              <a:gdLst>
                <a:gd name="T0" fmla="*/ 0 w 952"/>
                <a:gd name="T1" fmla="*/ 2147483647 h 397"/>
                <a:gd name="T2" fmla="*/ 2147483647 w 952"/>
                <a:gd name="T3" fmla="*/ 2147483647 h 397"/>
                <a:gd name="T4" fmla="*/ 2147483647 w 952"/>
                <a:gd name="T5" fmla="*/ 0 h 397"/>
                <a:gd name="T6" fmla="*/ 0 w 952"/>
                <a:gd name="T7" fmla="*/ 2147483647 h 39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52"/>
                <a:gd name="T13" fmla="*/ 0 h 397"/>
                <a:gd name="T14" fmla="*/ 952 w 952"/>
                <a:gd name="T15" fmla="*/ 397 h 39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52" h="397">
                  <a:moveTo>
                    <a:pt x="0" y="253"/>
                  </a:moveTo>
                  <a:lnTo>
                    <a:pt x="952" y="397"/>
                  </a:lnTo>
                  <a:lnTo>
                    <a:pt x="476" y="0"/>
                  </a:lnTo>
                  <a:lnTo>
                    <a:pt x="0" y="253"/>
                  </a:lnTo>
                  <a:close/>
                </a:path>
              </a:pathLst>
            </a:custGeom>
            <a:solidFill>
              <a:srgbClr val="CCEC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52" name="Freeform 11"/>
            <p:cNvSpPr>
              <a:spLocks/>
            </p:cNvSpPr>
            <p:nvPr/>
          </p:nvSpPr>
          <p:spPr bwMode="auto">
            <a:xfrm>
              <a:off x="6550025" y="1569244"/>
              <a:ext cx="1022350" cy="1525588"/>
            </a:xfrm>
            <a:custGeom>
              <a:avLst/>
              <a:gdLst>
                <a:gd name="T0" fmla="*/ 0 w 494"/>
                <a:gd name="T1" fmla="*/ 2147483647 h 737"/>
                <a:gd name="T2" fmla="*/ 2147483647 w 494"/>
                <a:gd name="T3" fmla="*/ 2147483647 h 737"/>
                <a:gd name="T4" fmla="*/ 2147483647 w 494"/>
                <a:gd name="T5" fmla="*/ 0 h 737"/>
                <a:gd name="T6" fmla="*/ 0 w 494"/>
                <a:gd name="T7" fmla="*/ 2147483647 h 7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94"/>
                <a:gd name="T13" fmla="*/ 0 h 737"/>
                <a:gd name="T14" fmla="*/ 494 w 494"/>
                <a:gd name="T15" fmla="*/ 737 h 7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94" h="737">
                  <a:moveTo>
                    <a:pt x="0" y="737"/>
                  </a:moveTo>
                  <a:lnTo>
                    <a:pt x="476" y="480"/>
                  </a:lnTo>
                  <a:lnTo>
                    <a:pt x="494" y="0"/>
                  </a:lnTo>
                  <a:lnTo>
                    <a:pt x="0" y="737"/>
                  </a:lnTo>
                  <a:close/>
                </a:path>
              </a:pathLst>
            </a:custGeom>
            <a:solidFill>
              <a:srgbClr val="FFFF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53" name="Freeform 12"/>
            <p:cNvSpPr>
              <a:spLocks/>
            </p:cNvSpPr>
            <p:nvPr/>
          </p:nvSpPr>
          <p:spPr bwMode="auto">
            <a:xfrm>
              <a:off x="7526338" y="1551782"/>
              <a:ext cx="1019175" cy="1851025"/>
            </a:xfrm>
            <a:custGeom>
              <a:avLst/>
              <a:gdLst>
                <a:gd name="T0" fmla="*/ 2147483647 w 493"/>
                <a:gd name="T1" fmla="*/ 2147483647 h 895"/>
                <a:gd name="T2" fmla="*/ 0 w 493"/>
                <a:gd name="T3" fmla="*/ 2147483647 h 895"/>
                <a:gd name="T4" fmla="*/ 2147483647 w 493"/>
                <a:gd name="T5" fmla="*/ 0 h 895"/>
                <a:gd name="T6" fmla="*/ 2147483647 w 493"/>
                <a:gd name="T7" fmla="*/ 2147483647 h 89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93"/>
                <a:gd name="T13" fmla="*/ 0 h 895"/>
                <a:gd name="T14" fmla="*/ 493 w 493"/>
                <a:gd name="T15" fmla="*/ 895 h 89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93" h="895">
                  <a:moveTo>
                    <a:pt x="493" y="895"/>
                  </a:moveTo>
                  <a:lnTo>
                    <a:pt x="0" y="480"/>
                  </a:lnTo>
                  <a:lnTo>
                    <a:pt x="22" y="0"/>
                  </a:lnTo>
                  <a:lnTo>
                    <a:pt x="493" y="895"/>
                  </a:lnTo>
                  <a:close/>
                </a:path>
              </a:pathLst>
            </a:custGeom>
            <a:solidFill>
              <a:srgbClr val="CCFF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54" name="Freeform 13"/>
            <p:cNvSpPr>
              <a:spLocks/>
            </p:cNvSpPr>
            <p:nvPr/>
          </p:nvSpPr>
          <p:spPr bwMode="auto">
            <a:xfrm>
              <a:off x="6542088" y="1561307"/>
              <a:ext cx="1985962" cy="1824037"/>
            </a:xfrm>
            <a:custGeom>
              <a:avLst/>
              <a:gdLst>
                <a:gd name="T0" fmla="*/ 0 w 960"/>
                <a:gd name="T1" fmla="*/ 2147483647 h 881"/>
                <a:gd name="T2" fmla="*/ 2147483647 w 960"/>
                <a:gd name="T3" fmla="*/ 0 h 881"/>
                <a:gd name="T4" fmla="*/ 2147483647 w 960"/>
                <a:gd name="T5" fmla="*/ 2147483647 h 881"/>
                <a:gd name="T6" fmla="*/ 0 w 960"/>
                <a:gd name="T7" fmla="*/ 2147483647 h 88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60"/>
                <a:gd name="T13" fmla="*/ 0 h 881"/>
                <a:gd name="T14" fmla="*/ 960 w 960"/>
                <a:gd name="T15" fmla="*/ 881 h 88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60" h="881">
                  <a:moveTo>
                    <a:pt x="0" y="737"/>
                  </a:moveTo>
                  <a:lnTo>
                    <a:pt x="511" y="0"/>
                  </a:lnTo>
                  <a:lnTo>
                    <a:pt x="960" y="881"/>
                  </a:lnTo>
                  <a:lnTo>
                    <a:pt x="0" y="737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55" name="Oval 14"/>
            <p:cNvSpPr>
              <a:spLocks noChangeArrowheads="1"/>
            </p:cNvSpPr>
            <p:nvPr/>
          </p:nvSpPr>
          <p:spPr bwMode="auto">
            <a:xfrm>
              <a:off x="6496050" y="3029744"/>
              <a:ext cx="114300" cy="117475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de-DE">
                <a:solidFill>
                  <a:srgbClr val="000000"/>
                </a:solidFill>
              </a:endParaRPr>
            </a:p>
          </p:txBody>
        </p:sp>
        <p:sp>
          <p:nvSpPr>
            <p:cNvPr id="56" name="Oval 15"/>
            <p:cNvSpPr>
              <a:spLocks noChangeArrowheads="1"/>
            </p:cNvSpPr>
            <p:nvPr/>
          </p:nvSpPr>
          <p:spPr bwMode="auto">
            <a:xfrm>
              <a:off x="7527925" y="1527969"/>
              <a:ext cx="114300" cy="117475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de-DE">
                <a:solidFill>
                  <a:srgbClr val="000000"/>
                </a:solidFill>
              </a:endParaRPr>
            </a:p>
          </p:txBody>
        </p:sp>
        <p:sp>
          <p:nvSpPr>
            <p:cNvPr id="57" name="Text Box 16"/>
            <p:cNvSpPr txBox="1">
              <a:spLocks noChangeArrowheads="1"/>
            </p:cNvSpPr>
            <p:nvPr/>
          </p:nvSpPr>
          <p:spPr bwMode="auto">
            <a:xfrm>
              <a:off x="6076950" y="2840832"/>
              <a:ext cx="430213" cy="4254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defRPr sz="22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defRPr sz="22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defRPr sz="22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defRPr sz="22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/>
              <a:r>
                <a:rPr lang="en-US" b="1">
                  <a:solidFill>
                    <a:srgbClr val="000000"/>
                  </a:solidFill>
                </a:rPr>
                <a:t>p</a:t>
              </a:r>
              <a:r>
                <a:rPr lang="en-US" baseline="-25000">
                  <a:solidFill>
                    <a:srgbClr val="000000"/>
                  </a:solidFill>
                </a:rPr>
                <a:t>1</a:t>
              </a:r>
            </a:p>
          </p:txBody>
        </p:sp>
        <p:sp>
          <p:nvSpPr>
            <p:cNvPr id="58" name="Text Box 17"/>
            <p:cNvSpPr txBox="1">
              <a:spLocks noChangeArrowheads="1"/>
            </p:cNvSpPr>
            <p:nvPr/>
          </p:nvSpPr>
          <p:spPr bwMode="auto">
            <a:xfrm>
              <a:off x="7597775" y="1124744"/>
              <a:ext cx="430213" cy="4270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defRPr sz="22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defRPr sz="22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defRPr sz="22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defRPr sz="22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/>
              <a:r>
                <a:rPr lang="en-US" b="1">
                  <a:solidFill>
                    <a:srgbClr val="000000"/>
                  </a:solidFill>
                </a:rPr>
                <a:t>p</a:t>
              </a:r>
              <a:r>
                <a:rPr lang="en-US" baseline="-25000">
                  <a:solidFill>
                    <a:srgbClr val="000000"/>
                  </a:solidFill>
                </a:rPr>
                <a:t>2</a:t>
              </a:r>
            </a:p>
          </p:txBody>
        </p:sp>
        <p:sp>
          <p:nvSpPr>
            <p:cNvPr id="59" name="Oval 18"/>
            <p:cNvSpPr>
              <a:spLocks noChangeArrowheads="1"/>
            </p:cNvSpPr>
            <p:nvPr/>
          </p:nvSpPr>
          <p:spPr bwMode="auto">
            <a:xfrm>
              <a:off x="8467725" y="3336132"/>
              <a:ext cx="114300" cy="117475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de-DE">
                <a:solidFill>
                  <a:srgbClr val="000000"/>
                </a:solidFill>
              </a:endParaRPr>
            </a:p>
          </p:txBody>
        </p:sp>
        <p:sp>
          <p:nvSpPr>
            <p:cNvPr id="60" name="Text Box 19"/>
            <p:cNvSpPr txBox="1">
              <a:spLocks noChangeArrowheads="1"/>
            </p:cNvSpPr>
            <p:nvPr/>
          </p:nvSpPr>
          <p:spPr bwMode="auto">
            <a:xfrm>
              <a:off x="8534400" y="3205957"/>
              <a:ext cx="430213" cy="4270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defRPr sz="22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defRPr sz="22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defRPr sz="22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defRPr sz="22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/>
              <a:r>
                <a:rPr lang="en-US" b="1">
                  <a:solidFill>
                    <a:srgbClr val="000000"/>
                  </a:solidFill>
                </a:rPr>
                <a:t>p</a:t>
              </a:r>
              <a:r>
                <a:rPr lang="en-US" baseline="-25000">
                  <a:solidFill>
                    <a:srgbClr val="000000"/>
                  </a:solidFill>
                </a:rPr>
                <a:t>3</a:t>
              </a:r>
            </a:p>
          </p:txBody>
        </p:sp>
        <p:grpSp>
          <p:nvGrpSpPr>
            <p:cNvPr id="61" name="Group 20"/>
            <p:cNvGrpSpPr>
              <a:grpSpLocks/>
            </p:cNvGrpSpPr>
            <p:nvPr/>
          </p:nvGrpSpPr>
          <p:grpSpPr bwMode="auto">
            <a:xfrm>
              <a:off x="7493000" y="2526507"/>
              <a:ext cx="93663" cy="92075"/>
              <a:chOff x="1973" y="3158"/>
              <a:chExt cx="45" cy="45"/>
            </a:xfrm>
          </p:grpSpPr>
          <p:sp>
            <p:nvSpPr>
              <p:cNvPr id="62" name="Line 21"/>
              <p:cNvSpPr>
                <a:spLocks noChangeShapeType="1"/>
              </p:cNvSpPr>
              <p:nvPr/>
            </p:nvSpPr>
            <p:spPr bwMode="auto">
              <a:xfrm>
                <a:off x="1973" y="3158"/>
                <a:ext cx="45" cy="45"/>
              </a:xfrm>
              <a:prstGeom prst="line">
                <a:avLst/>
              </a:prstGeom>
              <a:noFill/>
              <a:ln w="19050">
                <a:solidFill>
                  <a:schemeClr val="tx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3" name="Line 22"/>
              <p:cNvSpPr>
                <a:spLocks noChangeShapeType="1"/>
              </p:cNvSpPr>
              <p:nvPr/>
            </p:nvSpPr>
            <p:spPr bwMode="auto">
              <a:xfrm flipH="1">
                <a:off x="1973" y="3158"/>
                <a:ext cx="45" cy="45"/>
              </a:xfrm>
              <a:prstGeom prst="line">
                <a:avLst/>
              </a:prstGeom>
              <a:noFill/>
              <a:ln w="19050">
                <a:solidFill>
                  <a:schemeClr val="tx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64" name="Text Box 23"/>
            <p:cNvSpPr txBox="1">
              <a:spLocks noChangeArrowheads="1"/>
            </p:cNvSpPr>
            <p:nvPr/>
          </p:nvSpPr>
          <p:spPr bwMode="auto">
            <a:xfrm>
              <a:off x="7291388" y="2150269"/>
              <a:ext cx="333375" cy="4270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defRPr sz="22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defRPr sz="22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defRPr sz="22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defRPr sz="22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/>
              <a:r>
                <a:rPr lang="en-US" b="1">
                  <a:solidFill>
                    <a:srgbClr val="A00000"/>
                  </a:solidFill>
                </a:rPr>
                <a:t>p</a:t>
              </a:r>
              <a:endParaRPr lang="en-US" baseline="-25000">
                <a:solidFill>
                  <a:srgbClr val="A00000"/>
                </a:solidFill>
                <a:sym typeface="Symbol" pitchFamily="18" charset="2"/>
              </a:endParaRPr>
            </a:p>
          </p:txBody>
        </p:sp>
        <p:sp>
          <p:nvSpPr>
            <p:cNvPr id="65" name="Rectangle 24"/>
            <p:cNvSpPr>
              <a:spLocks noChangeArrowheads="1"/>
            </p:cNvSpPr>
            <p:nvPr/>
          </p:nvSpPr>
          <p:spPr bwMode="auto">
            <a:xfrm>
              <a:off x="7669213" y="2269332"/>
              <a:ext cx="361950" cy="4270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>
                  <a:solidFill>
                    <a:srgbClr val="000000"/>
                  </a:solidFill>
                  <a:sym typeface="Symbol" pitchFamily="18" charset="2"/>
                </a:rPr>
                <a:t></a:t>
              </a:r>
            </a:p>
          </p:txBody>
        </p:sp>
        <p:sp>
          <p:nvSpPr>
            <p:cNvPr id="66" name="Rectangle 25"/>
            <p:cNvSpPr>
              <a:spLocks noChangeArrowheads="1"/>
            </p:cNvSpPr>
            <p:nvPr/>
          </p:nvSpPr>
          <p:spPr bwMode="auto">
            <a:xfrm>
              <a:off x="7372350" y="2701132"/>
              <a:ext cx="441325" cy="4270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en-US">
                  <a:solidFill>
                    <a:srgbClr val="000000"/>
                  </a:solidFill>
                  <a:sym typeface="Symbol" pitchFamily="18" charset="2"/>
                </a:rPr>
                <a:t></a:t>
              </a:r>
            </a:p>
          </p:txBody>
        </p:sp>
        <p:sp>
          <p:nvSpPr>
            <p:cNvPr id="67" name="Rectangle 26"/>
            <p:cNvSpPr>
              <a:spLocks noChangeArrowheads="1"/>
            </p:cNvSpPr>
            <p:nvPr/>
          </p:nvSpPr>
          <p:spPr bwMode="auto">
            <a:xfrm>
              <a:off x="7059613" y="2175669"/>
              <a:ext cx="298450" cy="4270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>
                  <a:solidFill>
                    <a:srgbClr val="000000"/>
                  </a:solidFill>
                  <a:sym typeface="Symbol" pitchFamily="18" charset="2"/>
                </a:rPr>
                <a:t></a:t>
              </a:r>
            </a:p>
          </p:txBody>
        </p:sp>
      </p:grpSp>
      <p:graphicFrame>
        <p:nvGraphicFramePr>
          <p:cNvPr id="69" name="Object 6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62613197"/>
              </p:ext>
            </p:extLst>
          </p:nvPr>
        </p:nvGraphicFramePr>
        <p:xfrm>
          <a:off x="595539" y="1233055"/>
          <a:ext cx="4418012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9081" name="Formel" r:id="rId4" imgW="1912541" imgH="167748" progId="Equation.3">
                  <p:embed/>
                </p:oleObj>
              </mc:Choice>
              <mc:Fallback>
                <p:oleObj name="Formel" r:id="rId4" imgW="1912541" imgH="167748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5539" y="1233055"/>
                        <a:ext cx="4418012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79" name="Group 78"/>
          <p:cNvGrpSpPr/>
          <p:nvPr/>
        </p:nvGrpSpPr>
        <p:grpSpPr>
          <a:xfrm>
            <a:off x="2810975" y="2591712"/>
            <a:ext cx="2522678" cy="2781504"/>
            <a:chOff x="2810975" y="2591712"/>
            <a:chExt cx="2522678" cy="2781504"/>
          </a:xfrm>
        </p:grpSpPr>
        <p:sp>
          <p:nvSpPr>
            <p:cNvPr id="29" name="Rectangle 26"/>
            <p:cNvSpPr>
              <a:spLocks noChangeArrowheads="1"/>
            </p:cNvSpPr>
            <p:nvPr/>
          </p:nvSpPr>
          <p:spPr bwMode="auto">
            <a:xfrm>
              <a:off x="3847860" y="2591712"/>
              <a:ext cx="298450" cy="4270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FF9900"/>
                  </a:solidFill>
                  <a:sym typeface="Symbol" pitchFamily="18" charset="2"/>
                </a:rPr>
                <a:t></a:t>
              </a:r>
            </a:p>
          </p:txBody>
        </p:sp>
        <p:cxnSp>
          <p:nvCxnSpPr>
            <p:cNvPr id="73" name="Straight Connector 72"/>
            <p:cNvCxnSpPr/>
            <p:nvPr/>
          </p:nvCxnSpPr>
          <p:spPr bwMode="auto">
            <a:xfrm flipH="1">
              <a:off x="2810975" y="3573016"/>
              <a:ext cx="1226601" cy="180020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7" name="Rectangle 24"/>
            <p:cNvSpPr>
              <a:spLocks noChangeArrowheads="1"/>
            </p:cNvSpPr>
            <p:nvPr/>
          </p:nvSpPr>
          <p:spPr bwMode="auto">
            <a:xfrm>
              <a:off x="4431615" y="3716628"/>
              <a:ext cx="361950" cy="427037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xtLst/>
          </p:spPr>
          <p:txBody>
            <a:bodyPr/>
            <a:lstStyle/>
            <a:p>
              <a:r>
                <a:rPr lang="en-US" b="1" dirty="0">
                  <a:solidFill>
                    <a:srgbClr val="88D642"/>
                  </a:solidFill>
                  <a:sym typeface="Symbol" pitchFamily="18" charset="2"/>
                </a:rPr>
                <a:t></a:t>
              </a:r>
            </a:p>
          </p:txBody>
        </p:sp>
        <p:sp>
          <p:nvSpPr>
            <p:cNvPr id="30" name="Rectangle 25"/>
            <p:cNvSpPr>
              <a:spLocks noChangeArrowheads="1"/>
            </p:cNvSpPr>
            <p:nvPr/>
          </p:nvSpPr>
          <p:spPr bwMode="auto">
            <a:xfrm>
              <a:off x="4892328" y="4799036"/>
              <a:ext cx="441325" cy="4270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en-US" b="1" dirty="0">
                  <a:solidFill>
                    <a:srgbClr val="00B0F0"/>
                  </a:solidFill>
                  <a:sym typeface="Symbol" pitchFamily="18" charset="2"/>
                </a:rPr>
                <a:t></a:t>
              </a:r>
            </a:p>
          </p:txBody>
        </p:sp>
        <p:sp>
          <p:nvSpPr>
            <p:cNvPr id="35" name="Oval 34"/>
            <p:cNvSpPr/>
            <p:nvPr/>
          </p:nvSpPr>
          <p:spPr bwMode="auto">
            <a:xfrm>
              <a:off x="4525553" y="4548684"/>
              <a:ext cx="143118" cy="143118"/>
            </a:xfrm>
            <a:prstGeom prst="ellipse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l"/>
              <a:endParaRPr lang="en-US" sz="1800" b="1" smtClean="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34" name="Oval 33"/>
            <p:cNvSpPr/>
            <p:nvPr/>
          </p:nvSpPr>
          <p:spPr bwMode="auto">
            <a:xfrm>
              <a:off x="3981579" y="3489876"/>
              <a:ext cx="143118" cy="143118"/>
            </a:xfrm>
            <a:prstGeom prst="ellipse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l"/>
              <a:endParaRPr lang="en-US" sz="1800" b="1" smtClean="0">
                <a:solidFill>
                  <a:srgbClr val="000000"/>
                </a:solidFill>
                <a:latin typeface="Arial" charset="0"/>
              </a:endParaRPr>
            </a:p>
          </p:txBody>
        </p:sp>
      </p:grpSp>
      <p:grpSp>
        <p:nvGrpSpPr>
          <p:cNvPr id="78" name="Group 77"/>
          <p:cNvGrpSpPr/>
          <p:nvPr/>
        </p:nvGrpSpPr>
        <p:grpSpPr>
          <a:xfrm>
            <a:off x="1815296" y="5301657"/>
            <a:ext cx="3077032" cy="980455"/>
            <a:chOff x="1815296" y="5301657"/>
            <a:chExt cx="3077032" cy="980455"/>
          </a:xfrm>
        </p:grpSpPr>
        <p:sp>
          <p:nvSpPr>
            <p:cNvPr id="26" name="Rectangle 24"/>
            <p:cNvSpPr>
              <a:spLocks noChangeArrowheads="1"/>
            </p:cNvSpPr>
            <p:nvPr/>
          </p:nvSpPr>
          <p:spPr bwMode="auto">
            <a:xfrm>
              <a:off x="4530378" y="5855075"/>
              <a:ext cx="361950" cy="427037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xtLst/>
          </p:spPr>
          <p:txBody>
            <a:bodyPr/>
            <a:lstStyle/>
            <a:p>
              <a:r>
                <a:rPr lang="en-US" b="1" dirty="0">
                  <a:solidFill>
                    <a:srgbClr val="88D642"/>
                  </a:solidFill>
                  <a:sym typeface="Symbol" pitchFamily="18" charset="2"/>
                </a:rPr>
                <a:t></a:t>
              </a:r>
            </a:p>
          </p:txBody>
        </p:sp>
        <p:sp>
          <p:nvSpPr>
            <p:cNvPr id="28" name="Rectangle 26"/>
            <p:cNvSpPr>
              <a:spLocks noChangeArrowheads="1"/>
            </p:cNvSpPr>
            <p:nvPr/>
          </p:nvSpPr>
          <p:spPr bwMode="auto">
            <a:xfrm>
              <a:off x="1815296" y="5419531"/>
              <a:ext cx="298450" cy="4270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FF9900"/>
                  </a:solidFill>
                  <a:sym typeface="Symbol" pitchFamily="18" charset="2"/>
                </a:rPr>
                <a:t></a:t>
              </a:r>
            </a:p>
          </p:txBody>
        </p:sp>
        <p:sp>
          <p:nvSpPr>
            <p:cNvPr id="31" name="Rectangle 25"/>
            <p:cNvSpPr>
              <a:spLocks noChangeArrowheads="1"/>
            </p:cNvSpPr>
            <p:nvPr/>
          </p:nvSpPr>
          <p:spPr bwMode="auto">
            <a:xfrm>
              <a:off x="3070093" y="5632857"/>
              <a:ext cx="441325" cy="4270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en-US" b="1" dirty="0">
                  <a:solidFill>
                    <a:srgbClr val="00B0F0"/>
                  </a:solidFill>
                  <a:sym typeface="Symbol" pitchFamily="18" charset="2"/>
                </a:rPr>
                <a:t></a:t>
              </a:r>
            </a:p>
          </p:txBody>
        </p:sp>
        <p:sp>
          <p:nvSpPr>
            <p:cNvPr id="38" name="Oval 37"/>
            <p:cNvSpPr/>
            <p:nvPr/>
          </p:nvSpPr>
          <p:spPr bwMode="auto">
            <a:xfrm>
              <a:off x="3919839" y="5484395"/>
              <a:ext cx="143118" cy="143118"/>
            </a:xfrm>
            <a:prstGeom prst="ellipse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l"/>
              <a:endParaRPr lang="en-US" sz="1800" b="1" smtClean="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76" name="Oval 75"/>
            <p:cNvSpPr/>
            <p:nvPr/>
          </p:nvSpPr>
          <p:spPr bwMode="auto">
            <a:xfrm>
              <a:off x="2739416" y="5301657"/>
              <a:ext cx="143118" cy="143118"/>
            </a:xfrm>
            <a:prstGeom prst="ellipse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l"/>
              <a:endParaRPr lang="en-US" sz="1800" b="1" smtClean="0">
                <a:solidFill>
                  <a:srgbClr val="000000"/>
                </a:solidFill>
                <a:latin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43787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315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Barycentric Interpolation</a:t>
            </a:r>
          </a:p>
        </p:txBody>
      </p:sp>
      <p:sp>
        <p:nvSpPr>
          <p:cNvPr id="269316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490538"/>
            <a:r>
              <a:rPr lang="en-US" b="1" dirty="0" err="1" smtClean="0"/>
              <a:t>Barycentric</a:t>
            </a:r>
            <a:r>
              <a:rPr lang="en-US" b="1" dirty="0" smtClean="0"/>
              <a:t> Interpolation in a Triangle</a:t>
            </a:r>
          </a:p>
          <a:p>
            <a:pPr marL="890588" lvl="1">
              <a:lnSpc>
                <a:spcPct val="150000"/>
              </a:lnSpc>
              <a:spcBef>
                <a:spcPts val="1513"/>
              </a:spcBef>
            </a:pPr>
            <a:r>
              <a:rPr lang="en-US" dirty="0" smtClean="0"/>
              <a:t>The linear function of a </a:t>
            </a:r>
            <a:r>
              <a:rPr lang="en-US" dirty="0"/>
              <a:t>triangle can be </a:t>
            </a:r>
            <a:r>
              <a:rPr lang="en-US" dirty="0" smtClean="0"/>
              <a:t>computed at any point as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with                                  (</a:t>
            </a:r>
            <a:r>
              <a:rPr lang="en-US" b="1" dirty="0" err="1" smtClean="0"/>
              <a:t>Barycentric</a:t>
            </a:r>
            <a:r>
              <a:rPr lang="en-US" b="1" dirty="0" smtClean="0"/>
              <a:t> Coordinates</a:t>
            </a:r>
            <a:r>
              <a:rPr lang="en-US" dirty="0" smtClean="0"/>
              <a:t>)</a:t>
            </a:r>
            <a:br>
              <a:rPr lang="en-US" dirty="0" smtClean="0"/>
            </a:br>
            <a:endParaRPr lang="en-US" dirty="0" smtClean="0"/>
          </a:p>
          <a:p>
            <a:pPr marL="890588" lvl="1">
              <a:spcBef>
                <a:spcPts val="1513"/>
              </a:spcBef>
            </a:pPr>
            <a:r>
              <a:rPr lang="en-US" dirty="0" smtClean="0"/>
              <a:t>This also holds for the coordinate           </a:t>
            </a:r>
            <a:r>
              <a:rPr lang="en-US" b="1" i="1" dirty="0" smtClean="0"/>
              <a:t>       </a:t>
            </a:r>
            <a:r>
              <a:rPr lang="en-US" dirty="0" smtClean="0"/>
              <a:t>of the triangle:</a:t>
            </a:r>
            <a:br>
              <a:rPr lang="en-US" dirty="0" smtClean="0"/>
            </a:br>
            <a:r>
              <a:rPr lang="en-US" i="1" dirty="0" smtClean="0"/>
              <a:t/>
            </a:r>
            <a:br>
              <a:rPr lang="en-US" i="1" dirty="0" smtClean="0"/>
            </a:br>
            <a:r>
              <a:rPr lang="en-US" i="1" dirty="0" smtClean="0"/>
              <a:t/>
            </a:r>
            <a:br>
              <a:rPr lang="en-US" i="1" dirty="0" smtClean="0"/>
            </a:br>
            <a:r>
              <a:rPr lang="en-US" dirty="0" smtClean="0">
                <a:ea typeface="Lucida Grande" charset="0"/>
                <a:cs typeface="Lucida Grande" charset="0"/>
              </a:rPr>
              <a:t>→ Can be used to solve for unknown coefficients</a:t>
            </a:r>
            <a:r>
              <a:rPr lang="en-US" dirty="0" smtClean="0"/>
              <a:t>       :</a:t>
            </a:r>
          </a:p>
        </p:txBody>
      </p:sp>
      <p:pic>
        <p:nvPicPr>
          <p:cNvPr id="7" name="Picture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4305" y="1699720"/>
            <a:ext cx="5454586" cy="28079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3340" y="2218429"/>
            <a:ext cx="2068258" cy="2326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9274" y="3001213"/>
            <a:ext cx="1047750" cy="67056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1" y="3673172"/>
            <a:ext cx="3122295" cy="21164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9779" y="4191000"/>
            <a:ext cx="236791" cy="16764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5110" y="4800600"/>
            <a:ext cx="3268980" cy="100374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246570" y="547688"/>
            <a:ext cx="1646605" cy="369332"/>
          </a:xfrm>
          <a:prstGeom prst="rect">
            <a:avLst/>
          </a:prstGeom>
          <a:noFill/>
          <a:ln w="38100">
            <a:solidFill>
              <a:srgbClr val="00B05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1800" dirty="0" smtClean="0">
                <a:solidFill>
                  <a:srgbClr val="00B050"/>
                </a:solidFill>
              </a:rPr>
              <a:t>very important</a:t>
            </a:r>
            <a:endParaRPr lang="en-US" sz="18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724274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3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3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315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Barycentric Interpolation</a:t>
            </a:r>
          </a:p>
        </p:txBody>
      </p:sp>
      <p:sp>
        <p:nvSpPr>
          <p:cNvPr id="269316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490538"/>
            <a:r>
              <a:rPr lang="en-US" b="1" dirty="0" err="1" smtClean="0"/>
              <a:t>Barycentric</a:t>
            </a:r>
            <a:r>
              <a:rPr lang="en-US" b="1" dirty="0" smtClean="0"/>
              <a:t> Interpolation in a Triangle</a:t>
            </a:r>
          </a:p>
          <a:p>
            <a:pPr marL="890588" lvl="1">
              <a:lnSpc>
                <a:spcPct val="300000"/>
              </a:lnSpc>
              <a:spcBef>
                <a:spcPts val="1513"/>
              </a:spcBef>
            </a:pPr>
            <a:r>
              <a:rPr lang="en-US" dirty="0" smtClean="0"/>
              <a:t>Solution </a:t>
            </a:r>
            <a:r>
              <a:rPr lang="en-US" dirty="0"/>
              <a:t>of                                               </a:t>
            </a:r>
            <a:r>
              <a:rPr lang="en-US" dirty="0" smtClean="0"/>
              <a:t>(</a:t>
            </a:r>
            <a:r>
              <a:rPr lang="en-US" dirty="0"/>
              <a:t>e.g. Cramer's </a:t>
            </a:r>
            <a:r>
              <a:rPr lang="en-US" dirty="0" smtClean="0"/>
              <a:t>rule):</a:t>
            </a:r>
            <a:br>
              <a:rPr lang="en-US" dirty="0" smtClean="0"/>
            </a:br>
            <a:endParaRPr lang="en-US" dirty="0" smtClean="0"/>
          </a:p>
        </p:txBody>
      </p:sp>
      <p:pic>
        <p:nvPicPr>
          <p:cNvPr id="12" name="Picture 1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5110" y="1295400"/>
            <a:ext cx="2674620" cy="82124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124" y="2497773"/>
            <a:ext cx="2633472" cy="729996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124" y="3388885"/>
            <a:ext cx="2633472" cy="729996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124" y="4230932"/>
            <a:ext cx="2633472" cy="729996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-93088" y="5156663"/>
            <a:ext cx="1380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with</a:t>
            </a:r>
            <a:endParaRPr lang="en-US" dirty="0"/>
          </a:p>
        </p:txBody>
      </p:sp>
      <p:pic>
        <p:nvPicPr>
          <p:cNvPr id="23" name="Picture 2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484" y="5371963"/>
            <a:ext cx="2505456" cy="729996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9188" y="2593536"/>
            <a:ext cx="2020824" cy="48006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9188" y="3492595"/>
            <a:ext cx="2020824" cy="48006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6334" y="4319472"/>
            <a:ext cx="2020824" cy="480060"/>
          </a:xfrm>
          <a:prstGeom prst="rect">
            <a:avLst/>
          </a:prstGeom>
        </p:spPr>
      </p:pic>
      <p:grpSp>
        <p:nvGrpSpPr>
          <p:cNvPr id="62" name="Group 61"/>
          <p:cNvGrpSpPr/>
          <p:nvPr/>
        </p:nvGrpSpPr>
        <p:grpSpPr>
          <a:xfrm>
            <a:off x="6323042" y="2679510"/>
            <a:ext cx="2216577" cy="2148746"/>
            <a:chOff x="3145631" y="4241965"/>
            <a:chExt cx="1608137" cy="1558925"/>
          </a:xfrm>
        </p:grpSpPr>
        <p:sp>
          <p:nvSpPr>
            <p:cNvPr id="38" name="Freeform 2"/>
            <p:cNvSpPr>
              <a:spLocks/>
            </p:cNvSpPr>
            <p:nvPr/>
          </p:nvSpPr>
          <p:spPr bwMode="auto">
            <a:xfrm>
              <a:off x="3155156" y="4264190"/>
              <a:ext cx="1589087" cy="1527175"/>
            </a:xfrm>
            <a:custGeom>
              <a:avLst/>
              <a:gdLst>
                <a:gd name="T0" fmla="*/ 80144794 w 21600"/>
                <a:gd name="T1" fmla="*/ 0 h 21600"/>
                <a:gd name="T2" fmla="*/ 0 w 21600"/>
                <a:gd name="T3" fmla="*/ 83809879 h 21600"/>
                <a:gd name="T4" fmla="*/ 116936498 w 21600"/>
                <a:gd name="T5" fmla="*/ 107961162 h 21600"/>
                <a:gd name="T6" fmla="*/ 80144794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14804" y="0"/>
                  </a:moveTo>
                  <a:lnTo>
                    <a:pt x="0" y="16768"/>
                  </a:lnTo>
                  <a:lnTo>
                    <a:pt x="21600" y="21600"/>
                  </a:lnTo>
                  <a:lnTo>
                    <a:pt x="14804" y="0"/>
                  </a:lnTo>
                </a:path>
              </a:pathLst>
            </a:custGeom>
            <a:noFill/>
            <a:ln w="25400" cap="rnd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9" name="Oval 3"/>
            <p:cNvSpPr>
              <a:spLocks/>
            </p:cNvSpPr>
            <p:nvPr/>
          </p:nvSpPr>
          <p:spPr bwMode="auto">
            <a:xfrm>
              <a:off x="4220368" y="4241965"/>
              <a:ext cx="41275" cy="44450"/>
            </a:xfrm>
            <a:prstGeom prst="ellipse">
              <a:avLst/>
            </a:prstGeom>
            <a:solidFill>
              <a:srgbClr val="000000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/>
            <a:lstStyle>
              <a:lvl1pPr>
                <a:spcBef>
                  <a:spcPct val="75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7F7F7F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C0C0C0"/>
                </a:buClr>
                <a:buSzPct val="50000"/>
                <a:buFont typeface="Wingdings" panose="05000000000000000000" pitchFamily="2" charset="2"/>
                <a:buChar char="n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sz="1800"/>
            </a:p>
          </p:txBody>
        </p:sp>
        <p:sp>
          <p:nvSpPr>
            <p:cNvPr id="40" name="Oval 4"/>
            <p:cNvSpPr>
              <a:spLocks/>
            </p:cNvSpPr>
            <p:nvPr/>
          </p:nvSpPr>
          <p:spPr bwMode="auto">
            <a:xfrm>
              <a:off x="4712493" y="5756440"/>
              <a:ext cx="41275" cy="44450"/>
            </a:xfrm>
            <a:prstGeom prst="ellipse">
              <a:avLst/>
            </a:prstGeom>
            <a:solidFill>
              <a:srgbClr val="000000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/>
            <a:lstStyle>
              <a:lvl1pPr>
                <a:spcBef>
                  <a:spcPct val="75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7F7F7F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C0C0C0"/>
                </a:buClr>
                <a:buSzPct val="50000"/>
                <a:buFont typeface="Wingdings" panose="05000000000000000000" pitchFamily="2" charset="2"/>
                <a:buChar char="n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sz="1800"/>
            </a:p>
          </p:txBody>
        </p:sp>
        <p:sp>
          <p:nvSpPr>
            <p:cNvPr id="41" name="Oval 5"/>
            <p:cNvSpPr>
              <a:spLocks/>
            </p:cNvSpPr>
            <p:nvPr/>
          </p:nvSpPr>
          <p:spPr bwMode="auto">
            <a:xfrm>
              <a:off x="3145631" y="5424652"/>
              <a:ext cx="38100" cy="46038"/>
            </a:xfrm>
            <a:prstGeom prst="ellipse">
              <a:avLst/>
            </a:prstGeom>
            <a:solidFill>
              <a:srgbClr val="000000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/>
            <a:lstStyle>
              <a:lvl1pPr>
                <a:spcBef>
                  <a:spcPct val="75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7F7F7F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C0C0C0"/>
                </a:buClr>
                <a:buSzPct val="50000"/>
                <a:buFont typeface="Wingdings" panose="05000000000000000000" pitchFamily="2" charset="2"/>
                <a:buChar char="n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sz="1800"/>
            </a:p>
          </p:txBody>
        </p:sp>
        <p:sp>
          <p:nvSpPr>
            <p:cNvPr id="42" name="Oval 6"/>
            <p:cNvSpPr>
              <a:spLocks/>
            </p:cNvSpPr>
            <p:nvPr/>
          </p:nvSpPr>
          <p:spPr bwMode="auto">
            <a:xfrm>
              <a:off x="4074318" y="5050002"/>
              <a:ext cx="39688" cy="44450"/>
            </a:xfrm>
            <a:prstGeom prst="ellipse">
              <a:avLst/>
            </a:prstGeom>
            <a:solidFill>
              <a:srgbClr val="000000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/>
            <a:lstStyle>
              <a:lvl1pPr>
                <a:spcBef>
                  <a:spcPct val="75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7F7F7F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C0C0C0"/>
                </a:buClr>
                <a:buSzPct val="50000"/>
                <a:buFont typeface="Wingdings" panose="05000000000000000000" pitchFamily="2" charset="2"/>
                <a:buChar char="n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sz="1800"/>
            </a:p>
          </p:txBody>
        </p:sp>
        <p:sp>
          <p:nvSpPr>
            <p:cNvPr id="43" name="Line 7"/>
            <p:cNvSpPr>
              <a:spLocks noChangeShapeType="1"/>
            </p:cNvSpPr>
            <p:nvPr/>
          </p:nvSpPr>
          <p:spPr bwMode="auto">
            <a:xfrm flipH="1">
              <a:off x="4104479" y="4271963"/>
              <a:ext cx="134145" cy="81455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4" name="Line 8"/>
            <p:cNvSpPr>
              <a:spLocks noChangeShapeType="1"/>
            </p:cNvSpPr>
            <p:nvPr/>
          </p:nvSpPr>
          <p:spPr bwMode="auto">
            <a:xfrm rot="10800000" flipH="1">
              <a:off x="3162301" y="5086515"/>
              <a:ext cx="912018" cy="361785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5" name="Line 9"/>
            <p:cNvSpPr>
              <a:spLocks noChangeShapeType="1"/>
            </p:cNvSpPr>
            <p:nvPr/>
          </p:nvSpPr>
          <p:spPr bwMode="auto">
            <a:xfrm rot="10800000">
              <a:off x="4104481" y="5088102"/>
              <a:ext cx="630237" cy="701675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</p:grpSp>
      <p:pic>
        <p:nvPicPr>
          <p:cNvPr id="35" name="Picture 34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6733" y="3781874"/>
            <a:ext cx="195072" cy="123444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9010" y="3578737"/>
            <a:ext cx="188976" cy="120396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1669" y="4388439"/>
            <a:ext cx="193548" cy="120396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4356" y="3762635"/>
            <a:ext cx="115824" cy="88392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1836" y="4498542"/>
            <a:ext cx="193548" cy="121920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9619" y="4913283"/>
            <a:ext cx="187452" cy="118872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0180" y="2458811"/>
            <a:ext cx="192024" cy="118872"/>
          </a:xfrm>
          <a:prstGeom prst="rect">
            <a:avLst/>
          </a:prstGeom>
        </p:spPr>
      </p:pic>
      <p:sp>
        <p:nvSpPr>
          <p:cNvPr id="68" name="TextBox 67"/>
          <p:cNvSpPr txBox="1"/>
          <p:nvPr/>
        </p:nvSpPr>
        <p:spPr>
          <a:xfrm>
            <a:off x="4622831" y="5471201"/>
            <a:ext cx="2899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Inside triangle criteria</a:t>
            </a:r>
            <a:endParaRPr lang="en-US" b="1" dirty="0"/>
          </a:p>
        </p:txBody>
      </p:sp>
      <p:pic>
        <p:nvPicPr>
          <p:cNvPr id="269313" name="Picture 269312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7089" y="5880537"/>
            <a:ext cx="1831086" cy="197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657066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68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Barycentric</a:t>
            </a:r>
            <a:r>
              <a:rPr lang="en-US" dirty="0"/>
              <a:t> Interpolation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err="1"/>
              <a:t>Barycentric</a:t>
            </a:r>
            <a:r>
              <a:rPr lang="en-US" b="1" dirty="0"/>
              <a:t> Interpolation in a </a:t>
            </a:r>
            <a:r>
              <a:rPr lang="en-US" b="1" dirty="0" smtClean="0"/>
              <a:t>Tetrahedron</a:t>
            </a:r>
          </a:p>
          <a:p>
            <a:r>
              <a:rPr lang="en-US" dirty="0" smtClean="0"/>
              <a:t>Analogous to the triangle case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1685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Barycentric</a:t>
            </a:r>
            <a:r>
              <a:rPr lang="en-US" dirty="0"/>
              <a:t> Interpolation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Gradient of a linearly interpolated function in a triangle/tetrahedron</a:t>
            </a:r>
          </a:p>
          <a:p>
            <a:r>
              <a:rPr lang="en-US" b="1" dirty="0" smtClean="0"/>
              <a:t>Constant!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530822"/>
            <a:ext cx="222123" cy="2535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5104" y="3530822"/>
            <a:ext cx="213741" cy="25355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0297" y="1723331"/>
            <a:ext cx="220027" cy="253555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6280729" y="2049118"/>
            <a:ext cx="2301770" cy="1456909"/>
            <a:chOff x="5733203" y="4059987"/>
            <a:chExt cx="2301770" cy="1456909"/>
          </a:xfrm>
        </p:grpSpPr>
        <p:sp>
          <p:nvSpPr>
            <p:cNvPr id="8" name="AutoShape 3"/>
            <p:cNvSpPr>
              <a:spLocks/>
            </p:cNvSpPr>
            <p:nvPr/>
          </p:nvSpPr>
          <p:spPr bwMode="auto">
            <a:xfrm>
              <a:off x="5770898" y="4111396"/>
              <a:ext cx="2263775" cy="1358967"/>
            </a:xfrm>
            <a:prstGeom prst="triangle">
              <a:avLst>
                <a:gd name="adj" fmla="val 50000"/>
              </a:avLst>
            </a:prstGeom>
            <a:gradFill rotWithShape="0">
              <a:gsLst>
                <a:gs pos="0">
                  <a:srgbClr val="0066FF"/>
                </a:gs>
                <a:gs pos="100000">
                  <a:srgbClr val="96EAFE"/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/>
            <a:lstStyle>
              <a:lvl1pPr>
                <a:spcBef>
                  <a:spcPct val="75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7F7F7F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C0C0C0"/>
                </a:buClr>
                <a:buSzPct val="50000"/>
                <a:buFont typeface="Wingdings" panose="05000000000000000000" pitchFamily="2" charset="2"/>
                <a:buChar char="n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sz="1800"/>
            </a:p>
          </p:txBody>
        </p:sp>
        <p:sp>
          <p:nvSpPr>
            <p:cNvPr id="9" name="Oval 4"/>
            <p:cNvSpPr>
              <a:spLocks/>
            </p:cNvSpPr>
            <p:nvPr/>
          </p:nvSpPr>
          <p:spPr bwMode="auto">
            <a:xfrm>
              <a:off x="5733203" y="5442019"/>
              <a:ext cx="74789" cy="74877"/>
            </a:xfrm>
            <a:prstGeom prst="ellipse">
              <a:avLst/>
            </a:prstGeom>
            <a:solidFill>
              <a:srgbClr val="96EAFE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/>
            <a:lstStyle>
              <a:lvl1pPr>
                <a:spcBef>
                  <a:spcPct val="75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7F7F7F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C0C0C0"/>
                </a:buClr>
                <a:buSzPct val="50000"/>
                <a:buFont typeface="Wingdings" panose="05000000000000000000" pitchFamily="2" charset="2"/>
                <a:buChar char="n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sz="1800"/>
            </a:p>
          </p:txBody>
        </p:sp>
        <p:sp>
          <p:nvSpPr>
            <p:cNvPr id="10" name="Oval 5"/>
            <p:cNvSpPr>
              <a:spLocks/>
            </p:cNvSpPr>
            <p:nvPr/>
          </p:nvSpPr>
          <p:spPr bwMode="auto">
            <a:xfrm>
              <a:off x="7960184" y="5419371"/>
              <a:ext cx="74789" cy="74877"/>
            </a:xfrm>
            <a:prstGeom prst="ellipse">
              <a:avLst/>
            </a:prstGeom>
            <a:solidFill>
              <a:srgbClr val="96EAFE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/>
            <a:lstStyle>
              <a:lvl1pPr>
                <a:spcBef>
                  <a:spcPct val="75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7F7F7F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C0C0C0"/>
                </a:buClr>
                <a:buSzPct val="50000"/>
                <a:buFont typeface="Wingdings" panose="05000000000000000000" pitchFamily="2" charset="2"/>
                <a:buChar char="n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sz="1800"/>
            </a:p>
          </p:txBody>
        </p:sp>
        <p:sp>
          <p:nvSpPr>
            <p:cNvPr id="11" name="Oval 6"/>
            <p:cNvSpPr>
              <a:spLocks/>
            </p:cNvSpPr>
            <p:nvPr/>
          </p:nvSpPr>
          <p:spPr bwMode="auto">
            <a:xfrm>
              <a:off x="6869298" y="4059987"/>
              <a:ext cx="74789" cy="73760"/>
            </a:xfrm>
            <a:prstGeom prst="ellipse">
              <a:avLst/>
            </a:prstGeom>
            <a:solidFill>
              <a:srgbClr val="0066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/>
            <a:lstStyle>
              <a:lvl1pPr>
                <a:spcBef>
                  <a:spcPct val="75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7F7F7F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C0C0C0"/>
                </a:buClr>
                <a:buSzPct val="50000"/>
                <a:buFont typeface="Wingdings" panose="05000000000000000000" pitchFamily="2" charset="2"/>
                <a:buChar char="n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sz="1800"/>
            </a:p>
          </p:txBody>
        </p:sp>
      </p:grpSp>
      <p:cxnSp>
        <p:nvCxnSpPr>
          <p:cNvPr id="16" name="Straight Arrow Connector 15"/>
          <p:cNvCxnSpPr/>
          <p:nvPr/>
        </p:nvCxnSpPr>
        <p:spPr bwMode="auto">
          <a:xfrm flipH="1" flipV="1">
            <a:off x="7388028" y="2524715"/>
            <a:ext cx="62282" cy="675685"/>
          </a:xfrm>
          <a:prstGeom prst="straightConnector1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900700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Rectangle 1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Grids and Interpolation</a:t>
            </a:r>
            <a:endParaRPr lang="de-DE" smtClean="0"/>
          </a:p>
        </p:txBody>
      </p:sp>
      <p:sp>
        <p:nvSpPr>
          <p:cNvPr id="16386" name="Rectangle 19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There is a variety of further scattered data interpolation schemes, e.g., radial basis functions.</a:t>
            </a:r>
            <a:endParaRPr lang="de-DE" dirty="0" smtClean="0"/>
          </a:p>
          <a:p>
            <a:pPr eaLnBrk="1" hangingPunct="1"/>
            <a:r>
              <a:rPr lang="en-US" dirty="0" smtClean="0"/>
              <a:t>One of them is the </a:t>
            </a:r>
            <a:r>
              <a:rPr lang="en-US" b="1" dirty="0" smtClean="0"/>
              <a:t>Shepard approach</a:t>
            </a:r>
            <a:r>
              <a:rPr lang="en-US" dirty="0" smtClean="0"/>
              <a:t>:</a:t>
            </a:r>
            <a:endParaRPr lang="de-DE" dirty="0" smtClean="0"/>
          </a:p>
          <a:p>
            <a:pPr eaLnBrk="1" hangingPunct="1"/>
            <a:endParaRPr lang="de-DE" dirty="0" smtClean="0"/>
          </a:p>
          <a:p>
            <a:pPr marL="0" indent="0" eaLnBrk="1" hangingPunct="1">
              <a:buNone/>
            </a:pPr>
            <a:endParaRPr lang="en-US" dirty="0" smtClean="0"/>
          </a:p>
          <a:p>
            <a:pPr eaLnBrk="1" hangingPunct="1"/>
            <a:r>
              <a:rPr lang="en-US" dirty="0" smtClean="0"/>
              <a:t>The weight function </a:t>
            </a:r>
            <a:r>
              <a:rPr lang="en-US" dirty="0" err="1"/>
              <a:t>w</a:t>
            </a:r>
            <a:r>
              <a:rPr lang="en-US" baseline="-25000" dirty="0" err="1" smtClean="0"/>
              <a:t>k</a:t>
            </a:r>
            <a:r>
              <a:rPr lang="en-US" dirty="0" smtClean="0"/>
              <a:t>(</a:t>
            </a:r>
            <a:r>
              <a:rPr lang="en-US" dirty="0" err="1" smtClean="0"/>
              <a:t>x,y</a:t>
            </a:r>
            <a:r>
              <a:rPr lang="en-US" dirty="0" smtClean="0"/>
              <a:t>) is constructed in such a way that the impact of an observation point decreases far away from the observation point, i.e., </a:t>
            </a:r>
            <a:br>
              <a:rPr lang="en-US" dirty="0" smtClean="0"/>
            </a:br>
            <a:endParaRPr lang="de-DE" dirty="0" smtClean="0"/>
          </a:p>
        </p:txBody>
      </p:sp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1" y="2362200"/>
            <a:ext cx="4183856" cy="8763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5685" y="5029201"/>
            <a:ext cx="6034088" cy="816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503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Shepard Interpolation (Inverse Distance Weighting)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825" y="403225"/>
            <a:ext cx="8642350" cy="3465942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4156504"/>
            <a:ext cx="7453184" cy="1863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971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Grids and Interpolation</a:t>
            </a:r>
            <a:endParaRPr lang="de-DE" smtClean="0"/>
          </a:p>
        </p:txBody>
      </p:sp>
      <p:sp>
        <p:nvSpPr>
          <p:cNvPr id="1741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For this choice of       , all data values have global impact.	</a:t>
            </a:r>
          </a:p>
          <a:p>
            <a:pPr eaLnBrk="1" hangingPunct="1"/>
            <a:endParaRPr lang="en-US" dirty="0" smtClean="0"/>
          </a:p>
          <a:p>
            <a:pPr eaLnBrk="1" hangingPunct="1">
              <a:lnSpc>
                <a:spcPct val="200000"/>
              </a:lnSpc>
            </a:pPr>
            <a:endParaRPr lang="en-US" dirty="0" smtClean="0"/>
          </a:p>
          <a:p>
            <a:pPr eaLnBrk="1" hangingPunct="1"/>
            <a:endParaRPr lang="en-US" dirty="0"/>
          </a:p>
          <a:p>
            <a:pPr eaLnBrk="1" hangingPunct="1"/>
            <a:endParaRPr lang="en-US" dirty="0" smtClean="0"/>
          </a:p>
          <a:p>
            <a:pPr marL="0" indent="0" eaLnBrk="1" hangingPunct="1">
              <a:buNone/>
            </a:pPr>
            <a:endParaRPr lang="en-US" dirty="0" smtClean="0"/>
          </a:p>
          <a:p>
            <a:pPr eaLnBrk="1" hangingPunct="1"/>
            <a:r>
              <a:rPr lang="en-US" dirty="0" smtClean="0"/>
              <a:t>Using the </a:t>
            </a:r>
            <a:r>
              <a:rPr lang="en-US" b="1" dirty="0" err="1" smtClean="0"/>
              <a:t>Franke</a:t>
            </a:r>
            <a:r>
              <a:rPr lang="en-US" b="1" dirty="0" smtClean="0"/>
              <a:t> Little weight function</a:t>
            </a:r>
            <a:r>
              <a:rPr lang="en-US" dirty="0" smtClean="0"/>
              <a:t>, local impact can be achieved. </a:t>
            </a:r>
            <a:endParaRPr lang="de-DE" dirty="0" smtClean="0"/>
          </a:p>
        </p:txBody>
      </p:sp>
      <p:pic>
        <p:nvPicPr>
          <p:cNvPr id="3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3725" y="730248"/>
            <a:ext cx="345281" cy="190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078" y="5281612"/>
            <a:ext cx="4229100" cy="833438"/>
          </a:xfrm>
          <a:prstGeom prst="rect">
            <a:avLst/>
          </a:prstGeom>
        </p:spPr>
      </p:pic>
      <p:sp>
        <p:nvSpPr>
          <p:cNvPr id="12" name="Text Box 5"/>
          <p:cNvSpPr txBox="1">
            <a:spLocks noChangeArrowheads="1"/>
          </p:cNvSpPr>
          <p:nvPr/>
        </p:nvSpPr>
        <p:spPr bwMode="auto">
          <a:xfrm>
            <a:off x="4131078" y="4182216"/>
            <a:ext cx="54102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50800">
                <a:solidFill>
                  <a:schemeClr val="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2000" dirty="0"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cs typeface="Times New Roman" panose="02020603050405020304" pitchFamily="18" charset="0"/>
              </a:rPr>
              <a:t> </a:t>
            </a:r>
            <a:r>
              <a:rPr lang="en-US" sz="2000" dirty="0">
                <a:latin typeface="Tahoma" panose="020B0604030504040204" pitchFamily="34" charset="0"/>
                <a:cs typeface="Times New Roman" panose="02020603050405020304" pitchFamily="18" charset="0"/>
              </a:rPr>
              <a:t>Shepard interpolation</a:t>
            </a:r>
            <a:r>
              <a:rPr lang="en-GB" sz="2000" dirty="0">
                <a:solidFill>
                  <a:schemeClr val="bg2"/>
                </a:solidFill>
                <a:cs typeface="Times New Roman" panose="02020603050405020304" pitchFamily="18" charset="0"/>
              </a:rPr>
              <a:t> </a:t>
            </a:r>
            <a:endParaRPr lang="de-DE" sz="2000" dirty="0">
              <a:solidFill>
                <a:schemeClr val="bg2"/>
              </a:solidFill>
              <a:cs typeface="Times New Roman" panose="02020603050405020304" pitchFamily="18" charset="0"/>
            </a:endParaRPr>
          </a:p>
        </p:txBody>
      </p:sp>
      <p:pic>
        <p:nvPicPr>
          <p:cNvPr id="13" name="Picture 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6903" y="1251797"/>
            <a:ext cx="3638550" cy="29108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 Box 5"/>
          <p:cNvSpPr txBox="1">
            <a:spLocks noChangeArrowheads="1"/>
          </p:cNvSpPr>
          <p:nvPr/>
        </p:nvSpPr>
        <p:spPr bwMode="auto">
          <a:xfrm>
            <a:off x="880281" y="4036166"/>
            <a:ext cx="33528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50800">
                <a:solidFill>
                  <a:schemeClr val="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2000" dirty="0"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cs typeface="Times New Roman" panose="02020603050405020304" pitchFamily="18" charset="0"/>
              </a:rPr>
              <a:t> </a:t>
            </a:r>
            <a:r>
              <a:rPr lang="en-US" sz="2000" dirty="0">
                <a:latin typeface="Tahoma" panose="020B0604030504040204" pitchFamily="34" charset="0"/>
                <a:cs typeface="Times New Roman" panose="02020603050405020304" pitchFamily="18" charset="0"/>
              </a:rPr>
              <a:t>2D </a:t>
            </a:r>
            <a:r>
              <a:rPr lang="en-US" sz="2000" dirty="0" err="1">
                <a:latin typeface="Tahoma" panose="020B0604030504040204" pitchFamily="34" charset="0"/>
                <a:cs typeface="Times New Roman" panose="02020603050405020304" pitchFamily="18" charset="0"/>
              </a:rPr>
              <a:t>Voronoi</a:t>
            </a:r>
            <a:r>
              <a:rPr lang="en-US" sz="2000" dirty="0">
                <a:latin typeface="Tahoma" panose="020B0604030504040204" pitchFamily="34" charset="0"/>
                <a:cs typeface="Times New Roman" panose="02020603050405020304" pitchFamily="18" charset="0"/>
              </a:rPr>
              <a:t> diagram</a:t>
            </a:r>
            <a:endParaRPr lang="de-DE" sz="2000" dirty="0">
              <a:latin typeface="Tahoma" panose="020B060403050404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5" name="Picture 7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906" y="1482184"/>
            <a:ext cx="3771497" cy="25539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43212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Grids and Interpolation</a:t>
            </a:r>
            <a:endParaRPr lang="de-DE" dirty="0" smtClean="0"/>
          </a:p>
        </p:txBody>
      </p:sp>
      <p:sp>
        <p:nvSpPr>
          <p:cNvPr id="1741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Summary</a:t>
            </a:r>
          </a:p>
          <a:p>
            <a:pPr eaLnBrk="1" hangingPunct="1"/>
            <a:r>
              <a:rPr lang="en-US" dirty="0" smtClean="0"/>
              <a:t>Where data is saved: </a:t>
            </a:r>
            <a:r>
              <a:rPr lang="en-US" b="1" dirty="0" smtClean="0"/>
              <a:t>Grids</a:t>
            </a:r>
          </a:p>
          <a:p>
            <a:pPr lvl="1"/>
            <a:r>
              <a:rPr lang="en-US" dirty="0" smtClean="0"/>
              <a:t>Structured / unstructured, regular</a:t>
            </a:r>
            <a:endParaRPr lang="en-US" dirty="0"/>
          </a:p>
          <a:p>
            <a:pPr lvl="1"/>
            <a:r>
              <a:rPr lang="en-US" dirty="0" smtClean="0"/>
              <a:t>Triangle meshes</a:t>
            </a:r>
          </a:p>
          <a:p>
            <a:pPr eaLnBrk="1" hangingPunct="1"/>
            <a:r>
              <a:rPr lang="en-US" dirty="0" smtClean="0"/>
              <a:t>How to access data: </a:t>
            </a:r>
            <a:r>
              <a:rPr lang="en-US" b="1" dirty="0" smtClean="0"/>
              <a:t>Interpolation</a:t>
            </a:r>
          </a:p>
          <a:p>
            <a:pPr lvl="1"/>
            <a:r>
              <a:rPr lang="en-US" dirty="0" smtClean="0"/>
              <a:t>Linear / Cubic basis functions</a:t>
            </a:r>
          </a:p>
          <a:p>
            <a:pPr lvl="1"/>
            <a:r>
              <a:rPr lang="en-US" dirty="0" smtClean="0"/>
              <a:t>Multidimensional interpolation (bi-linear, tri-linear …)</a:t>
            </a:r>
          </a:p>
          <a:p>
            <a:pPr lvl="1"/>
            <a:r>
              <a:rPr lang="en-US" dirty="0" smtClean="0"/>
              <a:t>Linear interpolation on triangles</a:t>
            </a:r>
          </a:p>
          <a:p>
            <a:pPr lvl="1"/>
            <a:r>
              <a:rPr lang="en-US" dirty="0" smtClean="0"/>
              <a:t>Grid free interpolation</a:t>
            </a:r>
          </a:p>
          <a:p>
            <a:r>
              <a:rPr lang="en-US" dirty="0" smtClean="0"/>
              <a:t>Tool for data analysis: </a:t>
            </a:r>
            <a:r>
              <a:rPr lang="en-US" b="1" dirty="0" smtClean="0"/>
              <a:t>Gradients</a:t>
            </a:r>
          </a:p>
          <a:p>
            <a:pPr lvl="1"/>
            <a:r>
              <a:rPr lang="en-US" dirty="0" smtClean="0"/>
              <a:t>Field derivatives</a:t>
            </a:r>
          </a:p>
          <a:p>
            <a:pPr lvl="1"/>
            <a:r>
              <a:rPr lang="en-US" dirty="0" smtClean="0"/>
              <a:t>Finite differences</a:t>
            </a:r>
          </a:p>
          <a:p>
            <a:pPr eaLnBrk="1" hangingPunct="1"/>
            <a:endParaRPr lang="en-US" dirty="0" smtClean="0"/>
          </a:p>
          <a:p>
            <a:pPr eaLnBrk="1" hangingPunct="1">
              <a:lnSpc>
                <a:spcPct val="200000"/>
              </a:lnSpc>
            </a:pPr>
            <a:endParaRPr lang="en-US" dirty="0" smtClean="0"/>
          </a:p>
          <a:p>
            <a:pPr eaLnBrk="1" hangingPunct="1"/>
            <a:endParaRPr lang="en-US" dirty="0"/>
          </a:p>
          <a:p>
            <a:pPr eaLnBrk="1" hangingPunct="1"/>
            <a:endParaRPr lang="en-US" dirty="0" smtClean="0"/>
          </a:p>
          <a:p>
            <a:pPr marL="0" indent="0" eaLnBrk="1" hangingPunct="1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620020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07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Representation</a:t>
            </a:r>
          </a:p>
        </p:txBody>
      </p:sp>
      <p:sp>
        <p:nvSpPr>
          <p:cNvPr id="20482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most cases, the visualization data represent a </a:t>
            </a:r>
            <a:r>
              <a:rPr lang="en-US" b="1" dirty="0" smtClean="0"/>
              <a:t>continuous real object</a:t>
            </a:r>
            <a:r>
              <a:rPr lang="en-US" dirty="0" smtClean="0"/>
              <a:t>, e.g., an oscillating membrane, a velocity field around a body, an organ, human tissue, etc.</a:t>
            </a:r>
          </a:p>
          <a:p>
            <a:pPr lvl="1"/>
            <a:r>
              <a:rPr lang="en-US" dirty="0" smtClean="0"/>
              <a:t>This object lives in an n-dimensional space - the </a:t>
            </a:r>
            <a:r>
              <a:rPr lang="en-US" b="1" dirty="0" smtClean="0"/>
              <a:t>domain</a:t>
            </a:r>
          </a:p>
          <a:p>
            <a:r>
              <a:rPr lang="en-US" dirty="0" smtClean="0"/>
              <a:t>Usually, the data is only given at a finite set of locations, or </a:t>
            </a:r>
            <a:r>
              <a:rPr lang="en-US" b="1" dirty="0" smtClean="0"/>
              <a:t>samples</a:t>
            </a:r>
            <a:r>
              <a:rPr lang="en-US" dirty="0" smtClean="0"/>
              <a:t>, in space and/or time</a:t>
            </a:r>
          </a:p>
          <a:p>
            <a:pPr lvl="1"/>
            <a:r>
              <a:rPr lang="en-US" dirty="0" smtClean="0"/>
              <a:t>Remember imaging processes like numerical simulation and CT-scanning, note similarity to pixel images</a:t>
            </a:r>
          </a:p>
          <a:p>
            <a:r>
              <a:rPr lang="en-US" dirty="0" smtClean="0"/>
              <a:t>We call this a </a:t>
            </a:r>
            <a:r>
              <a:rPr lang="en-US" b="1" dirty="0" smtClean="0"/>
              <a:t>discrete structure</a:t>
            </a:r>
            <a:r>
              <a:rPr lang="en-US" dirty="0" smtClean="0"/>
              <a:t>, or a </a:t>
            </a:r>
            <a:r>
              <a:rPr lang="en-US" b="1" dirty="0" smtClean="0"/>
              <a:t>discrete representation</a:t>
            </a:r>
            <a:r>
              <a:rPr lang="en-US" dirty="0" smtClean="0"/>
              <a:t> of a continuous object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7892867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331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Data Representation</a:t>
            </a:r>
          </a:p>
        </p:txBody>
      </p:sp>
      <p:sp>
        <p:nvSpPr>
          <p:cNvPr id="227332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Discrete representations</a:t>
            </a:r>
          </a:p>
          <a:p>
            <a:pPr lvl="1"/>
            <a:r>
              <a:rPr lang="en-US" dirty="0" smtClean="0"/>
              <a:t>We usually deal with the reconstruction of a continuous real object from a given discrete representation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Discrete </a:t>
            </a:r>
            <a:r>
              <a:rPr lang="en-US" dirty="0"/>
              <a:t>structures consist of samples, from </a:t>
            </a:r>
            <a:r>
              <a:rPr lang="en-US" dirty="0" smtClean="0"/>
              <a:t>which </a:t>
            </a:r>
            <a:r>
              <a:rPr lang="en-US" b="1" dirty="0" smtClean="0"/>
              <a:t>grids</a:t>
            </a:r>
            <a:r>
              <a:rPr lang="en-US" dirty="0" smtClean="0"/>
              <a:t> / </a:t>
            </a:r>
            <a:r>
              <a:rPr lang="en-US" b="1" dirty="0" smtClean="0"/>
              <a:t>meshes</a:t>
            </a:r>
            <a:r>
              <a:rPr lang="en-US" dirty="0" smtClean="0"/>
              <a:t> </a:t>
            </a:r>
            <a:r>
              <a:rPr lang="en-US" dirty="0"/>
              <a:t>consisting of cells are built.</a:t>
            </a:r>
          </a:p>
          <a:p>
            <a:endParaRPr lang="en-US" dirty="0" smtClean="0"/>
          </a:p>
        </p:txBody>
      </p:sp>
      <p:pic>
        <p:nvPicPr>
          <p:cNvPr id="22733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7548" y="1906588"/>
            <a:ext cx="5903210" cy="863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22733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042" y="1906588"/>
            <a:ext cx="1054100" cy="311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7335" name="Picture 5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5704" y="3095626"/>
            <a:ext cx="3714750" cy="157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7336" name="Picture 6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7942" y="3192463"/>
            <a:ext cx="3579812" cy="87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83697951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33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331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Data Representation</a:t>
            </a:r>
          </a:p>
        </p:txBody>
      </p:sp>
      <p:sp>
        <p:nvSpPr>
          <p:cNvPr id="227332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Discrete representations</a:t>
            </a:r>
          </a:p>
          <a:p>
            <a:pPr lvl="1"/>
            <a:r>
              <a:rPr lang="en-US" dirty="0" smtClean="0"/>
              <a:t>We usually deal with the reconstruction of a continuous real object from a given discrete representation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Discrete </a:t>
            </a:r>
            <a:r>
              <a:rPr lang="en-US" dirty="0"/>
              <a:t>structures consist of </a:t>
            </a:r>
            <a:r>
              <a:rPr lang="en-US" dirty="0" smtClean="0"/>
              <a:t>point samples</a:t>
            </a:r>
          </a:p>
          <a:p>
            <a:r>
              <a:rPr lang="en-US" dirty="0" smtClean="0"/>
              <a:t>Often, we build </a:t>
            </a:r>
            <a:r>
              <a:rPr lang="en-US" b="1" dirty="0" smtClean="0"/>
              <a:t>grids</a:t>
            </a:r>
            <a:r>
              <a:rPr lang="en-US" dirty="0" smtClean="0"/>
              <a:t>/</a:t>
            </a:r>
            <a:r>
              <a:rPr lang="en-US" b="1" dirty="0" smtClean="0"/>
              <a:t>meshes </a:t>
            </a:r>
            <a:r>
              <a:rPr lang="en-US" dirty="0" smtClean="0"/>
              <a:t>that connect neighboring samples</a:t>
            </a:r>
            <a:endParaRPr lang="en-US" dirty="0"/>
          </a:p>
        </p:txBody>
      </p:sp>
      <p:grpSp>
        <p:nvGrpSpPr>
          <p:cNvPr id="8" name="Group 20"/>
          <p:cNvGrpSpPr>
            <a:grpSpLocks/>
          </p:cNvGrpSpPr>
          <p:nvPr/>
        </p:nvGrpSpPr>
        <p:grpSpPr bwMode="auto">
          <a:xfrm>
            <a:off x="2110626" y="2993212"/>
            <a:ext cx="1230601" cy="526226"/>
            <a:chOff x="0" y="0"/>
            <a:chExt cx="897" cy="384"/>
          </a:xfrm>
        </p:grpSpPr>
        <p:sp>
          <p:nvSpPr>
            <p:cNvPr id="9" name="Line 17"/>
            <p:cNvSpPr>
              <a:spLocks noChangeShapeType="1"/>
            </p:cNvSpPr>
            <p:nvPr/>
          </p:nvSpPr>
          <p:spPr bwMode="auto">
            <a:xfrm rot="10800000" flipH="1">
              <a:off x="240" y="201"/>
              <a:ext cx="616" cy="128"/>
            </a:xfrm>
            <a:prstGeom prst="line">
              <a:avLst/>
            </a:prstGeom>
            <a:noFill/>
            <a:ln w="381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0" name="Oval 18"/>
            <p:cNvSpPr>
              <a:spLocks/>
            </p:cNvSpPr>
            <p:nvPr/>
          </p:nvSpPr>
          <p:spPr bwMode="auto">
            <a:xfrm>
              <a:off x="817" y="164"/>
              <a:ext cx="80" cy="80"/>
            </a:xfrm>
            <a:prstGeom prst="ellipse">
              <a:avLst/>
            </a:prstGeom>
            <a:solidFill>
              <a:srgbClr val="FF0BAC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1" name="Rectangle 19"/>
            <p:cNvSpPr>
              <a:spLocks/>
            </p:cNvSpPr>
            <p:nvPr/>
          </p:nvSpPr>
          <p:spPr bwMode="auto">
            <a:xfrm>
              <a:off x="0" y="0"/>
              <a:ext cx="480" cy="3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>
              <a:lvl1pPr algn="l">
                <a:defRPr sz="1200">
                  <a:solidFill>
                    <a:schemeClr val="tx1"/>
                  </a:solidFill>
                  <a:latin typeface="Gill Sans" charset="0"/>
                </a:defRPr>
              </a:lvl1pPr>
              <a:lvl2pPr algn="l">
                <a:defRPr sz="1200">
                  <a:solidFill>
                    <a:schemeClr val="tx1"/>
                  </a:solidFill>
                  <a:latin typeface="Gill Sans" charset="0"/>
                </a:defRPr>
              </a:lvl2pPr>
              <a:lvl3pPr algn="l">
                <a:defRPr sz="1200">
                  <a:solidFill>
                    <a:schemeClr val="tx1"/>
                  </a:solidFill>
                  <a:latin typeface="Gill Sans" charset="0"/>
                </a:defRPr>
              </a:lvl3pPr>
              <a:lvl4pPr algn="l">
                <a:defRPr sz="1200">
                  <a:solidFill>
                    <a:schemeClr val="tx1"/>
                  </a:solidFill>
                  <a:latin typeface="Gill Sans" charset="0"/>
                </a:defRPr>
              </a:lvl4pPr>
              <a:lvl5pPr algn="l">
                <a:defRPr sz="1200">
                  <a:solidFill>
                    <a:schemeClr val="tx1"/>
                  </a:solidFill>
                  <a:latin typeface="Gill Sans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9pPr>
            </a:lstStyle>
            <a:p>
              <a:pPr algn="ctr"/>
              <a:r>
                <a:rPr lang="en-US" sz="2800" dirty="0"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rPr>
                <a:t>?</a:t>
              </a:r>
            </a:p>
          </p:txBody>
        </p:sp>
      </p:grpSp>
      <p:grpSp>
        <p:nvGrpSpPr>
          <p:cNvPr id="13" name="Group 9"/>
          <p:cNvGrpSpPr>
            <a:grpSpLocks/>
          </p:cNvGrpSpPr>
          <p:nvPr/>
        </p:nvGrpSpPr>
        <p:grpSpPr bwMode="auto">
          <a:xfrm>
            <a:off x="2667000" y="2138095"/>
            <a:ext cx="2980576" cy="2447498"/>
            <a:chOff x="0" y="0"/>
            <a:chExt cx="2174" cy="1786"/>
          </a:xfrm>
        </p:grpSpPr>
        <p:sp>
          <p:nvSpPr>
            <p:cNvPr id="57" name="Line 3"/>
            <p:cNvSpPr>
              <a:spLocks noChangeShapeType="1"/>
            </p:cNvSpPr>
            <p:nvPr/>
          </p:nvSpPr>
          <p:spPr bwMode="auto">
            <a:xfrm>
              <a:off x="0" y="0"/>
              <a:ext cx="2174" cy="0"/>
            </a:xfrm>
            <a:prstGeom prst="line">
              <a:avLst/>
            </a:prstGeom>
            <a:noFill/>
            <a:ln w="381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8" name="Line 4"/>
            <p:cNvSpPr>
              <a:spLocks noChangeShapeType="1"/>
            </p:cNvSpPr>
            <p:nvPr/>
          </p:nvSpPr>
          <p:spPr bwMode="auto">
            <a:xfrm>
              <a:off x="0" y="356"/>
              <a:ext cx="2174" cy="0"/>
            </a:xfrm>
            <a:prstGeom prst="line">
              <a:avLst/>
            </a:prstGeom>
            <a:noFill/>
            <a:ln w="381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9" name="Line 5"/>
            <p:cNvSpPr>
              <a:spLocks noChangeShapeType="1"/>
            </p:cNvSpPr>
            <p:nvPr/>
          </p:nvSpPr>
          <p:spPr bwMode="auto">
            <a:xfrm>
              <a:off x="0" y="713"/>
              <a:ext cx="2174" cy="0"/>
            </a:xfrm>
            <a:prstGeom prst="line">
              <a:avLst/>
            </a:prstGeom>
            <a:noFill/>
            <a:ln w="381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60" name="Line 6"/>
            <p:cNvSpPr>
              <a:spLocks noChangeShapeType="1"/>
            </p:cNvSpPr>
            <p:nvPr/>
          </p:nvSpPr>
          <p:spPr bwMode="auto">
            <a:xfrm>
              <a:off x="0" y="1070"/>
              <a:ext cx="2174" cy="0"/>
            </a:xfrm>
            <a:prstGeom prst="line">
              <a:avLst/>
            </a:prstGeom>
            <a:noFill/>
            <a:ln w="381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61" name="Line 7"/>
            <p:cNvSpPr>
              <a:spLocks noChangeShapeType="1"/>
            </p:cNvSpPr>
            <p:nvPr/>
          </p:nvSpPr>
          <p:spPr bwMode="auto">
            <a:xfrm>
              <a:off x="0" y="1429"/>
              <a:ext cx="2174" cy="0"/>
            </a:xfrm>
            <a:prstGeom prst="line">
              <a:avLst/>
            </a:prstGeom>
            <a:noFill/>
            <a:ln w="381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62" name="Line 8"/>
            <p:cNvSpPr>
              <a:spLocks noChangeShapeType="1"/>
            </p:cNvSpPr>
            <p:nvPr/>
          </p:nvSpPr>
          <p:spPr bwMode="auto">
            <a:xfrm>
              <a:off x="0" y="1786"/>
              <a:ext cx="2174" cy="0"/>
            </a:xfrm>
            <a:prstGeom prst="line">
              <a:avLst/>
            </a:prstGeom>
            <a:noFill/>
            <a:ln w="381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</p:grpSp>
      <p:grpSp>
        <p:nvGrpSpPr>
          <p:cNvPr id="14" name="Group 16"/>
          <p:cNvGrpSpPr>
            <a:grpSpLocks/>
          </p:cNvGrpSpPr>
          <p:nvPr/>
        </p:nvGrpSpPr>
        <p:grpSpPr bwMode="auto">
          <a:xfrm rot="5400000">
            <a:off x="2711538" y="2186743"/>
            <a:ext cx="2927131" cy="2487240"/>
            <a:chOff x="0" y="0"/>
            <a:chExt cx="2136" cy="1814"/>
          </a:xfrm>
        </p:grpSpPr>
        <p:sp>
          <p:nvSpPr>
            <p:cNvPr id="51" name="Line 10"/>
            <p:cNvSpPr>
              <a:spLocks noChangeShapeType="1"/>
            </p:cNvSpPr>
            <p:nvPr/>
          </p:nvSpPr>
          <p:spPr bwMode="auto">
            <a:xfrm rot="10800000" flipH="1">
              <a:off x="0" y="0"/>
              <a:ext cx="2136" cy="0"/>
            </a:xfrm>
            <a:prstGeom prst="line">
              <a:avLst/>
            </a:prstGeom>
            <a:noFill/>
            <a:ln w="381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2" name="Line 11"/>
            <p:cNvSpPr>
              <a:spLocks noChangeShapeType="1"/>
            </p:cNvSpPr>
            <p:nvPr/>
          </p:nvSpPr>
          <p:spPr bwMode="auto">
            <a:xfrm rot="10800000" flipH="1">
              <a:off x="0" y="362"/>
              <a:ext cx="2136" cy="0"/>
            </a:xfrm>
            <a:prstGeom prst="line">
              <a:avLst/>
            </a:prstGeom>
            <a:noFill/>
            <a:ln w="381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3" name="Line 12"/>
            <p:cNvSpPr>
              <a:spLocks noChangeShapeType="1"/>
            </p:cNvSpPr>
            <p:nvPr/>
          </p:nvSpPr>
          <p:spPr bwMode="auto">
            <a:xfrm rot="10800000" flipH="1">
              <a:off x="0" y="725"/>
              <a:ext cx="2136" cy="0"/>
            </a:xfrm>
            <a:prstGeom prst="line">
              <a:avLst/>
            </a:prstGeom>
            <a:noFill/>
            <a:ln w="381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4" name="Line 13"/>
            <p:cNvSpPr>
              <a:spLocks noChangeShapeType="1"/>
            </p:cNvSpPr>
            <p:nvPr/>
          </p:nvSpPr>
          <p:spPr bwMode="auto">
            <a:xfrm rot="10800000" flipH="1">
              <a:off x="0" y="1087"/>
              <a:ext cx="2136" cy="0"/>
            </a:xfrm>
            <a:prstGeom prst="line">
              <a:avLst/>
            </a:prstGeom>
            <a:noFill/>
            <a:ln w="381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5" name="Line 14"/>
            <p:cNvSpPr>
              <a:spLocks noChangeShapeType="1"/>
            </p:cNvSpPr>
            <p:nvPr/>
          </p:nvSpPr>
          <p:spPr bwMode="auto">
            <a:xfrm rot="10800000" flipH="1">
              <a:off x="0" y="1452"/>
              <a:ext cx="2136" cy="0"/>
            </a:xfrm>
            <a:prstGeom prst="line">
              <a:avLst/>
            </a:prstGeom>
            <a:noFill/>
            <a:ln w="381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6" name="Line 15"/>
            <p:cNvSpPr>
              <a:spLocks noChangeShapeType="1"/>
            </p:cNvSpPr>
            <p:nvPr/>
          </p:nvSpPr>
          <p:spPr bwMode="auto">
            <a:xfrm rot="10800000" flipH="1">
              <a:off x="0" y="1814"/>
              <a:ext cx="2136" cy="0"/>
            </a:xfrm>
            <a:prstGeom prst="line">
              <a:avLst/>
            </a:prstGeom>
            <a:noFill/>
            <a:ln w="381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</p:grpSp>
      <p:sp>
        <p:nvSpPr>
          <p:cNvPr id="15" name="Oval 21"/>
          <p:cNvSpPr>
            <a:spLocks/>
          </p:cNvSpPr>
          <p:nvPr/>
        </p:nvSpPr>
        <p:spPr bwMode="auto">
          <a:xfrm>
            <a:off x="3386449" y="2087391"/>
            <a:ext cx="109630" cy="109630"/>
          </a:xfrm>
          <a:prstGeom prst="ellipse">
            <a:avLst/>
          </a:prstGeom>
          <a:solidFill>
            <a:srgbClr val="64FFB2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6" name="Oval 22"/>
          <p:cNvSpPr>
            <a:spLocks/>
          </p:cNvSpPr>
          <p:nvPr/>
        </p:nvSpPr>
        <p:spPr bwMode="auto">
          <a:xfrm>
            <a:off x="3879786" y="2087391"/>
            <a:ext cx="109630" cy="109630"/>
          </a:xfrm>
          <a:prstGeom prst="ellipse">
            <a:avLst/>
          </a:prstGeom>
          <a:solidFill>
            <a:srgbClr val="CE1BFF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7" name="Oval 23"/>
          <p:cNvSpPr>
            <a:spLocks/>
          </p:cNvSpPr>
          <p:nvPr/>
        </p:nvSpPr>
        <p:spPr bwMode="auto">
          <a:xfrm>
            <a:off x="4388197" y="2084651"/>
            <a:ext cx="109630" cy="109630"/>
          </a:xfrm>
          <a:prstGeom prst="ellipse">
            <a:avLst/>
          </a:prstGeom>
          <a:solidFill>
            <a:srgbClr val="64FFB2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8" name="Oval 24"/>
          <p:cNvSpPr>
            <a:spLocks/>
          </p:cNvSpPr>
          <p:nvPr/>
        </p:nvSpPr>
        <p:spPr bwMode="auto">
          <a:xfrm>
            <a:off x="4866459" y="2095614"/>
            <a:ext cx="109630" cy="109630"/>
          </a:xfrm>
          <a:prstGeom prst="ellipse">
            <a:avLst/>
          </a:prstGeom>
          <a:solidFill>
            <a:srgbClr val="F8FF26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9" name="Oval 25"/>
          <p:cNvSpPr>
            <a:spLocks/>
          </p:cNvSpPr>
          <p:nvPr/>
        </p:nvSpPr>
        <p:spPr bwMode="auto">
          <a:xfrm>
            <a:off x="5354315" y="2103836"/>
            <a:ext cx="109630" cy="109630"/>
          </a:xfrm>
          <a:prstGeom prst="ellipse">
            <a:avLst/>
          </a:prstGeom>
          <a:solidFill>
            <a:srgbClr val="CE1BFF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0" name="Oval 26"/>
          <p:cNvSpPr>
            <a:spLocks/>
          </p:cNvSpPr>
          <p:nvPr/>
        </p:nvSpPr>
        <p:spPr bwMode="auto">
          <a:xfrm>
            <a:off x="2871186" y="2567024"/>
            <a:ext cx="109630" cy="109630"/>
          </a:xfrm>
          <a:prstGeom prst="ellipse">
            <a:avLst/>
          </a:prstGeom>
          <a:solidFill>
            <a:srgbClr val="CE1BFF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1" name="Oval 27"/>
          <p:cNvSpPr>
            <a:spLocks/>
          </p:cNvSpPr>
          <p:nvPr/>
        </p:nvSpPr>
        <p:spPr bwMode="auto">
          <a:xfrm>
            <a:off x="3382339" y="2564284"/>
            <a:ext cx="109630" cy="109630"/>
          </a:xfrm>
          <a:prstGeom prst="ellipse">
            <a:avLst/>
          </a:prstGeom>
          <a:solidFill>
            <a:srgbClr val="F8FF26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2" name="Oval 28"/>
          <p:cNvSpPr>
            <a:spLocks/>
          </p:cNvSpPr>
          <p:nvPr/>
        </p:nvSpPr>
        <p:spPr bwMode="auto">
          <a:xfrm>
            <a:off x="3872935" y="2564284"/>
            <a:ext cx="109630" cy="109630"/>
          </a:xfrm>
          <a:prstGeom prst="ellipse">
            <a:avLst/>
          </a:prstGeom>
          <a:solidFill>
            <a:srgbClr val="2100FF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3" name="Oval 29"/>
          <p:cNvSpPr>
            <a:spLocks/>
          </p:cNvSpPr>
          <p:nvPr/>
        </p:nvSpPr>
        <p:spPr bwMode="auto">
          <a:xfrm>
            <a:off x="4371753" y="2571135"/>
            <a:ext cx="109630" cy="109630"/>
          </a:xfrm>
          <a:prstGeom prst="ellipse">
            <a:avLst/>
          </a:prstGeom>
          <a:solidFill>
            <a:srgbClr val="FF6B21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4" name="Oval 30"/>
          <p:cNvSpPr>
            <a:spLocks/>
          </p:cNvSpPr>
          <p:nvPr/>
        </p:nvSpPr>
        <p:spPr bwMode="auto">
          <a:xfrm>
            <a:off x="4877423" y="2571135"/>
            <a:ext cx="109630" cy="109630"/>
          </a:xfrm>
          <a:prstGeom prst="ellipse">
            <a:avLst/>
          </a:prstGeom>
          <a:solidFill>
            <a:srgbClr val="CE1BFF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5" name="Oval 31"/>
          <p:cNvSpPr>
            <a:spLocks/>
          </p:cNvSpPr>
          <p:nvPr/>
        </p:nvSpPr>
        <p:spPr bwMode="auto">
          <a:xfrm>
            <a:off x="5362537" y="2567024"/>
            <a:ext cx="109630" cy="109630"/>
          </a:xfrm>
          <a:prstGeom prst="ellipse">
            <a:avLst/>
          </a:prstGeom>
          <a:solidFill>
            <a:srgbClr val="FF001B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6" name="Oval 32"/>
          <p:cNvSpPr>
            <a:spLocks/>
          </p:cNvSpPr>
          <p:nvPr/>
        </p:nvSpPr>
        <p:spPr bwMode="auto">
          <a:xfrm>
            <a:off x="2871186" y="3069953"/>
            <a:ext cx="109630" cy="109630"/>
          </a:xfrm>
          <a:prstGeom prst="ellipse">
            <a:avLst/>
          </a:prstGeom>
          <a:solidFill>
            <a:srgbClr val="F8FF26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7" name="Oval 33"/>
          <p:cNvSpPr>
            <a:spLocks/>
          </p:cNvSpPr>
          <p:nvPr/>
        </p:nvSpPr>
        <p:spPr bwMode="auto">
          <a:xfrm>
            <a:off x="3382339" y="3065843"/>
            <a:ext cx="109630" cy="109630"/>
          </a:xfrm>
          <a:prstGeom prst="ellipse">
            <a:avLst/>
          </a:prstGeom>
          <a:solidFill>
            <a:srgbClr val="FF001B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8" name="Oval 34"/>
          <p:cNvSpPr>
            <a:spLocks/>
          </p:cNvSpPr>
          <p:nvPr/>
        </p:nvSpPr>
        <p:spPr bwMode="auto">
          <a:xfrm>
            <a:off x="3872935" y="3065843"/>
            <a:ext cx="109630" cy="109630"/>
          </a:xfrm>
          <a:prstGeom prst="ellipse">
            <a:avLst/>
          </a:prstGeom>
          <a:solidFill>
            <a:srgbClr val="FF6B21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9" name="Oval 35"/>
          <p:cNvSpPr>
            <a:spLocks/>
          </p:cNvSpPr>
          <p:nvPr/>
        </p:nvSpPr>
        <p:spPr bwMode="auto">
          <a:xfrm>
            <a:off x="4384086" y="3063102"/>
            <a:ext cx="109630" cy="109630"/>
          </a:xfrm>
          <a:prstGeom prst="ellipse">
            <a:avLst/>
          </a:prstGeom>
          <a:solidFill>
            <a:srgbClr val="F8FF26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0" name="Oval 36"/>
          <p:cNvSpPr>
            <a:spLocks/>
          </p:cNvSpPr>
          <p:nvPr/>
        </p:nvSpPr>
        <p:spPr bwMode="auto">
          <a:xfrm>
            <a:off x="4863719" y="3074065"/>
            <a:ext cx="109630" cy="109630"/>
          </a:xfrm>
          <a:prstGeom prst="ellipse">
            <a:avLst/>
          </a:prstGeom>
          <a:solidFill>
            <a:srgbClr val="FF6B21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1" name="Oval 37"/>
          <p:cNvSpPr>
            <a:spLocks/>
          </p:cNvSpPr>
          <p:nvPr/>
        </p:nvSpPr>
        <p:spPr bwMode="auto">
          <a:xfrm>
            <a:off x="5350204" y="3082287"/>
            <a:ext cx="109630" cy="109630"/>
          </a:xfrm>
          <a:prstGeom prst="ellipse">
            <a:avLst/>
          </a:prstGeom>
          <a:solidFill>
            <a:srgbClr val="F8FF26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2" name="Oval 38"/>
          <p:cNvSpPr>
            <a:spLocks/>
          </p:cNvSpPr>
          <p:nvPr/>
        </p:nvSpPr>
        <p:spPr bwMode="auto">
          <a:xfrm>
            <a:off x="2882149" y="3545475"/>
            <a:ext cx="109630" cy="109630"/>
          </a:xfrm>
          <a:prstGeom prst="ellipse">
            <a:avLst/>
          </a:prstGeom>
          <a:solidFill>
            <a:srgbClr val="FF6B21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3" name="Oval 39"/>
          <p:cNvSpPr>
            <a:spLocks/>
          </p:cNvSpPr>
          <p:nvPr/>
        </p:nvSpPr>
        <p:spPr bwMode="auto">
          <a:xfrm>
            <a:off x="3375486" y="3566031"/>
            <a:ext cx="109630" cy="109630"/>
          </a:xfrm>
          <a:prstGeom prst="ellipse">
            <a:avLst/>
          </a:prstGeom>
          <a:solidFill>
            <a:srgbClr val="CE1BFF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4" name="Oval 40"/>
          <p:cNvSpPr>
            <a:spLocks/>
          </p:cNvSpPr>
          <p:nvPr/>
        </p:nvSpPr>
        <p:spPr bwMode="auto">
          <a:xfrm>
            <a:off x="3868823" y="3566031"/>
            <a:ext cx="109630" cy="109630"/>
          </a:xfrm>
          <a:prstGeom prst="ellipse">
            <a:avLst/>
          </a:prstGeom>
          <a:solidFill>
            <a:srgbClr val="2100FF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5" name="Oval 41"/>
          <p:cNvSpPr>
            <a:spLocks/>
          </p:cNvSpPr>
          <p:nvPr/>
        </p:nvSpPr>
        <p:spPr bwMode="auto">
          <a:xfrm>
            <a:off x="4379975" y="3561920"/>
            <a:ext cx="109630" cy="109630"/>
          </a:xfrm>
          <a:prstGeom prst="ellipse">
            <a:avLst/>
          </a:prstGeom>
          <a:solidFill>
            <a:srgbClr val="64FFB2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6" name="Oval 42"/>
          <p:cNvSpPr>
            <a:spLocks/>
          </p:cNvSpPr>
          <p:nvPr/>
        </p:nvSpPr>
        <p:spPr bwMode="auto">
          <a:xfrm>
            <a:off x="4870571" y="3549586"/>
            <a:ext cx="109630" cy="109630"/>
          </a:xfrm>
          <a:prstGeom prst="ellipse">
            <a:avLst/>
          </a:prstGeom>
          <a:solidFill>
            <a:srgbClr val="64FFB2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7" name="Oval 43"/>
          <p:cNvSpPr>
            <a:spLocks/>
          </p:cNvSpPr>
          <p:nvPr/>
        </p:nvSpPr>
        <p:spPr bwMode="auto">
          <a:xfrm>
            <a:off x="5359796" y="3545475"/>
            <a:ext cx="109630" cy="109630"/>
          </a:xfrm>
          <a:prstGeom prst="ellipse">
            <a:avLst/>
          </a:prstGeom>
          <a:solidFill>
            <a:srgbClr val="64FFB2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8" name="Oval 44"/>
          <p:cNvSpPr>
            <a:spLocks/>
          </p:cNvSpPr>
          <p:nvPr/>
        </p:nvSpPr>
        <p:spPr bwMode="auto">
          <a:xfrm>
            <a:off x="2882149" y="4037441"/>
            <a:ext cx="109630" cy="109630"/>
          </a:xfrm>
          <a:prstGeom prst="ellipse">
            <a:avLst/>
          </a:prstGeom>
          <a:solidFill>
            <a:srgbClr val="64FFB2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9" name="Oval 45"/>
          <p:cNvSpPr>
            <a:spLocks/>
          </p:cNvSpPr>
          <p:nvPr/>
        </p:nvSpPr>
        <p:spPr bwMode="auto">
          <a:xfrm>
            <a:off x="3389190" y="4033331"/>
            <a:ext cx="109630" cy="109630"/>
          </a:xfrm>
          <a:prstGeom prst="ellipse">
            <a:avLst/>
          </a:prstGeom>
          <a:solidFill>
            <a:srgbClr val="FF6B21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0" name="Oval 46"/>
          <p:cNvSpPr>
            <a:spLocks/>
          </p:cNvSpPr>
          <p:nvPr/>
        </p:nvSpPr>
        <p:spPr bwMode="auto">
          <a:xfrm>
            <a:off x="3881157" y="4033331"/>
            <a:ext cx="109630" cy="109630"/>
          </a:xfrm>
          <a:prstGeom prst="ellipse">
            <a:avLst/>
          </a:prstGeom>
          <a:solidFill>
            <a:srgbClr val="2100FF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1" name="Oval 47"/>
          <p:cNvSpPr>
            <a:spLocks/>
          </p:cNvSpPr>
          <p:nvPr/>
        </p:nvSpPr>
        <p:spPr bwMode="auto">
          <a:xfrm>
            <a:off x="4395049" y="4029219"/>
            <a:ext cx="109630" cy="109630"/>
          </a:xfrm>
          <a:prstGeom prst="ellipse">
            <a:avLst/>
          </a:prstGeom>
          <a:solidFill>
            <a:srgbClr val="CE1BFF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2" name="Oval 48"/>
          <p:cNvSpPr>
            <a:spLocks/>
          </p:cNvSpPr>
          <p:nvPr/>
        </p:nvSpPr>
        <p:spPr bwMode="auto">
          <a:xfrm>
            <a:off x="4870571" y="4041553"/>
            <a:ext cx="109630" cy="109630"/>
          </a:xfrm>
          <a:prstGeom prst="ellipse">
            <a:avLst/>
          </a:prstGeom>
          <a:solidFill>
            <a:srgbClr val="F8FF26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3" name="Oval 49"/>
          <p:cNvSpPr>
            <a:spLocks/>
          </p:cNvSpPr>
          <p:nvPr/>
        </p:nvSpPr>
        <p:spPr bwMode="auto">
          <a:xfrm>
            <a:off x="5359796" y="4048404"/>
            <a:ext cx="109630" cy="109630"/>
          </a:xfrm>
          <a:prstGeom prst="ellipse">
            <a:avLst/>
          </a:prstGeom>
          <a:solidFill>
            <a:srgbClr val="FF001B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4" name="Oval 50"/>
          <p:cNvSpPr>
            <a:spLocks/>
          </p:cNvSpPr>
          <p:nvPr/>
        </p:nvSpPr>
        <p:spPr bwMode="auto">
          <a:xfrm>
            <a:off x="2860223" y="4536259"/>
            <a:ext cx="109630" cy="109630"/>
          </a:xfrm>
          <a:prstGeom prst="ellipse">
            <a:avLst/>
          </a:prstGeom>
          <a:solidFill>
            <a:srgbClr val="F8FF26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5" name="Oval 51"/>
          <p:cNvSpPr>
            <a:spLocks/>
          </p:cNvSpPr>
          <p:nvPr/>
        </p:nvSpPr>
        <p:spPr bwMode="auto">
          <a:xfrm>
            <a:off x="3374116" y="4532149"/>
            <a:ext cx="109630" cy="109630"/>
          </a:xfrm>
          <a:prstGeom prst="ellipse">
            <a:avLst/>
          </a:prstGeom>
          <a:solidFill>
            <a:srgbClr val="CE1BFF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6" name="Oval 52"/>
          <p:cNvSpPr>
            <a:spLocks/>
          </p:cNvSpPr>
          <p:nvPr/>
        </p:nvSpPr>
        <p:spPr bwMode="auto">
          <a:xfrm>
            <a:off x="3879786" y="4532149"/>
            <a:ext cx="109630" cy="109630"/>
          </a:xfrm>
          <a:prstGeom prst="ellipse">
            <a:avLst/>
          </a:prstGeom>
          <a:solidFill>
            <a:srgbClr val="2100FF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7" name="Oval 53"/>
          <p:cNvSpPr>
            <a:spLocks/>
          </p:cNvSpPr>
          <p:nvPr/>
        </p:nvSpPr>
        <p:spPr bwMode="auto">
          <a:xfrm>
            <a:off x="4373123" y="4528037"/>
            <a:ext cx="109630" cy="109630"/>
          </a:xfrm>
          <a:prstGeom prst="ellipse">
            <a:avLst/>
          </a:prstGeom>
          <a:solidFill>
            <a:srgbClr val="64FFB2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8" name="Oval 54"/>
          <p:cNvSpPr>
            <a:spLocks/>
          </p:cNvSpPr>
          <p:nvPr/>
        </p:nvSpPr>
        <p:spPr bwMode="auto">
          <a:xfrm>
            <a:off x="4866459" y="4540371"/>
            <a:ext cx="109630" cy="109630"/>
          </a:xfrm>
          <a:prstGeom prst="ellipse">
            <a:avLst/>
          </a:prstGeom>
          <a:solidFill>
            <a:srgbClr val="FF001B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9" name="Oval 55"/>
          <p:cNvSpPr>
            <a:spLocks/>
          </p:cNvSpPr>
          <p:nvPr/>
        </p:nvSpPr>
        <p:spPr bwMode="auto">
          <a:xfrm>
            <a:off x="5365278" y="4547223"/>
            <a:ext cx="109630" cy="109630"/>
          </a:xfrm>
          <a:prstGeom prst="ellipse">
            <a:avLst/>
          </a:prstGeom>
          <a:solidFill>
            <a:srgbClr val="FF6B21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0" name="Oval 56"/>
          <p:cNvSpPr>
            <a:spLocks/>
          </p:cNvSpPr>
          <p:nvPr/>
        </p:nvSpPr>
        <p:spPr bwMode="auto">
          <a:xfrm>
            <a:off x="2875298" y="2091502"/>
            <a:ext cx="109630" cy="109630"/>
          </a:xfrm>
          <a:prstGeom prst="ellipse">
            <a:avLst/>
          </a:prstGeom>
          <a:solidFill>
            <a:srgbClr val="CE1BFF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17938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IRSTVISUALISIERUNG@WLJQXJMFUVWYY577" val="3212"/>
  <p:tag name="DEFAULTDISPLAYSOURCE" val="\documentclass{article}&#10;\pagestyle{empty}&#10;\usepackage{amsmath}&#10;\begin{document}&#10;&#10;\newcommand{\RRR}{{\mathrm I\! \mbox{R} }}&#10;\newcommand{\EEE}{{\mathrm I\! \mbox{E} }}&#10;\newcommand{\xx}{{\mathbf x}}&#10;\newcommand{\yy}{{\mathbf y}}&#10;\newcommand{\zz}{{\mathbf z}}&#10;\newcommand{\dd}{{\mathbf d}}&#10;\newcommand{\hh}{{\mathbf h}}&#10;\newcommand{\ttt}{{\mathbf t}}&#10;\newcommand{\jj}{{\mathbf j}}&#10;\newcommand{\pp}{{\mathbf p}}&#10;\newcommand{\qq}{{\mathbf q}}&#10;\newcommand{\aaa}{{\mathbf a}}&#10;\newcommand{\ggg}{{\mathbf g}}&#10;\newcommand{\ssss}{{\mathbf s}}&#10;\newcommand{\bb}{{\mathbf b}}&#10;\newcommand{\ee}{{\mathbf e}}&#10;\newcommand{\cc}{{\mathbf c}}&#10;\newcommand{\nn}{{\mathbf n}}&#10;\newcommand{\mm}{{\mathbf m}}&#10;\newcommand{\kk}{{\mathbf k}}&#10;%\newcommand{\lll}{{\mathbf l}}&#10;\newcommand{\lll}{{\mathbf \ell}}&#10;\newcommand{\rr}{{\mathbf r}}&#10;\newcommand{\uu}{{\mathbf u}}&#10;\newcommand{\vv}{{\mathbf v}}&#10;\newcommand{\ff}{{\mathbf f}}&#10;\newcommand{\fff}{{\mathbf f}}&#10;\newcommand{\JJ}{{\mathbf J}}&#10;\newcommand{\DD}{{\mathbf D}}&#10;\newcommand{\BB}{{\mathbf B}}&#10;\newcommand{\CC}{{\mathbf C}}&#10;\newcommand{\PP}{{\mathbf P}}&#10;\newcommand{\MM}{{\mathbf M}}&#10;\newcommand{\QQ}{{\mathbf Q}}&#10;\newcommand{\FF}{{\mathbf F}}&#10;\newcommand{\TT}{{\mathbf T}}&#10;\newcommand{\RR}{{\mathbf R}}&#10;\newcommand{\SSS}{{\mathbf S}}&#10;\newcommand{\Sa}{{\mathbf {Sa}}}&#10;%\newcommand{\Topo}{{\mathbf {Topo}}}&#10;%\newcommand{\Sep}{{\mathbf {Sep}}}&#10;%\newcommand{\Str}{{\mathbf {Str}}}&#10;%\newcommand{\Reg}{{\mathbf {Reg}}}&#10;\newcommand{\ZZ}{Z}&#10;\newcommand{\cs}{{\dot c}}&#10;\newcommand{\sss}{{\dot s}}&#10;\newcommand{\ps}{{\dot p}}&#10;\newcommand{\pg}{{\dot g}}&#10;\newcommand{\ww}{{\mathbf w}}&#10;\newcommand{\xxs}{\dot{\mathbf x}}&#10;\newcommand{\vvs}{\dot{\mathbf v}}&#10;\newcommand{\us}{{\dot u}}&#10;\newcommand{\vs}{{\dot v}}&#10;\newcommand{\ws}{{\dot w}}&#10;\newcommand{\fn}{{\mathbf 0}}&#10;\newcommand{\ii}{{\mathbf i}}&#10;\newcommand{\Dt}{{\widetilde D}}&#10;\newcommand{\fft}{{\widetilde \ff}}&#10;\newcommand{\kkt}{{\widetilde \kk}}&#10;\newcommand{\ggt}{{\widetilde \ggg}}&#10;\newcommand{\hht}{{\widetilde \hh}}&#10;\newcommand{\vvt}{{\widetilde \vv}}&#10;\newcommand{\wwt}{{\widetilde \ww}}&#10;\newcommand{\smallfrac}[2]{\frac{#1}{#2}}&#10;\newcommand{\dtotal}{\frac{\text{d}}{\text{dt}}}&#10;\newcommand{\scalp}[2]{\langle #1,#2\rangle}&#10;\newcommand{\magn}[1]{|#1|}&#10;\newcommand{\norm}[1]{\|#1\|}&#10;\newcommand{\sign}{\mathrm{sign}\,}&#10;\newcommand{\mz}{\mathbf{M_Z}}&#10;\newcommand{\ees}{{\mathbf e}^s}&#10;\newcommand{\eet}{\ff}&#10;\newcommand{\eescomp}{{\mathrm e}^s}&#10;\newcommand{\eetcomp}{{\mathrm f}}&#10;&#10;&#10;\begin{equation}&#10;\nonumber&#10;&#10;\end{equation}&#10;&#10;&#10;&#10;\end{document}"/>
  <p:tag name="EMBEDFONTS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%\usepackage[osf,sc]{mathpazo}&#10;\usepackage{cool}&#10;\pagestyle{empty}&#10;&#10;%!TEX root = diss.tex&#10;&#10;%%%%%%%%%%%%%%%%%%%%%%%%%%%%%%%%%%%%%%%%%%%%%%%%%%%%%%%%%%%%%&#10;%% LaTeX math macros&#10;%%%%%%%%%%%%%%%%%%%%%%%%%%%%%%%%%%%%%%%%%%%%%%%%%%%%%%%%%%%%%&#10;&#10;\newcommand{\mySetNotation}[1]{{\mathbb{#1}}}&#10;\newcommand{\RRSet}{{\mySetNotation{R}}}&#10;\newcommand{\EESet}{{\mySetNotation{E}}}&#10;\newcommand{\NNSet}{{\mySetNotation{N}}}&#10;\newcommand{\QQSet}{{\mySetNotation{Q}}}&#10;&#10;\newcommand{\myBoldNotation}[1]{{\mathbf #1}}&#10;%\newcommand{\myBoldNotation}[1]{{\mathbold{#1}}} %for euler math&#10;\newcommand{\va}   {{\myBoldNotation{a}}}&#10;\newcommand{\vb}   {{\myBoldNotation{b}}}&#10;\newcommand{\vc}   {{\myBoldNotation{c}}}&#10;\newcommand{\vd}   {{\myBoldNotation{d}}}&#10;\newcommand{\ve}   {{\myBoldNotation{e}}}&#10;\newcommand{\vf}   {{\myBoldNotation{f}}}&#10;\newcommand{\vg}   {{\myBoldNotation{g}}}&#10;\newcommand{\vh}   {{\myBoldNotation{h}}}&#10;\newcommand{\vi}   {{\myBoldNotation{i}}}&#10;\newcommand{\vj}   {{\myBoldNotation{j}}}&#10;\newcommand{\vk}   {{\myBoldNotation{k}}}&#10;\newcommand{\vl}   {{\myBoldNotation{l}}}&#10;\newcommand{\vm}   {{\myBoldNotation{m}}}&#10;\newcommand{\vn}   {{\myBoldNotation{n}}}&#10;\newcommand{\nn}   {{\myBoldNotation{n}}}&#10;\newcommand{\vo}   {{\myBoldNotation{o}}}&#10;\newcommand{\vp}   {{\myBoldNotation{p}}}&#10;\newcommand{\pp}   {{\myBoldNotation{p}}}&#10;\newcommand{\vq}   {{\myBoldNotation{q}}}&#10;\newcommand{\vr}   {{\myBoldNotation{r}}}&#10;\newcommand{\vs}   {{\myBoldNotation{s}}}&#10;\newcommand{\vt}   {{\myBoldNotation{t}}}&#10;\newcommand{\vu}   {{\myBoldNotation{u}}}&#10;\newcommand{\vv}   {{\myBoldNotation{v}}}&#10;\newcommand{\vw}   {{\myBoldNotation{w}}}&#10;\newcommand{\vx}   {{\myBoldNotation{x}}}&#10;\newcommand{\vy}   {{\myBoldNotation{y}}}&#10;\newcommand{\vz}   {{\myBoldNotation{z}}}&#10;\newcommand{\vNull}{{\myBoldNotation{0}}}&#10;\newcommand{\vOne} {{\myBoldNotation{1}}}&#10;&#10;\newcommand{\mA}   {{\myBoldNotation{A}}}&#10;\newcommand{\mB}   {{\myBoldNotation{B}}}&#10;\newcommand{\mC}   {{\myBoldNotation{C}}}&#10;\newcommand{\mD}   {{\myBoldNotation{D}}}&#10;\newcommand{\mE}   {{\myBoldNotation{E}}}&#10;\newcommand{\mF}   {{\myBoldNotation{F}}}&#10;\newcommand{\mG}   {{\myBoldNotation{G}}}&#10;\newcommand{\mH}   {{\myBoldNotation{H}}}&#10;\newcommand{\mI}   {{\myBoldNotation{I}}}&#10;\newcommand{\mJ}   {{\myBoldNotation{J}}}&#10;\newcommand{\mK}   {{\myBoldNotation{K}}}&#10;\newcommand{\mL}   {{\myBoldNotation{L}}}&#10;\newcommand{\mM}   {{\myBoldNotation{M}}}&#10;\newcommand{\mN}   {{\myBoldNotation{N}}}&#10;\newcommand{\mO}   {{\myBoldNotation{O}}}&#10;\newcommand{\mP}   {{\myBoldNotation{P}}}&#10;\newcommand{\mQ}   {{\myBoldNotation{Q}}}&#10;\newcommand{\mR}   {{\myBoldNotation{R}}}&#10;\newcommand{\mS}   {{\myBoldNotation{S}}}&#10;\newcommand{\mT}   {{\myBoldNotation{T}}}&#10;\newcommand{\mU}   {{\myBoldNotation{U}}}&#10;\newcommand{\mV}   {{\myBoldNotation{V}}}&#10;\newcommand{\mW}   {{\myBoldNotation{W}}}&#10;\newcommand{\mX}   {{\myBoldNotation{X}}}&#10;\newcommand{\mY}   {{\myBoldNotation{Y}}}&#10;\newcommand{\mZ}   {{\myBoldNotation{Z}}}&#10;\newcommand{\mNull}{{\myBoldNotation{0}}}&#10;&#10;%\newcommand{\myBoldGreekNotation}[1]{\boldsymbol{#1}}&#10;\newcommand{\myBoldGreekNotationLower}[1]{{\bm{#1}}}&#10;\newcommand{\myBoldGreekNotationUpper}[1]{{\bm{#1}}}&#10;\newcommand{\balpha}  {{\myBoldGreekNotationLower{\alpha}  }}&#10;\newcommand{\bbeta}   {{\myBoldGreekNotationLower{\beta}   }}&#10;\newcommand{\bgamma}  {{\myBoldGreekNotationLower{\gamma}  }}&#10;\newcommand{\bdelta}  {{\myBoldGreekNotationLower{\delta}  }}&#10;\newcommand{\bepsilon}{{\myBoldGreekNotationLower{\epsilon}}}&#10;\newcommand{\bzeta}   {{\myBoldGreekNotationLower{\zeta}   }}&#10;\newcommand{\btheta}  {{\myBoldGreekNotationLower{\theta}  }}&#10;\newcommand{\biota}   {{\myBoldGreekNotationLower{\iota}   }}&#10;\newcommand{\bkappa}  {{\myBoldGreekNotationLower{\kappa}  }}&#10;\newcommand{\blambda} {{\myBoldGreekNotationLower{\lambda} }}&#10;\newcommand{\bmu}     {{\myBoldGreekNotationLower{\mu}     }}&#10;\newcommand{\bnu}     {{\myBoldGreekNotationLower{\nu}     }}&#10;\newcommand{\bxi}     {{\myBoldGreekNotationLower{\xi}     }}&#10;\newcommand{\bomicron}{{\myBoldGreekNotationLower{\omicron}}}&#10;\newcommand{\bpi}     {{\myBoldGreekNotationLower{\pi}     }}&#10;\newcommand{\brho}    {{\myBoldGreekNotationLower{\rho}    }}&#10;\newcommand{\bsigma}  {{\myBoldGreekNotationLower{\sigma}  }}&#10;\newcommand{\btau}    {{\myBoldGreekNotationLower{\tau}    }}&#10;\newcommand{\bupsilon}{{\myBoldGreekNotationLower{\upsilon}}}&#10;\newcommand{\bphi}    {{\myBoldGreekNotationLower{\phi}    }}&#10;\newcommand{\bchi}    {{\myBoldGreekNotationLower{\chi}    }}&#10;\newcommand{\bpsi}    {{\myBoldGreekNotationLower{\psi}    }}&#10;\newcommand{\bomega}  {{\myBoldGreekNotationLower{\omega}  }}&#10;&#10;\newcommand{\bGamma}  {{\myBoldGreekNotationUpper{\Gamma}  }}&#10;\newcommand{\bDelta}  {{\myBoldGreekNotationUpper{\Delta}  }}&#10;\newcommand{\bTheta}  {{\myBoldGreekNotationUpper{\Theta}  }}&#10;\newcommand{\bLambda} {{\myBoldGreekNotationUpper{\Lambda} }}&#10;\newcommand{\bXi}     {{\myBoldGreekNotationUpper{\Xi}     }}&#10;\newcommand{\bPi}     {{\myBoldGreekNotationUpper{\Pi}     }}&#10;\newcommand{\bSigma}  {{\myBoldGreekNotationUpper{\Sigma}  }}&#10;\newcommand{\bUpsilon}{{\myBoldGreekNotationUpper{\Upsilon}}}&#10;\newcommand{\bPhi}    {{\myBoldGreekNotationUpper{\Phi}    }}&#10;\newcommand{\bPsi}    {{\myBoldGreekNotationUpper{\Psi}    }}&#10;\newcommand{\bOmega}  {{\myBoldGreekNotationUpper{\Omega}  }}&#10;&#10;\newcommand{\inn}[2][0cm]{\mathopen{}\left|{#2}\parbox[h][#1]{0cm}{}\right|}&#10;\newcommand{\invn}[2][0cm]{\mathopen{}\left|\left|{#2}\parbox[h][#1]{0cm}{}\right|\right|}&#10;&#10;%\newcommand{\Sa}{{\mathbf {Sa}}}&#10;%\newcommand{\Topo}{{\mathbf {Topo}}}&#10;%\newcommand{\Sep}{{\mathbf {Sep}}}&#10;%\newcommand{\Str}{{\mathbf {Str}}}&#10;%\newcommand{\Reg}{{\mathbf {Reg}}}&#10;&#10;%\newcommand{\PPhi}{{\pmb \Phi}}&#10;%\newcommand{\PPi}{{\pmb \Pi}}&#10;%\newcommand{\PPhi}{{\bm \Phi}}&#10;%\newcommand{\PPi}{{\bm \Pi}}&#10;\newcommand{\PPhi}{{\Phi}}&#10;\newcommand{\PPi}{{\Pi}}&#10;\newcommand{\ppi}{{\pi}}&#10;\newcommand{\ggam}{{\gamma}}&#10;&#10;\newcommand{\cA}{{\mathcal A}}&#10;\newcommand{\cB}{{\mathcal B}}&#10;\newcommand{\cC}{{\mathcal C}}&#10;\newcommand{\cD}{{\mathcal D}}&#10;\newcommand{\cE}{{\mathcal E}}&#10;\newcommand{\cF}{{\mathcal F}}&#10;\newcommand{\cG}{{\mathcal G}}&#10;\newcommand{\cH}{{\mathcal H}}&#10;\newcommand{\cI}{{\mathcal I}}&#10;\newcommand{\cJ}{{\mathcal J}}&#10;\newcommand{\cK}{{\mathcal K}}&#10;\newcommand{\cL}{{\mathcal L}}&#10;\newcommand{\cM}{{\mathcal M}}&#10;\newcommand{\cN}{{\mathcal N}}&#10;\newcommand{\cO}{{\mathcal O}}&#10;\newcommand{\cP}{{\mathcal P}}&#10;\newcommand{\cQ}{{\mathcal Q}}&#10;\newcommand{\cR}{{\mathcal R}}&#10;\newcommand{\cS}{{\mathcal S}}&#10;\newcommand{\cT}{{\mathcal T}}&#10;\newcommand{\cU}{{\mathcal U}}&#10;\newcommand{\cV}{{\mathcal V}}&#10;\newcommand{\cW}{{\mathcal W}}&#10;\newcommand{\cX}{{\mathcal X}}&#10;\newcommand{\cY}{{\mathcal Y}}&#10;\newcommand{\cZ}{{\mathcal Z}}&#10;&#10;\newcommand{\ca}{{\mathcal a}}&#10;\newcommand{\cb}{{\mathcal b}}&#10;\newcommand{\cc}{{\mathcal c}}&#10;\newcommand{\cd}{{\mathcal d}}&#10;\newcommand{\ce}{{\mathcal e}}&#10;%\newcommand{\cf}{{\mathcal f}}&#10;\newcommand{\cg}{{\mathcal g}}&#10;\newcommand{\ch}{{\mathcal h}}&#10;\newcommand{\ci}{{\mathcal i}}&#10;\newcommand{\cj}{{\mathcal j}}&#10;%\newcommand{\ck}{{\mathcal k}}&#10;\newcommand{\cl}{{\mathcal l}}&#10;\newcommand{\cm}{{\mathcal m}}&#10;\newcommand{\cn}{{\mathcal n}}&#10;\newcommand{\co}{{\mathcal o}}&#10;\newcommand{\cp}{{\mathcal p}}&#10;\newcommand{\cq}{{\mathcal q}}&#10;%\newcommand{\cr}{{\mathcal r}}&#10;\newcommand{\cs}{{\mathcal s}}&#10;\newcommand{\ct}{{\mathcal t}}&#10;\newcommand{\cu}{{\mathcal u}}&#10;\newcommand{\cv}{{\mathcal v}}&#10;\newcommand{\cw}{{\mathcal w}}&#10;\newcommand{\cx}{{\mathcal x}}&#10;\newcommand{\cy}{{\mathcal y}}&#10;\newcommand{\cz}{{\mathcal z}}&#10;&#10;%cool package Styles&#10;\Style{IdentityMatrixSymb=\mI,%&#10;       DSymb={\mathrm d},%&#10;       IntegrateDifferentialDSymb={\mathrm d},%&#10;       TrParen=p,%&#10;       DetParen=p}&#10;\Style{DDisplayFunc=outset}&#10;\renewcommand{\Transpose}[1]{ {#1}^\Transp }&#10;\newcommand{\TransposeInv}[1]{ {#1}^{-\Transp} }&#10;\newcommand{\T}[1]{\Transpose{#1}}&#10;\newcommand{\TInv}[1]{\TransposeInv{#1}}&#10;\newcommand{\Inv}[1]{ {#1}^{-1} }&#10;\newcommand{\Transp}{{{\mathrm T}}}&#10;      &#10;\newcommand{\Rank}[1]    {\operatorname{rank}\inp{#1}}&#10;\newcommand{\Vol}[1]     {\operatorname{vol}\inp{#1}}&#10;\renewcommand{\Vec}[1]   {\operatorname{vec}\inp{#1}}&#10;\renewcommand{\Div}[1]   {\T{\nabla} \, #1}&#10;\newcommand{\Diag}[1]    {\operatorname{diag}\inp{#1}}&#10;\newcommand{\Dim}[1]     {\operatorname{dim}\inp{#1}}&#10;\newcommand{\Diagof}[1]  {\operatorname{diag}^{-1}\inp{#1}}&#10;\newcommand*{\diff}{\mathop{}\!\mathrm{d}} %e.g. $F(x) = \int\!f(x)\diff x$&#10;\newcommand{\Argmin}[1]{\underset{#1}{\operatorname{argmin}} \;}&#10;\newcommand{\Maxof}[1]{\underset{#1}{\operatorname{max}} \;}&#10;\newcommand{\Minof}[1]{\underset{#1}{\operatorname{min}} \;}&#10;&#10;\providecommand{\e}[1]{\ensuremath{\cdot 10^{#1}}}&#10;&#10;%workaround for mathbold in cool, cf. http://tex.stackexchange.com/questions/97910&#10;\let\oldmb\mathbold&#10;\protected\def\mathbold{\oldmb}&#10;&#10;\newcommand{\CB} [1]{{\color{#1}     $\bullet$}}&#10;\newcommand{\CBB}[2]{{\color[#1]{#2} $\bullet$}}&#10;&#10;\newcommand{\ie}{i.e.}&#10;\newcommand{\Ie}{I.e.}&#10;\newcommand{\eg}{e.g.}&#10;\newcommand{\Eg}{E.g.}&#10;\newcommand{\cf}{cf.\ }&#10;\newcommand{\Cf}{Cf.\ }&#10;\newcommand{\etc}{etc.\ }&#10;\newcommand{\wrt}{w.r.t.\ }&#10;\newcommand{\Wrt}{W.r.t.\ }&#10;% \newcommand{\wlog}{w.l.o.g.~}&#10;\newcommand{\Wlog}{W.l.o.g.\ }&#10;\newcommand{\resp}{resp.\ }&#10;\newcommand{\etal}{et al.\ }&#10;&#10;\newtheorem{theorem}{Theorem}&#10;\newtheorem{definition}{Definition}&#10;\newtheorem{expectation}{Expectation}&#10;\newtheorem{problem}{Problem}&#10;%\newtheorem{algorithm}{Algorithm}&#10;&#10;%\newenvironment{fshaded}{%&#10;%\def\FrameCommand{\fcolorbox{framecolor}{shadecolor}}%&#10;%\MakeFramed {\FrameRestore}}%&#10;%{\endMakeFramed}&#10;%&#10;%\newtheorem{theorem}{Theorem}[section]&#10;%&#10;%\newenvironment{fdfn}[1][]{&#10;%\definecolor{shadecolor}{rgb}{.9,.9,1}%DEFINITION_COLORBOX&#10;%\definecolor{framecolor}{rgb}{1,1,1}%&#10;%\begin{fshaded}\begin{theorem}[#1]}{\end{theorem}\end{fshaded}}&#10;%&#10;%&#10;%\begin{fdfn}[Blash]&#10;%Eine Zahlenfolge ...&#10;%\end{fdfn}&#10;%&#10;%\begin{fdfn}[Test]&#10;%Eine Zahlenfolge ...&#10;%\end{fdfn}&#10;&#10;% :mode=latex: %&#10;&#10;\begin{document}&#10;&#10;$f(x) = \frac{x_1 -x}{x_1 - x_0} f(x_0) + \frac{x - x_0}{x_1 - x_0} f(x_1)$&#10;&#10;\end{document}"/>
  <p:tag name="IGUANATEXSIZE" val="24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%\usepackage[osf,sc]{mathpazo}&#10;\usepackage{cool}&#10;\usepackage{mathtools}&#10;\pagestyle{empty}&#10;&#10;%!TEX root = diss.tex&#10;&#10;%%%%%%%%%%%%%%%%%%%%%%%%%%%%%%%%%%%%%%%%%%%%%%%%%%%%%%%%%%%%%&#10;%% LaTeX math macros&#10;%%%%%%%%%%%%%%%%%%%%%%%%%%%%%%%%%%%%%%%%%%%%%%%%%%%%%%%%%%%%%&#10;&#10;\newcommand{\mySetNotation}[1]{{\mathbb{#1}}}&#10;\newcommand{\RRSet}{{\mySetNotation{R}}}&#10;\newcommand{\EESet}{{\mySetNotation{E}}}&#10;\newcommand{\NNSet}{{\mySetNotation{N}}}&#10;\newcommand{\QQSet}{{\mySetNotation{Q}}}&#10;&#10;\newcommand{\myBoldNotation}[1]{{\mathbf #1}}&#10;%\newcommand{\myBoldNotation}[1]{{\mathbold{#1}}} %for euler math&#10;\newcommand{\va}   {{\myBoldNotation{a}}}&#10;\newcommand{\vb}   {{\myBoldNotation{b}}}&#10;\newcommand{\vc}   {{\myBoldNotation{c}}}&#10;\newcommand{\vd}   {{\myBoldNotation{d}}}&#10;\newcommand{\ve}   {{\myBoldNotation{e}}}&#10;\newcommand{\vf}   {{\myBoldNotation{f}}}&#10;\newcommand{\vg}   {{\myBoldNotation{g}}}&#10;\newcommand{\vh}   {{\myBoldNotation{h}}}&#10;\newcommand{\vi}   {{\myBoldNotation{i}}}&#10;\newcommand{\vj}   {{\myBoldNotation{j}}}&#10;\newcommand{\vk}   {{\myBoldNotation{k}}}&#10;\newcommand{\vl}   {{\myBoldNotation{l}}}&#10;\newcommand{\vm}   {{\myBoldNotation{m}}}&#10;\newcommand{\vn}   {{\myBoldNotation{n}}}&#10;\newcommand{\nn}   {{\myBoldNotation{n}}}&#10;\newcommand{\vo}   {{\myBoldNotation{o}}}&#10;\newcommand{\vp}   {{\myBoldNotation{p}}}&#10;\newcommand{\pp}   {{\myBoldNotation{p}}}&#10;\newcommand{\vq}   {{\myBoldNotation{q}}}&#10;\newcommand{\vr}   {{\myBoldNotation{r}}}&#10;\newcommand{\vs}   {{\myBoldNotation{s}}}&#10;\newcommand{\vt}   {{\myBoldNotation{t}}}&#10;\newcommand{\vu}   {{\myBoldNotation{u}}}&#10;\newcommand{\vv}   {{\myBoldNotation{v}}}&#10;\newcommand{\vw}   {{\myBoldNotation{w}}}&#10;\newcommand{\vx}   {{\myBoldNotation{x}}}&#10;\newcommand{\vy}   {{\myBoldNotation{y}}}&#10;\newcommand{\vz}   {{\myBoldNotation{z}}}&#10;\newcommand{\vNull}{{\myBoldNotation{0}}}&#10;\newcommand{\vOne} {{\myBoldNotation{1}}}&#10;&#10;\newcommand{\mA}   {{\myBoldNotation{A}}}&#10;\newcommand{\mB}   {{\myBoldNotation{B}}}&#10;\newcommand{\mC}   {{\myBoldNotation{C}}}&#10;\newcommand{\mD}   {{\myBoldNotation{D}}}&#10;\newcommand{\mE}   {{\myBoldNotation{E}}}&#10;\newcommand{\mF}   {{\myBoldNotation{F}}}&#10;\newcommand{\mG}   {{\myBoldNotation{G}}}&#10;\newcommand{\mH}   {{\myBoldNotation{H}}}&#10;\newcommand{\mI}   {{\myBoldNotation{I}}}&#10;\newcommand{\mJ}   {{\myBoldNotation{J}}}&#10;\newcommand{\mK}   {{\myBoldNotation{K}}}&#10;\newcommand{\mL}   {{\myBoldNotation{L}}}&#10;\newcommand{\mM}   {{\myBoldNotation{M}}}&#10;\newcommand{\mN}   {{\myBoldNotation{N}}}&#10;\newcommand{\mO}   {{\myBoldNotation{O}}}&#10;\newcommand{\mP}   {{\myBoldNotation{P}}}&#10;\newcommand{\mQ}   {{\myBoldNotation{Q}}}&#10;\newcommand{\mR}   {{\myBoldNotation{R}}}&#10;\newcommand{\mS}   {{\myBoldNotation{S}}}&#10;\newcommand{\mT}   {{\myBoldNotation{T}}}&#10;\newcommand{\mU}   {{\myBoldNotation{U}}}&#10;\newcommand{\mV}   {{\myBoldNotation{V}}}&#10;\newcommand{\mW}   {{\myBoldNotation{W}}}&#10;\newcommand{\mX}   {{\myBoldNotation{X}}}&#10;\newcommand{\mY}   {{\myBoldNotation{Y}}}&#10;\newcommand{\mZ}   {{\myBoldNotation{Z}}}&#10;\newcommand{\mNull}{{\myBoldNotation{0}}}&#10;&#10;%\newcommand{\myBoldGreekNotation}[1]{\boldsymbol{#1}}&#10;\newcommand{\myBoldGreekNotationLower}[1]{{\bm{#1}}}&#10;\newcommand{\myBoldGreekNotationUpper}[1]{{\bm{#1}}}&#10;\newcommand{\balpha}  {{\myBoldGreekNotationLower{\alpha}  }}&#10;\newcommand{\bbeta}   {{\myBoldGreekNotationLower{\beta}   }}&#10;\newcommand{\bgamma}  {{\myBoldGreekNotationLower{\gamma}  }}&#10;\newcommand{\bdelta}  {{\myBoldGreekNotationLower{\delta}  }}&#10;\newcommand{\bepsilon}{{\myBoldGreekNotationLower{\epsilon}}}&#10;\newcommand{\bzeta}   {{\myBoldGreekNotationLower{\zeta}   }}&#10;\newcommand{\btheta}  {{\myBoldGreekNotationLower{\theta}  }}&#10;\newcommand{\biota}   {{\myBoldGreekNotationLower{\iota}   }}&#10;\newcommand{\bkappa}  {{\myBoldGreekNotationLower{\kappa}  }}&#10;\newcommand{\blambda} {{\myBoldGreekNotationLower{\lambda} }}&#10;\newcommand{\bmu}     {{\myBoldGreekNotationLower{\mu}     }}&#10;\newcommand{\bnu}     {{\myBoldGreekNotationLower{\nu}     }}&#10;\newcommand{\bxi}     {{\myBoldGreekNotationLower{\xi}     }}&#10;\newcommand{\bomicron}{{\myBoldGreekNotationLower{\omicron}}}&#10;\newcommand{\bpi}     {{\myBoldGreekNotationLower{\pi}     }}&#10;\newcommand{\brho}    {{\myBoldGreekNotationLower{\rho}    }}&#10;\newcommand{\bsigma}  {{\myBoldGreekNotationLower{\sigma}  }}&#10;\newcommand{\btau}    {{\myBoldGreekNotationLower{\tau}    }}&#10;\newcommand{\bupsilon}{{\myBoldGreekNotationLower{\upsilon}}}&#10;\newcommand{\bphi}    {{\myBoldGreekNotationLower{\phi}    }}&#10;\newcommand{\bchi}    {{\myBoldGreekNotationLower{\chi}    }}&#10;\newcommand{\bpsi}    {{\myBoldGreekNotationLower{\psi}    }}&#10;\newcommand{\bomega}  {{\myBoldGreekNotationLower{\omega}  }}&#10;&#10;\newcommand{\bGamma}  {{\myBoldGreekNotationUpper{\Gamma}  }}&#10;\newcommand{\bDelta}  {{\myBoldGreekNotationUpper{\Delta}  }}&#10;\newcommand{\bTheta}  {{\myBoldGreekNotationUpper{\Theta}  }}&#10;\newcommand{\bLambda} {{\myBoldGreekNotationUpper{\Lambda} }}&#10;\newcommand{\bXi}     {{\myBoldGreekNotationUpper{\Xi}     }}&#10;\newcommand{\bPi}     {{\myBoldGreekNotationUpper{\Pi}     }}&#10;\newcommand{\bSigma}  {{\myBoldGreekNotationUpper{\Sigma}  }}&#10;\newcommand{\bUpsilon}{{\myBoldGreekNotationUpper{\Upsilon}}}&#10;\newcommand{\bPhi}    {{\myBoldGreekNotationUpper{\Phi}    }}&#10;\newcommand{\bPsi}    {{\myBoldGreekNotationUpper{\Psi}    }}&#10;\newcommand{\bOmega}  {{\myBoldGreekNotationUpper{\Omega}  }}&#10;&#10;\newcommand{\inn}[2][0cm]{\mathopen{}\left|{#2}\parbox[h][#1]{0cm}{}\right|}&#10;\newcommand{\invn}[2][0cm]{\mathopen{}\left|\left|{#2}\parbox[h][#1]{0cm}{}\right|\right|}&#10;&#10;%\newcommand{\Sa}{{\mathbf {Sa}}}&#10;%\newcommand{\Topo}{{\mathbf {Topo}}}&#10;%\newcommand{\Sep}{{\mathbf {Sep}}}&#10;%\newcommand{\Str}{{\mathbf {Str}}}&#10;%\newcommand{\Reg}{{\mathbf {Reg}}}&#10;&#10;%\newcommand{\PPhi}{{\pmb \Phi}}&#10;%\newcommand{\PPi}{{\pmb \Pi}}&#10;%\newcommand{\PPhi}{{\bm \Phi}}&#10;%\newcommand{\PPi}{{\bm \Pi}}&#10;\newcommand{\PPhi}{{\Phi}}&#10;\newcommand{\PPi}{{\Pi}}&#10;\newcommand{\ppi}{{\pi}}&#10;\newcommand{\ggam}{{\gamma}}&#10;&#10;\newcommand{\cA}{{\mathcal A}}&#10;\newcommand{\cB}{{\mathcal B}}&#10;\newcommand{\cC}{{\mathcal C}}&#10;\newcommand{\cD}{{\mathcal D}}&#10;\newcommand{\cE}{{\mathcal E}}&#10;\newcommand{\cF}{{\mathcal F}}&#10;\newcommand{\cG}{{\mathcal G}}&#10;\newcommand{\cH}{{\mathcal H}}&#10;\newcommand{\cI}{{\mathcal I}}&#10;\newcommand{\cJ}{{\mathcal J}}&#10;\newcommand{\cK}{{\mathcal K}}&#10;\newcommand{\cL}{{\mathcal L}}&#10;\newcommand{\cM}{{\mathcal M}}&#10;\newcommand{\cN}{{\mathcal N}}&#10;\newcommand{\cO}{{\mathcal O}}&#10;\newcommand{\cP}{{\mathcal P}}&#10;\newcommand{\cQ}{{\mathcal Q}}&#10;\newcommand{\cR}{{\mathcal R}}&#10;\newcommand{\cS}{{\mathcal S}}&#10;\newcommand{\cT}{{\mathcal T}}&#10;\newcommand{\cU}{{\mathcal U}}&#10;\newcommand{\cV}{{\mathcal V}}&#10;\newcommand{\cW}{{\mathcal W}}&#10;\newcommand{\cX}{{\mathcal X}}&#10;\newcommand{\cY}{{\mathcal Y}}&#10;\newcommand{\cZ}{{\mathcal Z}}&#10;&#10;\newcommand{\ca}{{\mathcal a}}&#10;\newcommand{\cb}{{\mathcal b}}&#10;\newcommand{\cc}{{\mathcal c}}&#10;\newcommand{\cd}{{\mathcal d}}&#10;\newcommand{\ce}{{\mathcal e}}&#10;%\newcommand{\cf}{{\mathcal f}}&#10;\newcommand{\cg}{{\mathcal g}}&#10;\newcommand{\ch}{{\mathcal h}}&#10;\newcommand{\ci}{{\mathcal i}}&#10;\newcommand{\cj}{{\mathcal j}}&#10;%\newcommand{\ck}{{\mathcal k}}&#10;\newcommand{\cl}{{\mathcal l}}&#10;\newcommand{\cm}{{\mathcal m}}&#10;\newcommand{\cn}{{\mathcal n}}&#10;\newcommand{\co}{{\mathcal o}}&#10;\newcommand{\cp}{{\mathcal p}}&#10;\newcommand{\cq}{{\mathcal q}}&#10;%\newcommand{\cr}{{\mathcal r}}&#10;\newcommand{\cs}{{\mathcal s}}&#10;\newcommand{\ct}{{\mathcal t}}&#10;\newcommand{\cu}{{\mathcal u}}&#10;\newcommand{\cv}{{\mathcal v}}&#10;\newcommand{\cw}{{\mathcal w}}&#10;\newcommand{\cx}{{\mathcal x}}&#10;\newcommand{\cy}{{\mathcal y}}&#10;\newcommand{\cz}{{\mathcal z}}&#10;&#10;%cool package Styles&#10;\Style{IdentityMatrixSymb=\mI,%&#10;       DSymb={\mathrm d},%&#10;       IntegrateDifferentialDSymb={\mathrm d},%&#10;       TrParen=p,%&#10;       DetParen=p}&#10;\Style{DDisplayFunc=outset}&#10;\renewcommand{\Transpose}[1]{ {#1}^\Transp }&#10;\newcommand{\TransposeInv}[1]{ {#1}^{-\Transp} }&#10;\newcommand{\T}[1]{\Transpose{#1}}&#10;\newcommand{\TInv}[1]{\TransposeInv{#1}}&#10;\newcommand{\Inv}[1]{ {#1}^{-1} }&#10;\newcommand{\Transp}{{{\mathrm T}}}&#10;      &#10;\newcommand{\Rank}[1]    {\operatorname{rank}\inp{#1}}&#10;\newcommand{\Vol}[1]     {\operatorname{vol}\inp{#1}}&#10;\renewcommand{\Vec}[1]   {\operatorname{vec}\inp{#1}}&#10;\renewcommand{\Div}[1]   {\T{\nabla} \, #1}&#10;\newcommand{\Diag}[1]    {\operatorname{diag}\inp{#1}}&#10;\newcommand{\Dim}[1]     {\operatorname{dim}\inp{#1}}&#10;\newcommand{\Diagof}[1]  {\operatorname{diag}^{-1}\inp{#1}}&#10;\newcommand*{\diff}{\mathop{}\!\mathrm{d}} %e.g. $F(x) = \int\!f(x)\diff x$&#10;\newcommand{\Argmin}[1]{\underset{#1}{\operatorname{argmin}} \;}&#10;\newcommand{\Maxof}[1]{\underset{#1}{\operatorname{max}} \;}&#10;\newcommand{\Minof}[1]{\underset{#1}{\operatorname{min}} \;}&#10;&#10;\providecommand{\e}[1]{\ensuremath{\cdot 10^{#1}}}&#10;&#10;%workaround for mathbold in cool, cf. http://tex.stackexchange.com/questions/97910&#10;\let\oldmb\mathbold&#10;\protected\def\mathbold{\oldmb}&#10;&#10;\newcommand{\CB} [1]{{\color{#1}     $\bullet$}}&#10;\newcommand{\CBB}[2]{{\color[#1]{#2} $\bullet$}}&#10;&#10;\newcommand{\ie}{i.e.}&#10;\newcommand{\Ie}{I.e.}&#10;\newcommand{\eg}{e.g.}&#10;\newcommand{\Eg}{E.g.}&#10;\newcommand{\cf}{cf.\ }&#10;\newcommand{\Cf}{Cf.\ }&#10;\newcommand{\etc}{etc.\ }&#10;\newcommand{\wrt}{w.r.t.\ }&#10;\newcommand{\Wrt}{W.r.t.\ }&#10;% \newcommand{\wlog}{w.l.o.g.~}&#10;\newcommand{\Wlog}{W.l.o.g.\ }&#10;\newcommand{\resp}{resp.\ }&#10;\newcommand{\etal}{et al.\ }&#10;&#10;\newtheorem{theorem}{Theorem}&#10;\newtheorem{definition}{Definition}&#10;\newtheorem{expectation}{Expectation}&#10;\newtheorem{problem}{Problem}&#10;%\newtheorem{algorithm}{Algorithm}&#10;&#10;%\newenvironment{fshaded}{%&#10;%\def\FrameCommand{\fcolorbox{framecolor}{shadecolor}}%&#10;%\MakeFramed {\FrameRestore}}%&#10;%{\endMakeFramed}&#10;%&#10;%\newtheorem{theorem}{Theorem}[section]&#10;%&#10;%\newenvironment{fdfn}[1][]{&#10;%\definecolor{shadecolor}{rgb}{.9,.9,1}%DEFINITION_COLORBOX&#10;%\definecolor{framecolor}{rgb}{1,1,1}%&#10;%\begin{fshaded}\begin{theorem}[#1]}{\end{theorem}\end{fshaded}}&#10;%&#10;%&#10;%\begin{fdfn}[Blash]&#10;%Eine Zahlenfolge ...&#10;%\end{fdfn}&#10;%&#10;%\begin{fdfn}[Test]&#10;%Eine Zahlenfolge ...&#10;%\end{fdfn}&#10;&#10;% :mode=latex: %&#10;&#10;\begin{document}&#10;&#10;\[&#10;= (f_{01} - f_{00}) \, (1-x) + (f_{11} - f_{10}) \, x\]&#10;&#10;\end{document}"/>
  <p:tag name="IGUANATEXSIZE" val="22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%\usepackage[osf,sc]{mathpazo}&#10;\usepackage{cool}&#10;\pagestyle{empty}&#10;&#10;%!TEX root = diss.tex&#10;&#10;%%%%%%%%%%%%%%%%%%%%%%%%%%%%%%%%%%%%%%%%%%%%%%%%%%%%%%%%%%%%%&#10;%% LaTeX math macros&#10;%%%%%%%%%%%%%%%%%%%%%%%%%%%%%%%%%%%%%%%%%%%%%%%%%%%%%%%%%%%%%&#10;&#10;\newcommand{\mySetNotation}[1]{{\mathbb{#1}}}&#10;\newcommand{\RRSet}{{\mySetNotation{R}}}&#10;\newcommand{\EESet}{{\mySetNotation{E}}}&#10;\newcommand{\NNSet}{{\mySetNotation{N}}}&#10;\newcommand{\QQSet}{{\mySetNotation{Q}}}&#10;&#10;\newcommand{\myBoldNotation}[1]{{\mathbf #1}}&#10;%\newcommand{\myBoldNotation}[1]{{\mathbold{#1}}} %for euler math&#10;\newcommand{\va}   {{\myBoldNotation{a}}}&#10;\newcommand{\vb}   {{\myBoldNotation{b}}}&#10;\newcommand{\vc}   {{\myBoldNotation{c}}}&#10;\newcommand{\vd}   {{\myBoldNotation{d}}}&#10;\newcommand{\ve}   {{\myBoldNotation{e}}}&#10;\newcommand{\vf}   {{\myBoldNotation{f}}}&#10;\newcommand{\vg}   {{\myBoldNotation{g}}}&#10;\newcommand{\vh}   {{\myBoldNotation{h}}}&#10;\newcommand{\vi}   {{\myBoldNotation{i}}}&#10;\newcommand{\vj}   {{\myBoldNotation{j}}}&#10;\newcommand{\vk}   {{\myBoldNotation{k}}}&#10;\newcommand{\vl}   {{\myBoldNotation{l}}}&#10;\newcommand{\vm}   {{\myBoldNotation{m}}}&#10;\newcommand{\vn}   {{\myBoldNotation{n}}}&#10;\newcommand{\nn}   {{\myBoldNotation{n}}}&#10;\newcommand{\vo}   {{\myBoldNotation{o}}}&#10;\newcommand{\vp}   {{\myBoldNotation{p}}}&#10;\newcommand{\pp}   {{\myBoldNotation{p}}}&#10;\newcommand{\vq}   {{\myBoldNotation{q}}}&#10;\newcommand{\vr}   {{\myBoldNotation{r}}}&#10;\newcommand{\vs}   {{\myBoldNotation{s}}}&#10;\newcommand{\vt}   {{\myBoldNotation{t}}}&#10;\newcommand{\vu}   {{\myBoldNotation{u}}}&#10;\newcommand{\vv}   {{\myBoldNotation{v}}}&#10;\newcommand{\vw}   {{\myBoldNotation{w}}}&#10;\newcommand{\vx}   {{\myBoldNotation{x}}}&#10;\newcommand{\vy}   {{\myBoldNotation{y}}}&#10;\newcommand{\vz}   {{\myBoldNotation{z}}}&#10;\newcommand{\vNull}{{\myBoldNotation{0}}}&#10;\newcommand{\vOne} {{\myBoldNotation{1}}}&#10;&#10;\newcommand{\mA}   {{\myBoldNotation{A}}}&#10;\newcommand{\mB}   {{\myBoldNotation{B}}}&#10;\newcommand{\mC}   {{\myBoldNotation{C}}}&#10;\newcommand{\mD}   {{\myBoldNotation{D}}}&#10;\newcommand{\mE}   {{\myBoldNotation{E}}}&#10;\newcommand{\mF}   {{\myBoldNotation{F}}}&#10;\newcommand{\mG}   {{\myBoldNotation{G}}}&#10;\newcommand{\mH}   {{\myBoldNotation{H}}}&#10;\newcommand{\mI}   {{\myBoldNotation{I}}}&#10;\newcommand{\mJ}   {{\myBoldNotation{J}}}&#10;\newcommand{\mK}   {{\myBoldNotation{K}}}&#10;\newcommand{\mL}   {{\myBoldNotation{L}}}&#10;\newcommand{\mM}   {{\myBoldNotation{M}}}&#10;\newcommand{\mN}   {{\myBoldNotation{N}}}&#10;\newcommand{\mO}   {{\myBoldNotation{O}}}&#10;\newcommand{\mP}   {{\myBoldNotation{P}}}&#10;\newcommand{\mQ}   {{\myBoldNotation{Q}}}&#10;\newcommand{\mR}   {{\myBoldNotation{R}}}&#10;\newcommand{\mS}   {{\myBoldNotation{S}}}&#10;\newcommand{\mT}   {{\myBoldNotation{T}}}&#10;\newcommand{\mU}   {{\myBoldNotation{U}}}&#10;\newcommand{\mV}   {{\myBoldNotation{V}}}&#10;\newcommand{\mW}   {{\myBoldNotation{W}}}&#10;\newcommand{\mX}   {{\myBoldNotation{X}}}&#10;\newcommand{\mY}   {{\myBoldNotation{Y}}}&#10;\newcommand{\mZ}   {{\myBoldNotation{Z}}}&#10;\newcommand{\mNull}{{\myBoldNotation{0}}}&#10;&#10;%\newcommand{\myBoldGreekNotation}[1]{\boldsymbol{#1}}&#10;\newcommand{\myBoldGreekNotationLower}[1]{{\bm{#1}}}&#10;\newcommand{\myBoldGreekNotationUpper}[1]{{\bm{#1}}}&#10;\newcommand{\balpha}  {{\myBoldGreekNotationLower{\alpha}  }}&#10;\newcommand{\bbeta}   {{\myBoldGreekNotationLower{\beta}   }}&#10;\newcommand{\bgamma}  {{\myBoldGreekNotationLower{\gamma}  }}&#10;\newcommand{\bdelta}  {{\myBoldGreekNotationLower{\delta}  }}&#10;\newcommand{\bepsilon}{{\myBoldGreekNotationLower{\epsilon}}}&#10;\newcommand{\bzeta}   {{\myBoldGreekNotationLower{\zeta}   }}&#10;\newcommand{\btheta}  {{\myBoldGreekNotationLower{\theta}  }}&#10;\newcommand{\biota}   {{\myBoldGreekNotationLower{\iota}   }}&#10;\newcommand{\bkappa}  {{\myBoldGreekNotationLower{\kappa}  }}&#10;\newcommand{\blambda} {{\myBoldGreekNotationLower{\lambda} }}&#10;\newcommand{\bmu}     {{\myBoldGreekNotationLower{\mu}     }}&#10;\newcommand{\bnu}     {{\myBoldGreekNotationLower{\nu}     }}&#10;\newcommand{\bxi}     {{\myBoldGreekNotationLower{\xi}     }}&#10;\newcommand{\bomicron}{{\myBoldGreekNotationLower{\omicron}}}&#10;\newcommand{\bpi}     {{\myBoldGreekNotationLower{\pi}     }}&#10;\newcommand{\brho}    {{\myBoldGreekNotationLower{\rho}    }}&#10;\newcommand{\bsigma}  {{\myBoldGreekNotationLower{\sigma}  }}&#10;\newcommand{\btau}    {{\myBoldGreekNotationLower{\tau}    }}&#10;\newcommand{\bupsilon}{{\myBoldGreekNotationLower{\upsilon}}}&#10;\newcommand{\bphi}    {{\myBoldGreekNotationLower{\phi}    }}&#10;\newcommand{\bchi}    {{\myBoldGreekNotationLower{\chi}    }}&#10;\newcommand{\bpsi}    {{\myBoldGreekNotationLower{\psi}    }}&#10;\newcommand{\bomega}  {{\myBoldGreekNotationLower{\omega}  }}&#10;&#10;\newcommand{\bGamma}  {{\myBoldGreekNotationUpper{\Gamma}  }}&#10;\newcommand{\bDelta}  {{\myBoldGreekNotationUpper{\Delta}  }}&#10;\newcommand{\bTheta}  {{\myBoldGreekNotationUpper{\Theta}  }}&#10;\newcommand{\bLambda} {{\myBoldGreekNotationUpper{\Lambda} }}&#10;\newcommand{\bXi}     {{\myBoldGreekNotationUpper{\Xi}     }}&#10;\newcommand{\bPi}     {{\myBoldGreekNotationUpper{\Pi}     }}&#10;\newcommand{\bSigma}  {{\myBoldGreekNotationUpper{\Sigma}  }}&#10;\newcommand{\bUpsilon}{{\myBoldGreekNotationUpper{\Upsilon}}}&#10;\newcommand{\bPhi}    {{\myBoldGreekNotationUpper{\Phi}    }}&#10;\newcommand{\bPsi}    {{\myBoldGreekNotationUpper{\Psi}    }}&#10;\newcommand{\bOmega}  {{\myBoldGreekNotationUpper{\Omega}  }}&#10;&#10;\newcommand{\inn}[2][0cm]{\mathopen{}\left|{#2}\parbox[h][#1]{0cm}{}\right|}&#10;\newcommand{\invn}[2][0cm]{\mathopen{}\left|\left|{#2}\parbox[h][#1]{0cm}{}\right|\right|}&#10;&#10;%\newcommand{\Sa}{{\mathbf {Sa}}}&#10;%\newcommand{\Topo}{{\mathbf {Topo}}}&#10;%\newcommand{\Sep}{{\mathbf {Sep}}}&#10;%\newcommand{\Str}{{\mathbf {Str}}}&#10;%\newcommand{\Reg}{{\mathbf {Reg}}}&#10;&#10;%\newcommand{\PPhi}{{\pmb \Phi}}&#10;%\newcommand{\PPi}{{\pmb \Pi}}&#10;%\newcommand{\PPhi}{{\bm \Phi}}&#10;%\newcommand{\PPi}{{\bm \Pi}}&#10;\newcommand{\PPhi}{{\Phi}}&#10;\newcommand{\PPi}{{\Pi}}&#10;\newcommand{\ppi}{{\pi}}&#10;\newcommand{\ggam}{{\gamma}}&#10;&#10;\newcommand{\cA}{{\mathcal A}}&#10;\newcommand{\cB}{{\mathcal B}}&#10;\newcommand{\cC}{{\mathcal C}}&#10;\newcommand{\cD}{{\mathcal D}}&#10;\newcommand{\cE}{{\mathcal E}}&#10;\newcommand{\cF}{{\mathcal F}}&#10;\newcommand{\cG}{{\mathcal G}}&#10;\newcommand{\cH}{{\mathcal H}}&#10;\newcommand{\cI}{{\mathcal I}}&#10;\newcommand{\cJ}{{\mathcal J}}&#10;\newcommand{\cK}{{\mathcal K}}&#10;\newcommand{\cL}{{\mathcal L}}&#10;\newcommand{\cM}{{\mathcal M}}&#10;\newcommand{\cN}{{\mathcal N}}&#10;\newcommand{\cO}{{\mathcal O}}&#10;\newcommand{\cP}{{\mathcal P}}&#10;\newcommand{\cQ}{{\mathcal Q}}&#10;\newcommand{\cR}{{\mathcal R}}&#10;\newcommand{\cS}{{\mathcal S}}&#10;\newcommand{\cT}{{\mathcal T}}&#10;\newcommand{\cU}{{\mathcal U}}&#10;\newcommand{\cV}{{\mathcal V}}&#10;\newcommand{\cW}{{\mathcal W}}&#10;\newcommand{\cX}{{\mathcal X}}&#10;\newcommand{\cY}{{\mathcal Y}}&#10;\newcommand{\cZ}{{\mathcal Z}}&#10;&#10;\newcommand{\ca}{{\mathcal a}}&#10;\newcommand{\cb}{{\mathcal b}}&#10;\newcommand{\cc}{{\mathcal c}}&#10;\newcommand{\cd}{{\mathcal d}}&#10;\newcommand{\ce}{{\mathcal e}}&#10;%\newcommand{\cf}{{\mathcal f}}&#10;\newcommand{\cg}{{\mathcal g}}&#10;\newcommand{\ch}{{\mathcal h}}&#10;\newcommand{\ci}{{\mathcal i}}&#10;\newcommand{\cj}{{\mathcal j}}&#10;%\newcommand{\ck}{{\mathcal k}}&#10;\newcommand{\cl}{{\mathcal l}}&#10;\newcommand{\cm}{{\mathcal m}}&#10;\newcommand{\cn}{{\mathcal n}}&#10;\newcommand{\co}{{\mathcal o}}&#10;\newcommand{\cp}{{\mathcal p}}&#10;\newcommand{\cq}{{\mathcal q}}&#10;%\newcommand{\cr}{{\mathcal r}}&#10;\newcommand{\cs}{{\mathcal s}}&#10;\newcommand{\ct}{{\mathcal t}}&#10;\newcommand{\cu}{{\mathcal u}}&#10;\newcommand{\cv}{{\mathcal v}}&#10;\newcommand{\cw}{{\mathcal w}}&#10;\newcommand{\cx}{{\mathcal x}}&#10;\newcommand{\cy}{{\mathcal y}}&#10;\newcommand{\cz}{{\mathcal z}}&#10;&#10;%cool package Styles&#10;\Style{IdentityMatrixSymb=\mI,%&#10;       DSymb={\mathrm d},%&#10;       IntegrateDifferentialDSymb={\mathrm d},%&#10;       TrParen=p,%&#10;       DetParen=p}&#10;\Style{DDisplayFunc=outset}&#10;\renewcommand{\Transpose}[1]{ {#1}^\Transp }&#10;\newcommand{\TransposeInv}[1]{ {#1}^{-\Transp} }&#10;\newcommand{\T}[1]{\Transpose{#1}}&#10;\newcommand{\TInv}[1]{\TransposeInv{#1}}&#10;\newcommand{\Inv}[1]{ {#1}^{-1} }&#10;\newcommand{\Transp}{{{\mathrm T}}}&#10;      &#10;\newcommand{\Rank}[1]    {\operatorname{rank}\inp{#1}}&#10;\newcommand{\Vol}[1]     {\operatorname{vol}\inp{#1}}&#10;\renewcommand{\Vec}[1]   {\operatorname{vec}\inp{#1}}&#10;\renewcommand{\Div}[1]   {\T{\nabla} \, #1}&#10;\newcommand{\Diag}[1]    {\operatorname{diag}\inp{#1}}&#10;\newcommand{\Dim}[1]     {\operatorname{dim}\inp{#1}}&#10;\newcommand{\Diagof}[1]  {\operatorname{diag}^{-1}\inp{#1}}&#10;\newcommand*{\diff}{\mathop{}\!\mathrm{d}} %e.g. $F(x) = \int\!f(x)\diff x$&#10;\newcommand{\Argmin}[1]{\underset{#1}{\operatorname{argmin}} \;}&#10;\newcommand{\Maxof}[1]{\underset{#1}{\operatorname{max}} \;}&#10;\newcommand{\Minof}[1]{\underset{#1}{\operatorname{min}} \;}&#10;&#10;\providecommand{\e}[1]{\ensuremath{\cdot 10^{#1}}}&#10;&#10;%workaround for mathbold in cool, cf. http://tex.stackexchange.com/questions/97910&#10;\let\oldmb\mathbold&#10;\protected\def\mathbold{\oldmb}&#10;&#10;\newcommand{\CB} [1]{{\color{#1}     $\bullet$}}&#10;\newcommand{\CBB}[2]{{\color[#1]{#2} $\bullet$}}&#10;&#10;\newcommand{\ie}{i.e.}&#10;\newcommand{\Ie}{I.e.}&#10;\newcommand{\eg}{e.g.}&#10;\newcommand{\Eg}{E.g.}&#10;\newcommand{\cf}{cf.\ }&#10;\newcommand{\Cf}{Cf.\ }&#10;\newcommand{\etc}{etc.\ }&#10;\newcommand{\wrt}{w.r.t.\ }&#10;\newcommand{\Wrt}{W.r.t.\ }&#10;% \newcommand{\wlog}{w.l.o.g.~}&#10;\newcommand{\Wlog}{W.l.o.g.\ }&#10;\newcommand{\resp}{resp.\ }&#10;\newcommand{\etal}{et al.\ }&#10;&#10;\newtheorem{theorem}{Theorem}&#10;\newtheorem{definition}{Definition}&#10;\newtheorem{expectation}{Expectation}&#10;\newtheorem{problem}{Problem}&#10;%\newtheorem{algorithm}{Algorithm}&#10;&#10;%\newenvironment{fshaded}{%&#10;%\def\FrameCommand{\fcolorbox{framecolor}{shadecolor}}%&#10;%\MakeFramed {\FrameRestore}}%&#10;%{\endMakeFramed}&#10;%&#10;%\newtheorem{theorem}{Theorem}[section]&#10;%&#10;%\newenvironment{fdfn}[1][]{&#10;%\definecolor{shadecolor}{rgb}{.9,.9,1}%DEFINITION_COLORBOX&#10;%\definecolor{framecolor}{rgb}{1,1,1}%&#10;%\begin{fshaded}\begin{theorem}[#1]}{\end{theorem}\end{fshaded}}&#10;%&#10;%&#10;%\begin{fdfn}[Blash]&#10;%Eine Zahlenfolge ...&#10;%\end{fdfn}&#10;%&#10;%\begin{fdfn}[Test]&#10;%Eine Zahlenfolge ...&#10;%\end{fdfn}&#10;&#10;% :mode=latex: %&#10;&#10;\begin{document}&#10;&#10;$x_0$&#10;&#10;\end{document}"/>
  <p:tag name="IGUANATEXSIZE" val="20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%\usepackage[osf,sc]{mathpazo}&#10;\usepackage{cool}&#10;\pagestyle{empty}&#10;&#10;%!TEX root = diss.tex&#10;&#10;%%%%%%%%%%%%%%%%%%%%%%%%%%%%%%%%%%%%%%%%%%%%%%%%%%%%%%%%%%%%%&#10;%% LaTeX math macros&#10;%%%%%%%%%%%%%%%%%%%%%%%%%%%%%%%%%%%%%%%%%%%%%%%%%%%%%%%%%%%%%&#10;&#10;\newcommand{\mySetNotation}[1]{{\mathbb{#1}}}&#10;\newcommand{\RRSet}{{\mySetNotation{R}}}&#10;\newcommand{\EESet}{{\mySetNotation{E}}}&#10;\newcommand{\NNSet}{{\mySetNotation{N}}}&#10;\newcommand{\QQSet}{{\mySetNotation{Q}}}&#10;&#10;\newcommand{\myBoldNotation}[1]{{\mathbf #1}}&#10;%\newcommand{\myBoldNotation}[1]{{\mathbold{#1}}} %for euler math&#10;\newcommand{\va}   {{\myBoldNotation{a}}}&#10;\newcommand{\vb}   {{\myBoldNotation{b}}}&#10;\newcommand{\vc}   {{\myBoldNotation{c}}}&#10;\newcommand{\vd}   {{\myBoldNotation{d}}}&#10;\newcommand{\ve}   {{\myBoldNotation{e}}}&#10;\newcommand{\vf}   {{\myBoldNotation{f}}}&#10;\newcommand{\vg}   {{\myBoldNotation{g}}}&#10;\newcommand{\vh}   {{\myBoldNotation{h}}}&#10;\newcommand{\vi}   {{\myBoldNotation{i}}}&#10;\newcommand{\vj}   {{\myBoldNotation{j}}}&#10;\newcommand{\vk}   {{\myBoldNotation{k}}}&#10;\newcommand{\vl}   {{\myBoldNotation{l}}}&#10;\newcommand{\vm}   {{\myBoldNotation{m}}}&#10;\newcommand{\vn}   {{\myBoldNotation{n}}}&#10;\newcommand{\nn}   {{\myBoldNotation{n}}}&#10;\newcommand{\vo}   {{\myBoldNotation{o}}}&#10;\newcommand{\vp}   {{\myBoldNotation{p}}}&#10;\newcommand{\pp}   {{\myBoldNotation{p}}}&#10;\newcommand{\vq}   {{\myBoldNotation{q}}}&#10;\newcommand{\vr}   {{\myBoldNotation{r}}}&#10;\newcommand{\vs}   {{\myBoldNotation{s}}}&#10;\newcommand{\vt}   {{\myBoldNotation{t}}}&#10;\newcommand{\vu}   {{\myBoldNotation{u}}}&#10;\newcommand{\vv}   {{\myBoldNotation{v}}}&#10;\newcommand{\vw}   {{\myBoldNotation{w}}}&#10;\newcommand{\vx}   {{\myBoldNotation{x}}}&#10;\newcommand{\vy}   {{\myBoldNotation{y}}}&#10;\newcommand{\vz}   {{\myBoldNotation{z}}}&#10;\newcommand{\vNull}{{\myBoldNotation{0}}}&#10;\newcommand{\vOne} {{\myBoldNotation{1}}}&#10;&#10;\newcommand{\mA}   {{\myBoldNotation{A}}}&#10;\newcommand{\mB}   {{\myBoldNotation{B}}}&#10;\newcommand{\mC}   {{\myBoldNotation{C}}}&#10;\newcommand{\mD}   {{\myBoldNotation{D}}}&#10;\newcommand{\mE}   {{\myBoldNotation{E}}}&#10;\newcommand{\mF}   {{\myBoldNotation{F}}}&#10;\newcommand{\mG}   {{\myBoldNotation{G}}}&#10;\newcommand{\mH}   {{\myBoldNotation{H}}}&#10;\newcommand{\mI}   {{\myBoldNotation{I}}}&#10;\newcommand{\mJ}   {{\myBoldNotation{J}}}&#10;\newcommand{\mK}   {{\myBoldNotation{K}}}&#10;\newcommand{\mL}   {{\myBoldNotation{L}}}&#10;\newcommand{\mM}   {{\myBoldNotation{M}}}&#10;\newcommand{\mN}   {{\myBoldNotation{N}}}&#10;\newcommand{\mO}   {{\myBoldNotation{O}}}&#10;\newcommand{\mP}   {{\myBoldNotation{P}}}&#10;\newcommand{\mQ}   {{\myBoldNotation{Q}}}&#10;\newcommand{\mR}   {{\myBoldNotation{R}}}&#10;\newcommand{\mS}   {{\myBoldNotation{S}}}&#10;\newcommand{\mT}   {{\myBoldNotation{T}}}&#10;\newcommand{\mU}   {{\myBoldNotation{U}}}&#10;\newcommand{\mV}   {{\myBoldNotation{V}}}&#10;\newcommand{\mW}   {{\myBoldNotation{W}}}&#10;\newcommand{\mX}   {{\myBoldNotation{X}}}&#10;\newcommand{\mY}   {{\myBoldNotation{Y}}}&#10;\newcommand{\mZ}   {{\myBoldNotation{Z}}}&#10;\newcommand{\mNull}{{\myBoldNotation{0}}}&#10;&#10;%\newcommand{\myBoldGreekNotation}[1]{\boldsymbol{#1}}&#10;\newcommand{\myBoldGreekNotationLower}[1]{{\bm{#1}}}&#10;\newcommand{\myBoldGreekNotationUpper}[1]{{\bm{#1}}}&#10;\newcommand{\balpha}  {{\myBoldGreekNotationLower{\alpha}  }}&#10;\newcommand{\bbeta}   {{\myBoldGreekNotationLower{\beta}   }}&#10;\newcommand{\bgamma}  {{\myBoldGreekNotationLower{\gamma}  }}&#10;\newcommand{\bdelta}  {{\myBoldGreekNotationLower{\delta}  }}&#10;\newcommand{\bepsilon}{{\myBoldGreekNotationLower{\epsilon}}}&#10;\newcommand{\bzeta}   {{\myBoldGreekNotationLower{\zeta}   }}&#10;\newcommand{\btheta}  {{\myBoldGreekNotationLower{\theta}  }}&#10;\newcommand{\biota}   {{\myBoldGreekNotationLower{\iota}   }}&#10;\newcommand{\bkappa}  {{\myBoldGreekNotationLower{\kappa}  }}&#10;\newcommand{\blambda} {{\myBoldGreekNotationLower{\lambda} }}&#10;\newcommand{\bmu}     {{\myBoldGreekNotationLower{\mu}     }}&#10;\newcommand{\bnu}     {{\myBoldGreekNotationLower{\nu}     }}&#10;\newcommand{\bxi}     {{\myBoldGreekNotationLower{\xi}     }}&#10;\newcommand{\bomicron}{{\myBoldGreekNotationLower{\omicron}}}&#10;\newcommand{\bpi}     {{\myBoldGreekNotationLower{\pi}     }}&#10;\newcommand{\brho}    {{\myBoldGreekNotationLower{\rho}    }}&#10;\newcommand{\bsigma}  {{\myBoldGreekNotationLower{\sigma}  }}&#10;\newcommand{\btau}    {{\myBoldGreekNotationLower{\tau}    }}&#10;\newcommand{\bupsilon}{{\myBoldGreekNotationLower{\upsilon}}}&#10;\newcommand{\bphi}    {{\myBoldGreekNotationLower{\phi}    }}&#10;\newcommand{\bchi}    {{\myBoldGreekNotationLower{\chi}    }}&#10;\newcommand{\bpsi}    {{\myBoldGreekNotationLower{\psi}    }}&#10;\newcommand{\bomega}  {{\myBoldGreekNotationLower{\omega}  }}&#10;&#10;\newcommand{\bGamma}  {{\myBoldGreekNotationUpper{\Gamma}  }}&#10;\newcommand{\bDelta}  {{\myBoldGreekNotationUpper{\Delta}  }}&#10;\newcommand{\bTheta}  {{\myBoldGreekNotationUpper{\Theta}  }}&#10;\newcommand{\bLambda} {{\myBoldGreekNotationUpper{\Lambda} }}&#10;\newcommand{\bXi}     {{\myBoldGreekNotationUpper{\Xi}     }}&#10;\newcommand{\bPi}     {{\myBoldGreekNotationUpper{\Pi}     }}&#10;\newcommand{\bSigma}  {{\myBoldGreekNotationUpper{\Sigma}  }}&#10;\newcommand{\bUpsilon}{{\myBoldGreekNotationUpper{\Upsilon}}}&#10;\newcommand{\bPhi}    {{\myBoldGreekNotationUpper{\Phi}    }}&#10;\newcommand{\bPsi}    {{\myBoldGreekNotationUpper{\Psi}    }}&#10;\newcommand{\bOmega}  {{\myBoldGreekNotationUpper{\Omega}  }}&#10;&#10;\newcommand{\inn}[2][0cm]{\mathopen{}\left|{#2}\parbox[h][#1]{0cm}{}\right|}&#10;\newcommand{\invn}[2][0cm]{\mathopen{}\left|\left|{#2}\parbox[h][#1]{0cm}{}\right|\right|}&#10;&#10;%\newcommand{\Sa}{{\mathbf {Sa}}}&#10;%\newcommand{\Topo}{{\mathbf {Topo}}}&#10;%\newcommand{\Sep}{{\mathbf {Sep}}}&#10;%\newcommand{\Str}{{\mathbf {Str}}}&#10;%\newcommand{\Reg}{{\mathbf {Reg}}}&#10;&#10;%\newcommand{\PPhi}{{\pmb \Phi}}&#10;%\newcommand{\PPi}{{\pmb \Pi}}&#10;%\newcommand{\PPhi}{{\bm \Phi}}&#10;%\newcommand{\PPi}{{\bm \Pi}}&#10;\newcommand{\PPhi}{{\Phi}}&#10;\newcommand{\PPi}{{\Pi}}&#10;\newcommand{\ppi}{{\pi}}&#10;\newcommand{\ggam}{{\gamma}}&#10;&#10;\newcommand{\cA}{{\mathcal A}}&#10;\newcommand{\cB}{{\mathcal B}}&#10;\newcommand{\cC}{{\mathcal C}}&#10;\newcommand{\cD}{{\mathcal D}}&#10;\newcommand{\cE}{{\mathcal E}}&#10;\newcommand{\cF}{{\mathcal F}}&#10;\newcommand{\cG}{{\mathcal G}}&#10;\newcommand{\cH}{{\mathcal H}}&#10;\newcommand{\cI}{{\mathcal I}}&#10;\newcommand{\cJ}{{\mathcal J}}&#10;\newcommand{\cK}{{\mathcal K}}&#10;\newcommand{\cL}{{\mathcal L}}&#10;\newcommand{\cM}{{\mathcal M}}&#10;\newcommand{\cN}{{\mathcal N}}&#10;\newcommand{\cO}{{\mathcal O}}&#10;\newcommand{\cP}{{\mathcal P}}&#10;\newcommand{\cQ}{{\mathcal Q}}&#10;\newcommand{\cR}{{\mathcal R}}&#10;\newcommand{\cS}{{\mathcal S}}&#10;\newcommand{\cT}{{\mathcal T}}&#10;\newcommand{\cU}{{\mathcal U}}&#10;\newcommand{\cV}{{\mathcal V}}&#10;\newcommand{\cW}{{\mathcal W}}&#10;\newcommand{\cX}{{\mathcal X}}&#10;\newcommand{\cY}{{\mathcal Y}}&#10;\newcommand{\cZ}{{\mathcal Z}}&#10;&#10;\newcommand{\ca}{{\mathcal a}}&#10;\newcommand{\cb}{{\mathcal b}}&#10;\newcommand{\cc}{{\mathcal c}}&#10;\newcommand{\cd}{{\mathcal d}}&#10;\newcommand{\ce}{{\mathcal e}}&#10;%\newcommand{\cf}{{\mathcal f}}&#10;\newcommand{\cg}{{\mathcal g}}&#10;\newcommand{\ch}{{\mathcal h}}&#10;\newcommand{\ci}{{\mathcal i}}&#10;\newcommand{\cj}{{\mathcal j}}&#10;%\newcommand{\ck}{{\mathcal k}}&#10;\newcommand{\cl}{{\mathcal l}}&#10;\newcommand{\cm}{{\mathcal m}}&#10;\newcommand{\cn}{{\mathcal n}}&#10;\newcommand{\co}{{\mathcal o}}&#10;\newcommand{\cp}{{\mathcal p}}&#10;\newcommand{\cq}{{\mathcal q}}&#10;%\newcommand{\cr}{{\mathcal r}}&#10;\newcommand{\cs}{{\mathcal s}}&#10;\newcommand{\ct}{{\mathcal t}}&#10;\newcommand{\cu}{{\mathcal u}}&#10;\newcommand{\cv}{{\mathcal v}}&#10;\newcommand{\cw}{{\mathcal w}}&#10;\newcommand{\cx}{{\mathcal x}}&#10;\newcommand{\cy}{{\mathcal y}}&#10;\newcommand{\cz}{{\mathcal z}}&#10;&#10;%cool package Styles&#10;\Style{IdentityMatrixSymb=\mI,%&#10;       DSymb={\mathrm d},%&#10;       IntegrateDifferentialDSymb={\mathrm d},%&#10;       TrParen=p,%&#10;       DetParen=p}&#10;\Style{DDisplayFunc=outset}&#10;\renewcommand{\Transpose}[1]{ {#1}^\Transp }&#10;\newcommand{\TransposeInv}[1]{ {#1}^{-\Transp} }&#10;\newcommand{\T}[1]{\Transpose{#1}}&#10;\newcommand{\TInv}[1]{\TransposeInv{#1}}&#10;\newcommand{\Inv}[1]{ {#1}^{-1} }&#10;\newcommand{\Transp}{{{\mathrm T}}}&#10;      &#10;\newcommand{\Rank}[1]    {\operatorname{rank}\inp{#1}}&#10;\newcommand{\Vol}[1]     {\operatorname{vol}\inp{#1}}&#10;\renewcommand{\Vec}[1]   {\operatorname{vec}\inp{#1}}&#10;\renewcommand{\Div}[1]   {\T{\nabla} \, #1}&#10;\newcommand{\Diag}[1]    {\operatorname{diag}\inp{#1}}&#10;\newcommand{\Dim}[1]     {\operatorname{dim}\inp{#1}}&#10;\newcommand{\Diagof}[1]  {\operatorname{diag}^{-1}\inp{#1}}&#10;\newcommand*{\diff}{\mathop{}\!\mathrm{d}} %e.g. $F(x) = \int\!f(x)\diff x$&#10;\newcommand{\Argmin}[1]{\underset{#1}{\operatorname{argmin}} \;}&#10;\newcommand{\Maxof}[1]{\underset{#1}{\operatorname{max}} \;}&#10;\newcommand{\Minof}[1]{\underset{#1}{\operatorname{min}} \;}&#10;&#10;\providecommand{\e}[1]{\ensuremath{\cdot 10^{#1}}}&#10;&#10;%workaround for mathbold in cool, cf. http://tex.stackexchange.com/questions/97910&#10;\let\oldmb\mathbold&#10;\protected\def\mathbold{\oldmb}&#10;&#10;\newcommand{\CB} [1]{{\color{#1}     $\bullet$}}&#10;\newcommand{\CBB}[2]{{\color[#1]{#2} $\bullet$}}&#10;&#10;\newcommand{\ie}{i.e.}&#10;\newcommand{\Ie}{I.e.}&#10;\newcommand{\eg}{e.g.}&#10;\newcommand{\Eg}{E.g.}&#10;\newcommand{\cf}{cf.\ }&#10;\newcommand{\Cf}{Cf.\ }&#10;\newcommand{\etc}{etc.\ }&#10;\newcommand{\wrt}{w.r.t.\ }&#10;\newcommand{\Wrt}{W.r.t.\ }&#10;% \newcommand{\wlog}{w.l.o.g.~}&#10;\newcommand{\Wlog}{W.l.o.g.\ }&#10;\newcommand{\resp}{resp.\ }&#10;\newcommand{\etal}{et al.\ }&#10;&#10;\newtheorem{theorem}{Theorem}&#10;\newtheorem{definition}{Definition}&#10;\newtheorem{expectation}{Expectation}&#10;\newtheorem{problem}{Problem}&#10;%\newtheorem{algorithm}{Algorithm}&#10;&#10;%\newenvironment{fshaded}{%&#10;%\def\FrameCommand{\fcolorbox{framecolor}{shadecolor}}%&#10;%\MakeFramed {\FrameRestore}}%&#10;%{\endMakeFramed}&#10;%&#10;%\newtheorem{theorem}{Theorem}[section]&#10;%&#10;%\newenvironment{fdfn}[1][]{&#10;%\definecolor{shadecolor}{rgb}{.9,.9,1}%DEFINITION_COLORBOX&#10;%\definecolor{framecolor}{rgb}{1,1,1}%&#10;%\begin{fshaded}\begin{theorem}[#1]}{\end{theorem}\end{fshaded}}&#10;%&#10;%&#10;%\begin{fdfn}[Blash]&#10;%Eine Zahlenfolge ...&#10;%\end{fdfn}&#10;%&#10;%\begin{fdfn}[Test]&#10;%Eine Zahlenfolge ...&#10;%\end{fdfn}&#10;&#10;% :mode=latex: %&#10;&#10;\begin{document}&#10;&#10;$x_1$&#10;&#10;\end{document}"/>
  <p:tag name="IGUANATEXSIZE" val="20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%\usepackage[osf,sc]{mathpazo}&#10;\usepackage{cool}&#10;\pagestyle{empty}&#10;&#10;%!TEX root = diss.tex&#10;&#10;%%%%%%%%%%%%%%%%%%%%%%%%%%%%%%%%%%%%%%%%%%%%%%%%%%%%%%%%%%%%%&#10;%% LaTeX math macros&#10;%%%%%%%%%%%%%%%%%%%%%%%%%%%%%%%%%%%%%%%%%%%%%%%%%%%%%%%%%%%%%&#10;&#10;\newcommand{\mySetNotation}[1]{{\mathbb{#1}}}&#10;\newcommand{\RRSet}{{\mySetNotation{R}}}&#10;\newcommand{\EESet}{{\mySetNotation{E}}}&#10;\newcommand{\NNSet}{{\mySetNotation{N}}}&#10;\newcommand{\QQSet}{{\mySetNotation{Q}}}&#10;&#10;\newcommand{\myBoldNotation}[1]{{\mathbf #1}}&#10;%\newcommand{\myBoldNotation}[1]{{\mathbold{#1}}} %for euler math&#10;\newcommand{\va}   {{\myBoldNotation{a}}}&#10;\newcommand{\vb}   {{\myBoldNotation{b}}}&#10;\newcommand{\vc}   {{\myBoldNotation{c}}}&#10;\newcommand{\vd}   {{\myBoldNotation{d}}}&#10;\newcommand{\ve}   {{\myBoldNotation{e}}}&#10;\newcommand{\vf}   {{\myBoldNotation{f}}}&#10;\newcommand{\vg}   {{\myBoldNotation{g}}}&#10;\newcommand{\vh}   {{\myBoldNotation{h}}}&#10;\newcommand{\vi}   {{\myBoldNotation{i}}}&#10;\newcommand{\vj}   {{\myBoldNotation{j}}}&#10;\newcommand{\vk}   {{\myBoldNotation{k}}}&#10;\newcommand{\vl}   {{\myBoldNotation{l}}}&#10;\newcommand{\vm}   {{\myBoldNotation{m}}}&#10;\newcommand{\vn}   {{\myBoldNotation{n}}}&#10;\newcommand{\nn}   {{\myBoldNotation{n}}}&#10;\newcommand{\vo}   {{\myBoldNotation{o}}}&#10;\newcommand{\vp}   {{\myBoldNotation{p}}}&#10;\newcommand{\pp}   {{\myBoldNotation{p}}}&#10;\newcommand{\vq}   {{\myBoldNotation{q}}}&#10;\newcommand{\vr}   {{\myBoldNotation{r}}}&#10;\newcommand{\vs}   {{\myBoldNotation{s}}}&#10;\newcommand{\vt}   {{\myBoldNotation{t}}}&#10;\newcommand{\vu}   {{\myBoldNotation{u}}}&#10;\newcommand{\vv}   {{\myBoldNotation{v}}}&#10;\newcommand{\vw}   {{\myBoldNotation{w}}}&#10;\newcommand{\vx}   {{\myBoldNotation{x}}}&#10;\newcommand{\vy}   {{\myBoldNotation{y}}}&#10;\newcommand{\vz}   {{\myBoldNotation{z}}}&#10;\newcommand{\vNull}{{\myBoldNotation{0}}}&#10;\newcommand{\vOne} {{\myBoldNotation{1}}}&#10;&#10;\newcommand{\mA}   {{\myBoldNotation{A}}}&#10;\newcommand{\mB}   {{\myBoldNotation{B}}}&#10;\newcommand{\mC}   {{\myBoldNotation{C}}}&#10;\newcommand{\mD}   {{\myBoldNotation{D}}}&#10;\newcommand{\mE}   {{\myBoldNotation{E}}}&#10;\newcommand{\mF}   {{\myBoldNotation{F}}}&#10;\newcommand{\mG}   {{\myBoldNotation{G}}}&#10;\newcommand{\mH}   {{\myBoldNotation{H}}}&#10;\newcommand{\mI}   {{\myBoldNotation{I}}}&#10;\newcommand{\mJ}   {{\myBoldNotation{J}}}&#10;\newcommand{\mK}   {{\myBoldNotation{K}}}&#10;\newcommand{\mL}   {{\myBoldNotation{L}}}&#10;\newcommand{\mM}   {{\myBoldNotation{M}}}&#10;\newcommand{\mN}   {{\myBoldNotation{N}}}&#10;\newcommand{\mO}   {{\myBoldNotation{O}}}&#10;\newcommand{\mP}   {{\myBoldNotation{P}}}&#10;\newcommand{\mQ}   {{\myBoldNotation{Q}}}&#10;\newcommand{\mR}   {{\myBoldNotation{R}}}&#10;\newcommand{\mS}   {{\myBoldNotation{S}}}&#10;\newcommand{\mT}   {{\myBoldNotation{T}}}&#10;\newcommand{\mU}   {{\myBoldNotation{U}}}&#10;\newcommand{\mV}   {{\myBoldNotation{V}}}&#10;\newcommand{\mW}   {{\myBoldNotation{W}}}&#10;\newcommand{\mX}   {{\myBoldNotation{X}}}&#10;\newcommand{\mY}   {{\myBoldNotation{Y}}}&#10;\newcommand{\mZ}   {{\myBoldNotation{Z}}}&#10;\newcommand{\mNull}{{\myBoldNotation{0}}}&#10;&#10;%\newcommand{\myBoldGreekNotation}[1]{\boldsymbol{#1}}&#10;\newcommand{\myBoldGreekNotationLower}[1]{{\bm{#1}}}&#10;\newcommand{\myBoldGreekNotationUpper}[1]{{\bm{#1}}}&#10;\newcommand{\balpha}  {{\myBoldGreekNotationLower{\alpha}  }}&#10;\newcommand{\bbeta}   {{\myBoldGreekNotationLower{\beta}   }}&#10;\newcommand{\bgamma}  {{\myBoldGreekNotationLower{\gamma}  }}&#10;\newcommand{\bdelta}  {{\myBoldGreekNotationLower{\delta}  }}&#10;\newcommand{\bepsilon}{{\myBoldGreekNotationLower{\epsilon}}}&#10;\newcommand{\bzeta}   {{\myBoldGreekNotationLower{\zeta}   }}&#10;\newcommand{\btheta}  {{\myBoldGreekNotationLower{\theta}  }}&#10;\newcommand{\biota}   {{\myBoldGreekNotationLower{\iota}   }}&#10;\newcommand{\bkappa}  {{\myBoldGreekNotationLower{\kappa}  }}&#10;\newcommand{\blambda} {{\myBoldGreekNotationLower{\lambda} }}&#10;\newcommand{\bmu}     {{\myBoldGreekNotationLower{\mu}     }}&#10;\newcommand{\bnu}     {{\myBoldGreekNotationLower{\nu}     }}&#10;\newcommand{\bxi}     {{\myBoldGreekNotationLower{\xi}     }}&#10;\newcommand{\bomicron}{{\myBoldGreekNotationLower{\omicron}}}&#10;\newcommand{\bpi}     {{\myBoldGreekNotationLower{\pi}     }}&#10;\newcommand{\brho}    {{\myBoldGreekNotationLower{\rho}    }}&#10;\newcommand{\bsigma}  {{\myBoldGreekNotationLower{\sigma}  }}&#10;\newcommand{\btau}    {{\myBoldGreekNotationLower{\tau}    }}&#10;\newcommand{\bupsilon}{{\myBoldGreekNotationLower{\upsilon}}}&#10;\newcommand{\bphi}    {{\myBoldGreekNotationLower{\phi}    }}&#10;\newcommand{\bchi}    {{\myBoldGreekNotationLower{\chi}    }}&#10;\newcommand{\bpsi}    {{\myBoldGreekNotationLower{\psi}    }}&#10;\newcommand{\bomega}  {{\myBoldGreekNotationLower{\omega}  }}&#10;&#10;\newcommand{\bGamma}  {{\myBoldGreekNotationUpper{\Gamma}  }}&#10;\newcommand{\bDelta}  {{\myBoldGreekNotationUpper{\Delta}  }}&#10;\newcommand{\bTheta}  {{\myBoldGreekNotationUpper{\Theta}  }}&#10;\newcommand{\bLambda} {{\myBoldGreekNotationUpper{\Lambda} }}&#10;\newcommand{\bXi}     {{\myBoldGreekNotationUpper{\Xi}     }}&#10;\newcommand{\bPi}     {{\myBoldGreekNotationUpper{\Pi}     }}&#10;\newcommand{\bSigma}  {{\myBoldGreekNotationUpper{\Sigma}  }}&#10;\newcommand{\bUpsilon}{{\myBoldGreekNotationUpper{\Upsilon}}}&#10;\newcommand{\bPhi}    {{\myBoldGreekNotationUpper{\Phi}    }}&#10;\newcommand{\bPsi}    {{\myBoldGreekNotationUpper{\Psi}    }}&#10;\newcommand{\bOmega}  {{\myBoldGreekNotationUpper{\Omega}  }}&#10;&#10;\newcommand{\inn}[2][0cm]{\mathopen{}\left|{#2}\parbox[h][#1]{0cm}{}\right|}&#10;\newcommand{\invn}[2][0cm]{\mathopen{}\left|\left|{#2}\parbox[h][#1]{0cm}{}\right|\right|}&#10;&#10;%\newcommand{\Sa}{{\mathbf {Sa}}}&#10;%\newcommand{\Topo}{{\mathbf {Topo}}}&#10;%\newcommand{\Sep}{{\mathbf {Sep}}}&#10;%\newcommand{\Str}{{\mathbf {Str}}}&#10;%\newcommand{\Reg}{{\mathbf {Reg}}}&#10;&#10;%\newcommand{\PPhi}{{\pmb \Phi}}&#10;%\newcommand{\PPi}{{\pmb \Pi}}&#10;%\newcommand{\PPhi}{{\bm \Phi}}&#10;%\newcommand{\PPi}{{\bm \Pi}}&#10;\newcommand{\PPhi}{{\Phi}}&#10;\newcommand{\PPi}{{\Pi}}&#10;\newcommand{\ppi}{{\pi}}&#10;\newcommand{\ggam}{{\gamma}}&#10;&#10;\newcommand{\cA}{{\mathcal A}}&#10;\newcommand{\cB}{{\mathcal B}}&#10;\newcommand{\cC}{{\mathcal C}}&#10;\newcommand{\cD}{{\mathcal D}}&#10;\newcommand{\cE}{{\mathcal E}}&#10;\newcommand{\cF}{{\mathcal F}}&#10;\newcommand{\cG}{{\mathcal G}}&#10;\newcommand{\cH}{{\mathcal H}}&#10;\newcommand{\cI}{{\mathcal I}}&#10;\newcommand{\cJ}{{\mathcal J}}&#10;\newcommand{\cK}{{\mathcal K}}&#10;\newcommand{\cL}{{\mathcal L}}&#10;\newcommand{\cM}{{\mathcal M}}&#10;\newcommand{\cN}{{\mathcal N}}&#10;\newcommand{\cO}{{\mathcal O}}&#10;\newcommand{\cP}{{\mathcal P}}&#10;\newcommand{\cQ}{{\mathcal Q}}&#10;\newcommand{\cR}{{\mathcal R}}&#10;\newcommand{\cS}{{\mathcal S}}&#10;\newcommand{\cT}{{\mathcal T}}&#10;\newcommand{\cU}{{\mathcal U}}&#10;\newcommand{\cV}{{\mathcal V}}&#10;\newcommand{\cW}{{\mathcal W}}&#10;\newcommand{\cX}{{\mathcal X}}&#10;\newcommand{\cY}{{\mathcal Y}}&#10;\newcommand{\cZ}{{\mathcal Z}}&#10;&#10;\newcommand{\ca}{{\mathcal a}}&#10;\newcommand{\cb}{{\mathcal b}}&#10;\newcommand{\cc}{{\mathcal c}}&#10;\newcommand{\cd}{{\mathcal d}}&#10;\newcommand{\ce}{{\mathcal e}}&#10;%\newcommand{\cf}{{\mathcal f}}&#10;\newcommand{\cg}{{\mathcal g}}&#10;\newcommand{\ch}{{\mathcal h}}&#10;\newcommand{\ci}{{\mathcal i}}&#10;\newcommand{\cj}{{\mathcal j}}&#10;%\newcommand{\ck}{{\mathcal k}}&#10;\newcommand{\cl}{{\mathcal l}}&#10;\newcommand{\cm}{{\mathcal m}}&#10;\newcommand{\cn}{{\mathcal n}}&#10;\newcommand{\co}{{\mathcal o}}&#10;\newcommand{\cp}{{\mathcal p}}&#10;\newcommand{\cq}{{\mathcal q}}&#10;%\newcommand{\cr}{{\mathcal r}}&#10;\newcommand{\cs}{{\mathcal s}}&#10;\newcommand{\ct}{{\mathcal t}}&#10;\newcommand{\cu}{{\mathcal u}}&#10;\newcommand{\cv}{{\mathcal v}}&#10;\newcommand{\cw}{{\mathcal w}}&#10;\newcommand{\cx}{{\mathcal x}}&#10;\newcommand{\cy}{{\mathcal y}}&#10;\newcommand{\cz}{{\mathcal z}}&#10;&#10;%cool package Styles&#10;\Style{IdentityMatrixSymb=\mI,%&#10;       DSymb={\mathrm d},%&#10;       IntegrateDifferentialDSymb={\mathrm d},%&#10;       TrParen=p,%&#10;       DetParen=p}&#10;\Style{DDisplayFunc=outset}&#10;\renewcommand{\Transpose}[1]{ {#1}^\Transp }&#10;\newcommand{\TransposeInv}[1]{ {#1}^{-\Transp} }&#10;\newcommand{\T}[1]{\Transpose{#1}}&#10;\newcommand{\TInv}[1]{\TransposeInv{#1}}&#10;\newcommand{\Inv}[1]{ {#1}^{-1} }&#10;\newcommand{\Transp}{{{\mathrm T}}}&#10;      &#10;\newcommand{\Rank}[1]    {\operatorname{rank}\inp{#1}}&#10;\newcommand{\Vol}[1]     {\operatorname{vol}\inp{#1}}&#10;\renewcommand{\Vec}[1]   {\operatorname{vec}\inp{#1}}&#10;\renewcommand{\Div}[1]   {\T{\nabla} \, #1}&#10;\newcommand{\Diag}[1]    {\operatorname{diag}\inp{#1}}&#10;\newcommand{\Dim}[1]     {\operatorname{dim}\inp{#1}}&#10;\newcommand{\Diagof}[1]  {\operatorname{diag}^{-1}\inp{#1}}&#10;\newcommand*{\diff}{\mathop{}\!\mathrm{d}} %e.g. $F(x) = \int\!f(x)\diff x$&#10;\newcommand{\Argmin}[1]{\underset{#1}{\operatorname{argmin}} \;}&#10;\newcommand{\Maxof}[1]{\underset{#1}{\operatorname{max}} \;}&#10;\newcommand{\Minof}[1]{\underset{#1}{\operatorname{min}} \;}&#10;&#10;\providecommand{\e}[1]{\ensuremath{\cdot 10^{#1}}}&#10;&#10;%workaround for mathbold in cool, cf. http://tex.stackexchange.com/questions/97910&#10;\let\oldmb\mathbold&#10;\protected\def\mathbold{\oldmb}&#10;&#10;\newcommand{\CB} [1]{{\color{#1}     $\bullet$}}&#10;\newcommand{\CBB}[2]{{\color[#1]{#2} $\bullet$}}&#10;&#10;\newcommand{\ie}{i.e.}&#10;\newcommand{\Ie}{I.e.}&#10;\newcommand{\eg}{e.g.}&#10;\newcommand{\Eg}{E.g.}&#10;\newcommand{\cf}{cf.\ }&#10;\newcommand{\Cf}{Cf.\ }&#10;\newcommand{\etc}{etc.\ }&#10;\newcommand{\wrt}{w.r.t.\ }&#10;\newcommand{\Wrt}{W.r.t.\ }&#10;% \newcommand{\wlog}{w.l.o.g.~}&#10;\newcommand{\Wlog}{W.l.o.g.\ }&#10;\newcommand{\resp}{resp.\ }&#10;\newcommand{\etal}{et al.\ }&#10;&#10;\newtheorem{theorem}{Theorem}&#10;\newtheorem{definition}{Definition}&#10;\newtheorem{expectation}{Expectation}&#10;\newtheorem{problem}{Problem}&#10;%\newtheorem{algorithm}{Algorithm}&#10;&#10;%\newenvironment{fshaded}{%&#10;%\def\FrameCommand{\fcolorbox{framecolor}{shadecolor}}%&#10;%\MakeFramed {\FrameRestore}}%&#10;%{\endMakeFramed}&#10;%&#10;%\newtheorem{theorem}{Theorem}[section]&#10;%&#10;%\newenvironment{fdfn}[1][]{&#10;%\definecolor{shadecolor}{rgb}{.9,.9,1}%DEFINITION_COLORBOX&#10;%\definecolor{framecolor}{rgb}{1,1,1}%&#10;%\begin{fshaded}\begin{theorem}[#1]}{\end{theorem}\end{fshaded}}&#10;%&#10;%&#10;%\begin{fdfn}[Blash]&#10;%Eine Zahlenfolge ...&#10;%\end{fdfn}&#10;%&#10;%\begin{fdfn}[Test]&#10;%Eine Zahlenfolge ...&#10;%\end{fdfn}&#10;&#10;% :mode=latex: %&#10;&#10;\begin{document}&#10;&#10;$x_2$&#10;&#10;\end{document}"/>
  <p:tag name="IGUANATEXSIZE" val="20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%\usepackage[osf,sc]{mathpazo}&#10;\usepackage{cool}&#10;\pagestyle{empty}&#10;&#10;%!TEX root = diss.tex&#10;&#10;%%%%%%%%%%%%%%%%%%%%%%%%%%%%%%%%%%%%%%%%%%%%%%%%%%%%%%%%%%%%%&#10;%% LaTeX math macros&#10;%%%%%%%%%%%%%%%%%%%%%%%%%%%%%%%%%%%%%%%%%%%%%%%%%%%%%%%%%%%%%&#10;&#10;\newcommand{\mySetNotation}[1]{{\mathbb{#1}}}&#10;\newcommand{\RRSet}{{\mySetNotation{R}}}&#10;\newcommand{\EESet}{{\mySetNotation{E}}}&#10;\newcommand{\NNSet}{{\mySetNotation{N}}}&#10;\newcommand{\QQSet}{{\mySetNotation{Q}}}&#10;&#10;\newcommand{\myBoldNotation}[1]{{\mathbf #1}}&#10;%\newcommand{\myBoldNotation}[1]{{\mathbold{#1}}} %for euler math&#10;\newcommand{\va}   {{\myBoldNotation{a}}}&#10;\newcommand{\vb}   {{\myBoldNotation{b}}}&#10;\newcommand{\vc}   {{\myBoldNotation{c}}}&#10;\newcommand{\vd}   {{\myBoldNotation{d}}}&#10;\newcommand{\ve}   {{\myBoldNotation{e}}}&#10;\newcommand{\vf}   {{\myBoldNotation{f}}}&#10;\newcommand{\vg}   {{\myBoldNotation{g}}}&#10;\newcommand{\vh}   {{\myBoldNotation{h}}}&#10;\newcommand{\vi}   {{\myBoldNotation{i}}}&#10;\newcommand{\vj}   {{\myBoldNotation{j}}}&#10;\newcommand{\vk}   {{\myBoldNotation{k}}}&#10;\newcommand{\vl}   {{\myBoldNotation{l}}}&#10;\newcommand{\vm}   {{\myBoldNotation{m}}}&#10;\newcommand{\vn}   {{\myBoldNotation{n}}}&#10;\newcommand{\nn}   {{\myBoldNotation{n}}}&#10;\newcommand{\vo}   {{\myBoldNotation{o}}}&#10;\newcommand{\vp}   {{\myBoldNotation{p}}}&#10;\newcommand{\pp}   {{\myBoldNotation{p}}}&#10;\newcommand{\vq}   {{\myBoldNotation{q}}}&#10;\newcommand{\vr}   {{\myBoldNotation{r}}}&#10;\newcommand{\vs}   {{\myBoldNotation{s}}}&#10;\newcommand{\vt}   {{\myBoldNotation{t}}}&#10;\newcommand{\vu}   {{\myBoldNotation{u}}}&#10;\newcommand{\vv}   {{\myBoldNotation{v}}}&#10;\newcommand{\vw}   {{\myBoldNotation{w}}}&#10;\newcommand{\vx}   {{\myBoldNotation{x}}}&#10;\newcommand{\vy}   {{\myBoldNotation{y}}}&#10;\newcommand{\vz}   {{\myBoldNotation{z}}}&#10;\newcommand{\vNull}{{\myBoldNotation{0}}}&#10;\newcommand{\vOne} {{\myBoldNotation{1}}}&#10;&#10;\newcommand{\mA}   {{\myBoldNotation{A}}}&#10;\newcommand{\mB}   {{\myBoldNotation{B}}}&#10;\newcommand{\mC}   {{\myBoldNotation{C}}}&#10;\newcommand{\mD}   {{\myBoldNotation{D}}}&#10;\newcommand{\mE}   {{\myBoldNotation{E}}}&#10;\newcommand{\mF}   {{\myBoldNotation{F}}}&#10;\newcommand{\mG}   {{\myBoldNotation{G}}}&#10;\newcommand{\mH}   {{\myBoldNotation{H}}}&#10;\newcommand{\mI}   {{\myBoldNotation{I}}}&#10;\newcommand{\mJ}   {{\myBoldNotation{J}}}&#10;\newcommand{\mK}   {{\myBoldNotation{K}}}&#10;\newcommand{\mL}   {{\myBoldNotation{L}}}&#10;\newcommand{\mM}   {{\myBoldNotation{M}}}&#10;\newcommand{\mN}   {{\myBoldNotation{N}}}&#10;\newcommand{\mO}   {{\myBoldNotation{O}}}&#10;\newcommand{\mP}   {{\myBoldNotation{P}}}&#10;\newcommand{\mQ}   {{\myBoldNotation{Q}}}&#10;\newcommand{\mR}   {{\myBoldNotation{R}}}&#10;\newcommand{\mS}   {{\myBoldNotation{S}}}&#10;\newcommand{\mT}   {{\myBoldNotation{T}}}&#10;\newcommand{\mU}   {{\myBoldNotation{U}}}&#10;\newcommand{\mV}   {{\myBoldNotation{V}}}&#10;\newcommand{\mW}   {{\myBoldNotation{W}}}&#10;\newcommand{\mX}   {{\myBoldNotation{X}}}&#10;\newcommand{\mY}   {{\myBoldNotation{Y}}}&#10;\newcommand{\mZ}   {{\myBoldNotation{Z}}}&#10;\newcommand{\mNull}{{\myBoldNotation{0}}}&#10;&#10;%\newcommand{\myBoldGreekNotation}[1]{\boldsymbol{#1}}&#10;\newcommand{\myBoldGreekNotationLower}[1]{{\bm{#1}}}&#10;\newcommand{\myBoldGreekNotationUpper}[1]{{\bm{#1}}}&#10;\newcommand{\balpha}  {{\myBoldGreekNotationLower{\alpha}  }}&#10;\newcommand{\bbeta}   {{\myBoldGreekNotationLower{\beta}   }}&#10;\newcommand{\bgamma}  {{\myBoldGreekNotationLower{\gamma}  }}&#10;\newcommand{\bdelta}  {{\myBoldGreekNotationLower{\delta}  }}&#10;\newcommand{\bepsilon}{{\myBoldGreekNotationLower{\epsilon}}}&#10;\newcommand{\bzeta}   {{\myBoldGreekNotationLower{\zeta}   }}&#10;\newcommand{\btheta}  {{\myBoldGreekNotationLower{\theta}  }}&#10;\newcommand{\biota}   {{\myBoldGreekNotationLower{\iota}   }}&#10;\newcommand{\bkappa}  {{\myBoldGreekNotationLower{\kappa}  }}&#10;\newcommand{\blambda} {{\myBoldGreekNotationLower{\lambda} }}&#10;\newcommand{\bmu}     {{\myBoldGreekNotationLower{\mu}     }}&#10;\newcommand{\bnu}     {{\myBoldGreekNotationLower{\nu}     }}&#10;\newcommand{\bxi}     {{\myBoldGreekNotationLower{\xi}     }}&#10;\newcommand{\bomicron}{{\myBoldGreekNotationLower{\omicron}}}&#10;\newcommand{\bpi}     {{\myBoldGreekNotationLower{\pi}     }}&#10;\newcommand{\brho}    {{\myBoldGreekNotationLower{\rho}    }}&#10;\newcommand{\bsigma}  {{\myBoldGreekNotationLower{\sigma}  }}&#10;\newcommand{\btau}    {{\myBoldGreekNotationLower{\tau}    }}&#10;\newcommand{\bupsilon}{{\myBoldGreekNotationLower{\upsilon}}}&#10;\newcommand{\bphi}    {{\myBoldGreekNotationLower{\phi}    }}&#10;\newcommand{\bchi}    {{\myBoldGreekNotationLower{\chi}    }}&#10;\newcommand{\bpsi}    {{\myBoldGreekNotationLower{\psi}    }}&#10;\newcommand{\bomega}  {{\myBoldGreekNotationLower{\omega}  }}&#10;&#10;\newcommand{\bGamma}  {{\myBoldGreekNotationUpper{\Gamma}  }}&#10;\newcommand{\bDelta}  {{\myBoldGreekNotationUpper{\Delta}  }}&#10;\newcommand{\bTheta}  {{\myBoldGreekNotationUpper{\Theta}  }}&#10;\newcommand{\bLambda} {{\myBoldGreekNotationUpper{\Lambda} }}&#10;\newcommand{\bXi}     {{\myBoldGreekNotationUpper{\Xi}     }}&#10;\newcommand{\bPi}     {{\myBoldGreekNotationUpper{\Pi}     }}&#10;\newcommand{\bSigma}  {{\myBoldGreekNotationUpper{\Sigma}  }}&#10;\newcommand{\bUpsilon}{{\myBoldGreekNotationUpper{\Upsilon}}}&#10;\newcommand{\bPhi}    {{\myBoldGreekNotationUpper{\Phi}    }}&#10;\newcommand{\bPsi}    {{\myBoldGreekNotationUpper{\Psi}    }}&#10;\newcommand{\bOmega}  {{\myBoldGreekNotationUpper{\Omega}  }}&#10;&#10;\newcommand{\inn}[2][0cm]{\mathopen{}\left|{#2}\parbox[h][#1]{0cm}{}\right|}&#10;\newcommand{\invn}[2][0cm]{\mathopen{}\left|\left|{#2}\parbox[h][#1]{0cm}{}\right|\right|}&#10;&#10;%\newcommand{\Sa}{{\mathbf {Sa}}}&#10;%\newcommand{\Topo}{{\mathbf {Topo}}}&#10;%\newcommand{\Sep}{{\mathbf {Sep}}}&#10;%\newcommand{\Str}{{\mathbf {Str}}}&#10;%\newcommand{\Reg}{{\mathbf {Reg}}}&#10;&#10;%\newcommand{\PPhi}{{\pmb \Phi}}&#10;%\newcommand{\PPi}{{\pmb \Pi}}&#10;%\newcommand{\PPhi}{{\bm \Phi}}&#10;%\newcommand{\PPi}{{\bm \Pi}}&#10;\newcommand{\PPhi}{{\Phi}}&#10;\newcommand{\PPi}{{\Pi}}&#10;\newcommand{\ppi}{{\pi}}&#10;\newcommand{\ggam}{{\gamma}}&#10;&#10;\newcommand{\cA}{{\mathcal A}}&#10;\newcommand{\cB}{{\mathcal B}}&#10;\newcommand{\cC}{{\mathcal C}}&#10;\newcommand{\cD}{{\mathcal D}}&#10;\newcommand{\cE}{{\mathcal E}}&#10;\newcommand{\cF}{{\mathcal F}}&#10;\newcommand{\cG}{{\mathcal G}}&#10;\newcommand{\cH}{{\mathcal H}}&#10;\newcommand{\cI}{{\mathcal I}}&#10;\newcommand{\cJ}{{\mathcal J}}&#10;\newcommand{\cK}{{\mathcal K}}&#10;\newcommand{\cL}{{\mathcal L}}&#10;\newcommand{\cM}{{\mathcal M}}&#10;\newcommand{\cN}{{\mathcal N}}&#10;\newcommand{\cO}{{\mathcal O}}&#10;\newcommand{\cP}{{\mathcal P}}&#10;\newcommand{\cQ}{{\mathcal Q}}&#10;\newcommand{\cR}{{\mathcal R}}&#10;\newcommand{\cS}{{\mathcal S}}&#10;\newcommand{\cT}{{\mathcal T}}&#10;\newcommand{\cU}{{\mathcal U}}&#10;\newcommand{\cV}{{\mathcal V}}&#10;\newcommand{\cW}{{\mathcal W}}&#10;\newcommand{\cX}{{\mathcal X}}&#10;\newcommand{\cY}{{\mathcal Y}}&#10;\newcommand{\cZ}{{\mathcal Z}}&#10;&#10;\newcommand{\ca}{{\mathcal a}}&#10;\newcommand{\cb}{{\mathcal b}}&#10;\newcommand{\cc}{{\mathcal c}}&#10;\newcommand{\cd}{{\mathcal d}}&#10;\newcommand{\ce}{{\mathcal e}}&#10;%\newcommand{\cf}{{\mathcal f}}&#10;\newcommand{\cg}{{\mathcal g}}&#10;\newcommand{\ch}{{\mathcal h}}&#10;\newcommand{\ci}{{\mathcal i}}&#10;\newcommand{\cj}{{\mathcal j}}&#10;%\newcommand{\ck}{{\mathcal k}}&#10;\newcommand{\cl}{{\mathcal l}}&#10;\newcommand{\cm}{{\mathcal m}}&#10;\newcommand{\cn}{{\mathcal n}}&#10;\newcommand{\co}{{\mathcal o}}&#10;\newcommand{\cp}{{\mathcal p}}&#10;\newcommand{\cq}{{\mathcal q}}&#10;%\newcommand{\cr}{{\mathcal r}}&#10;\newcommand{\cs}{{\mathcal s}}&#10;\newcommand{\ct}{{\mathcal t}}&#10;\newcommand{\cu}{{\mathcal u}}&#10;\newcommand{\cv}{{\mathcal v}}&#10;\newcommand{\cw}{{\mathcal w}}&#10;\newcommand{\cx}{{\mathcal x}}&#10;\newcommand{\cy}{{\mathcal y}}&#10;\newcommand{\cz}{{\mathcal z}}&#10;&#10;%cool package Styles&#10;\Style{IdentityMatrixSymb=\mI,%&#10;       DSymb={\mathrm d},%&#10;       IntegrateDifferentialDSymb={\mathrm d},%&#10;       TrParen=p,%&#10;       DetParen=p}&#10;\Style{DDisplayFunc=outset}&#10;\renewcommand{\Transpose}[1]{ {#1}^\Transp }&#10;\newcommand{\TransposeInv}[1]{ {#1}^{-\Transp} }&#10;\newcommand{\T}[1]{\Transpose{#1}}&#10;\newcommand{\TInv}[1]{\TransposeInv{#1}}&#10;\newcommand{\Inv}[1]{ {#1}^{-1} }&#10;\newcommand{\Transp}{{{\mathrm T}}}&#10;      &#10;\newcommand{\Rank}[1]    {\operatorname{rank}\inp{#1}}&#10;\newcommand{\Vol}[1]     {\operatorname{vol}\inp{#1}}&#10;\renewcommand{\Vec}[1]   {\operatorname{vec}\inp{#1}}&#10;\renewcommand{\Div}[1]   {\T{\nabla} \, #1}&#10;\newcommand{\Diag}[1]    {\operatorname{diag}\inp{#1}}&#10;\newcommand{\Dim}[1]     {\operatorname{dim}\inp{#1}}&#10;\newcommand{\Diagof}[1]  {\operatorname{diag}^{-1}\inp{#1}}&#10;\newcommand*{\diff}{\mathop{}\!\mathrm{d}} %e.g. $F(x) = \int\!f(x)\diff x$&#10;\newcommand{\Argmin}[1]{\underset{#1}{\operatorname{argmin}} \;}&#10;\newcommand{\Maxof}[1]{\underset{#1}{\operatorname{max}} \;}&#10;\newcommand{\Minof}[1]{\underset{#1}{\operatorname{min}} \;}&#10;&#10;\providecommand{\e}[1]{\ensuremath{\cdot 10^{#1}}}&#10;&#10;%workaround for mathbold in cool, cf. http://tex.stackexchange.com/questions/97910&#10;\let\oldmb\mathbold&#10;\protected\def\mathbold{\oldmb}&#10;&#10;\newcommand{\CB} [1]{{\color{#1}     $\bullet$}}&#10;\newcommand{\CBB}[2]{{\color[#1]{#2} $\bullet$}}&#10;&#10;\newcommand{\ie}{i.e.}&#10;\newcommand{\Ie}{I.e.}&#10;\newcommand{\eg}{e.g.}&#10;\newcommand{\Eg}{E.g.}&#10;\newcommand{\cf}{cf.\ }&#10;\newcommand{\Cf}{Cf.\ }&#10;\newcommand{\etc}{etc.\ }&#10;\newcommand{\wrt}{w.r.t.\ }&#10;\newcommand{\Wrt}{W.r.t.\ }&#10;% \newcommand{\wlog}{w.l.o.g.~}&#10;\newcommand{\Wlog}{W.l.o.g.\ }&#10;\newcommand{\resp}{resp.\ }&#10;\newcommand{\etal}{et al.\ }&#10;&#10;\newtheorem{theorem}{Theorem}&#10;\newtheorem{definition}{Definition}&#10;\newtheorem{expectation}{Expectation}&#10;\newtheorem{problem}{Problem}&#10;%\newtheorem{algorithm}{Algorithm}&#10;&#10;%\newenvironment{fshaded}{%&#10;%\def\FrameCommand{\fcolorbox{framecolor}{shadecolor}}%&#10;%\MakeFramed {\FrameRestore}}%&#10;%{\endMakeFramed}&#10;%&#10;%\newtheorem{theorem}{Theorem}[section]&#10;%&#10;%\newenvironment{fdfn}[1][]{&#10;%\definecolor{shadecolor}{rgb}{.9,.9,1}%DEFINITION_COLORBOX&#10;%\definecolor{framecolor}{rgb}{1,1,1}%&#10;%\begin{fshaded}\begin{theorem}[#1]}{\end{theorem}\end{fshaded}}&#10;%&#10;%&#10;%\begin{fdfn}[Blash]&#10;%Eine Zahlenfolge ...&#10;%\end{fdfn}&#10;%&#10;%\begin{fdfn}[Test]&#10;%Eine Zahlenfolge ...&#10;%\end{fdfn}&#10;&#10;% :mode=latex: %&#10;&#10;\begin{document}&#10;&#10;$x_3$&#10;&#10;\end{document}"/>
  <p:tag name="IGUANATEXSIZE" val="20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%\usepackage[osf,sc]{mathpazo}&#10;\usepackage{cool}&#10;\pagestyle{empty}&#10;&#10;%!TEX root = diss.tex&#10;&#10;%%%%%%%%%%%%%%%%%%%%%%%%%%%%%%%%%%%%%%%%%%%%%%%%%%%%%%%%%%%%%&#10;%% LaTeX math macros&#10;%%%%%%%%%%%%%%%%%%%%%%%%%%%%%%%%%%%%%%%%%%%%%%%%%%%%%%%%%%%%%&#10;&#10;\newcommand{\mySetNotation}[1]{{\mathbb{#1}}}&#10;\newcommand{\RRSet}{{\mySetNotation{R}}}&#10;\newcommand{\EESet}{{\mySetNotation{E}}}&#10;\newcommand{\NNSet}{{\mySetNotation{N}}}&#10;\newcommand{\QQSet}{{\mySetNotation{Q}}}&#10;&#10;\newcommand{\myBoldNotation}[1]{{\mathbf #1}}&#10;%\newcommand{\myBoldNotation}[1]{{\mathbold{#1}}} %for euler math&#10;\newcommand{\va}   {{\myBoldNotation{a}}}&#10;\newcommand{\vb}   {{\myBoldNotation{b}}}&#10;\newcommand{\vc}   {{\myBoldNotation{c}}}&#10;\newcommand{\vd}   {{\myBoldNotation{d}}}&#10;\newcommand{\ve}   {{\myBoldNotation{e}}}&#10;\newcommand{\vf}   {{\myBoldNotation{f}}}&#10;\newcommand{\vg}   {{\myBoldNotation{g}}}&#10;\newcommand{\vh}   {{\myBoldNotation{h}}}&#10;\newcommand{\vi}   {{\myBoldNotation{i}}}&#10;\newcommand{\vj}   {{\myBoldNotation{j}}}&#10;\newcommand{\vk}   {{\myBoldNotation{k}}}&#10;\newcommand{\vl}   {{\myBoldNotation{l}}}&#10;\newcommand{\vm}   {{\myBoldNotation{m}}}&#10;\newcommand{\vn}   {{\myBoldNotation{n}}}&#10;\newcommand{\nn}   {{\myBoldNotation{n}}}&#10;\newcommand{\vo}   {{\myBoldNotation{o}}}&#10;\newcommand{\vp}   {{\myBoldNotation{p}}}&#10;\newcommand{\pp}   {{\myBoldNotation{p}}}&#10;\newcommand{\vq}   {{\myBoldNotation{q}}}&#10;\newcommand{\vr}   {{\myBoldNotation{r}}}&#10;\newcommand{\vs}   {{\myBoldNotation{s}}}&#10;\newcommand{\vt}   {{\myBoldNotation{t}}}&#10;\newcommand{\vu}   {{\myBoldNotation{u}}}&#10;\newcommand{\vv}   {{\myBoldNotation{v}}}&#10;\newcommand{\vw}   {{\myBoldNotation{w}}}&#10;\newcommand{\vx}   {{\myBoldNotation{x}}}&#10;\newcommand{\vy}   {{\myBoldNotation{y}}}&#10;\newcommand{\vz}   {{\myBoldNotation{z}}}&#10;\newcommand{\vNull}{{\myBoldNotation{0}}}&#10;\newcommand{\vOne} {{\myBoldNotation{1}}}&#10;&#10;\newcommand{\mA}   {{\myBoldNotation{A}}}&#10;\newcommand{\mB}   {{\myBoldNotation{B}}}&#10;\newcommand{\mC}   {{\myBoldNotation{C}}}&#10;\newcommand{\mD}   {{\myBoldNotation{D}}}&#10;\newcommand{\mE}   {{\myBoldNotation{E}}}&#10;\newcommand{\mF}   {{\myBoldNotation{F}}}&#10;\newcommand{\mG}   {{\myBoldNotation{G}}}&#10;\newcommand{\mH}   {{\myBoldNotation{H}}}&#10;\newcommand{\mI}   {{\myBoldNotation{I}}}&#10;\newcommand{\mJ}   {{\myBoldNotation{J}}}&#10;\newcommand{\mK}   {{\myBoldNotation{K}}}&#10;\newcommand{\mL}   {{\myBoldNotation{L}}}&#10;\newcommand{\mM}   {{\myBoldNotation{M}}}&#10;\newcommand{\mN}   {{\myBoldNotation{N}}}&#10;\newcommand{\mO}   {{\myBoldNotation{O}}}&#10;\newcommand{\mP}   {{\myBoldNotation{P}}}&#10;\newcommand{\mQ}   {{\myBoldNotation{Q}}}&#10;\newcommand{\mR}   {{\myBoldNotation{R}}}&#10;\newcommand{\mS}   {{\myBoldNotation{S}}}&#10;\newcommand{\mT}   {{\myBoldNotation{T}}}&#10;\newcommand{\mU}   {{\myBoldNotation{U}}}&#10;\newcommand{\mV}   {{\myBoldNotation{V}}}&#10;\newcommand{\mW}   {{\myBoldNotation{W}}}&#10;\newcommand{\mX}   {{\myBoldNotation{X}}}&#10;\newcommand{\mY}   {{\myBoldNotation{Y}}}&#10;\newcommand{\mZ}   {{\myBoldNotation{Z}}}&#10;\newcommand{\mNull}{{\myBoldNotation{0}}}&#10;&#10;%\newcommand{\myBoldGreekNotation}[1]{\boldsymbol{#1}}&#10;\newcommand{\myBoldGreekNotationLower}[1]{{\bm{#1}}}&#10;\newcommand{\myBoldGreekNotationUpper}[1]{{\bm{#1}}}&#10;\newcommand{\balpha}  {{\myBoldGreekNotationLower{\alpha}  }}&#10;\newcommand{\bbeta}   {{\myBoldGreekNotationLower{\beta}   }}&#10;\newcommand{\bgamma}  {{\myBoldGreekNotationLower{\gamma}  }}&#10;\newcommand{\bdelta}  {{\myBoldGreekNotationLower{\delta}  }}&#10;\newcommand{\bepsilon}{{\myBoldGreekNotationLower{\epsilon}}}&#10;\newcommand{\bzeta}   {{\myBoldGreekNotationLower{\zeta}   }}&#10;\newcommand{\btheta}  {{\myBoldGreekNotationLower{\theta}  }}&#10;\newcommand{\biota}   {{\myBoldGreekNotationLower{\iota}   }}&#10;\newcommand{\bkappa}  {{\myBoldGreekNotationLower{\kappa}  }}&#10;\newcommand{\blambda} {{\myBoldGreekNotationLower{\lambda} }}&#10;\newcommand{\bmu}     {{\myBoldGreekNotationLower{\mu}     }}&#10;\newcommand{\bnu}     {{\myBoldGreekNotationLower{\nu}     }}&#10;\newcommand{\bxi}     {{\myBoldGreekNotationLower{\xi}     }}&#10;\newcommand{\bomicron}{{\myBoldGreekNotationLower{\omicron}}}&#10;\newcommand{\bpi}     {{\myBoldGreekNotationLower{\pi}     }}&#10;\newcommand{\brho}    {{\myBoldGreekNotationLower{\rho}    }}&#10;\newcommand{\bsigma}  {{\myBoldGreekNotationLower{\sigma}  }}&#10;\newcommand{\btau}    {{\myBoldGreekNotationLower{\tau}    }}&#10;\newcommand{\bupsilon}{{\myBoldGreekNotationLower{\upsilon}}}&#10;\newcommand{\bphi}    {{\myBoldGreekNotationLower{\phi}    }}&#10;\newcommand{\bchi}    {{\myBoldGreekNotationLower{\chi}    }}&#10;\newcommand{\bpsi}    {{\myBoldGreekNotationLower{\psi}    }}&#10;\newcommand{\bomega}  {{\myBoldGreekNotationLower{\omega}  }}&#10;&#10;\newcommand{\bGamma}  {{\myBoldGreekNotationUpper{\Gamma}  }}&#10;\newcommand{\bDelta}  {{\myBoldGreekNotationUpper{\Delta}  }}&#10;\newcommand{\bTheta}  {{\myBoldGreekNotationUpper{\Theta}  }}&#10;\newcommand{\bLambda} {{\myBoldGreekNotationUpper{\Lambda} }}&#10;\newcommand{\bXi}     {{\myBoldGreekNotationUpper{\Xi}     }}&#10;\newcommand{\bPi}     {{\myBoldGreekNotationUpper{\Pi}     }}&#10;\newcommand{\bSigma}  {{\myBoldGreekNotationUpper{\Sigma}  }}&#10;\newcommand{\bUpsilon}{{\myBoldGreekNotationUpper{\Upsilon}}}&#10;\newcommand{\bPhi}    {{\myBoldGreekNotationUpper{\Phi}    }}&#10;\newcommand{\bPsi}    {{\myBoldGreekNotationUpper{\Psi}    }}&#10;\newcommand{\bOmega}  {{\myBoldGreekNotationUpper{\Omega}  }}&#10;&#10;\newcommand{\inn}[2][0cm]{\mathopen{}\left|{#2}\parbox[h][#1]{0cm}{}\right|}&#10;\newcommand{\invn}[2][0cm]{\mathopen{}\left|\left|{#2}\parbox[h][#1]{0cm}{}\right|\right|}&#10;&#10;%\newcommand{\Sa}{{\mathbf {Sa}}}&#10;%\newcommand{\Topo}{{\mathbf {Topo}}}&#10;%\newcommand{\Sep}{{\mathbf {Sep}}}&#10;%\newcommand{\Str}{{\mathbf {Str}}}&#10;%\newcommand{\Reg}{{\mathbf {Reg}}}&#10;&#10;%\newcommand{\PPhi}{{\pmb \Phi}}&#10;%\newcommand{\PPi}{{\pmb \Pi}}&#10;%\newcommand{\PPhi}{{\bm \Phi}}&#10;%\newcommand{\PPi}{{\bm \Pi}}&#10;\newcommand{\PPhi}{{\Phi}}&#10;\newcommand{\PPi}{{\Pi}}&#10;\newcommand{\ppi}{{\pi}}&#10;\newcommand{\ggam}{{\gamma}}&#10;&#10;\newcommand{\cA}{{\mathcal A}}&#10;\newcommand{\cB}{{\mathcal B}}&#10;\newcommand{\cC}{{\mathcal C}}&#10;\newcommand{\cD}{{\mathcal D}}&#10;\newcommand{\cE}{{\mathcal E}}&#10;\newcommand{\cF}{{\mathcal F}}&#10;\newcommand{\cG}{{\mathcal G}}&#10;\newcommand{\cH}{{\mathcal H}}&#10;\newcommand{\cI}{{\mathcal I}}&#10;\newcommand{\cJ}{{\mathcal J}}&#10;\newcommand{\cK}{{\mathcal K}}&#10;\newcommand{\cL}{{\mathcal L}}&#10;\newcommand{\cM}{{\mathcal M}}&#10;\newcommand{\cN}{{\mathcal N}}&#10;\newcommand{\cO}{{\mathcal O}}&#10;\newcommand{\cP}{{\mathcal P}}&#10;\newcommand{\cQ}{{\mathcal Q}}&#10;\newcommand{\cR}{{\mathcal R}}&#10;\newcommand{\cS}{{\mathcal S}}&#10;\newcommand{\cT}{{\mathcal T}}&#10;\newcommand{\cU}{{\mathcal U}}&#10;\newcommand{\cV}{{\mathcal V}}&#10;\newcommand{\cW}{{\mathcal W}}&#10;\newcommand{\cX}{{\mathcal X}}&#10;\newcommand{\cY}{{\mathcal Y}}&#10;\newcommand{\cZ}{{\mathcal Z}}&#10;&#10;\newcommand{\ca}{{\mathcal a}}&#10;\newcommand{\cb}{{\mathcal b}}&#10;\newcommand{\cc}{{\mathcal c}}&#10;\newcommand{\cd}{{\mathcal d}}&#10;\newcommand{\ce}{{\mathcal e}}&#10;%\newcommand{\cf}{{\mathcal f}}&#10;\newcommand{\cg}{{\mathcal g}}&#10;\newcommand{\ch}{{\mathcal h}}&#10;\newcommand{\ci}{{\mathcal i}}&#10;\newcommand{\cj}{{\mathcal j}}&#10;%\newcommand{\ck}{{\mathcal k}}&#10;\newcommand{\cl}{{\mathcal l}}&#10;\newcommand{\cm}{{\mathcal m}}&#10;\newcommand{\cn}{{\mathcal n}}&#10;\newcommand{\co}{{\mathcal o}}&#10;\newcommand{\cp}{{\mathcal p}}&#10;\newcommand{\cq}{{\mathcal q}}&#10;%\newcommand{\cr}{{\mathcal r}}&#10;\newcommand{\cs}{{\mathcal s}}&#10;\newcommand{\ct}{{\mathcal t}}&#10;\newcommand{\cu}{{\mathcal u}}&#10;\newcommand{\cv}{{\mathcal v}}&#10;\newcommand{\cw}{{\mathcal w}}&#10;\newcommand{\cx}{{\mathcal x}}&#10;\newcommand{\cy}{{\mathcal y}}&#10;\newcommand{\cz}{{\mathcal z}}&#10;&#10;%cool package Styles&#10;\Style{IdentityMatrixSymb=\mI,%&#10;       DSymb={\mathrm d},%&#10;       IntegrateDifferentialDSymb={\mathrm d},%&#10;       TrParen=p,%&#10;       DetParen=p}&#10;\Style{DDisplayFunc=outset}&#10;\renewcommand{\Transpose}[1]{ {#1}^\Transp }&#10;\newcommand{\TransposeInv}[1]{ {#1}^{-\Transp} }&#10;\newcommand{\T}[1]{\Transpose{#1}}&#10;\newcommand{\TInv}[1]{\TransposeInv{#1}}&#10;\newcommand{\Inv}[1]{ {#1}^{-1} }&#10;\newcommand{\Transp}{{{\mathrm T}}}&#10;      &#10;\newcommand{\Rank}[1]    {\operatorname{rank}\inp{#1}}&#10;\newcommand{\Vol}[1]     {\operatorname{vol}\inp{#1}}&#10;\renewcommand{\Vec}[1]   {\operatorname{vec}\inp{#1}}&#10;\renewcommand{\Div}[1]   {\T{\nabla} \, #1}&#10;\newcommand{\Diag}[1]    {\operatorname{diag}\inp{#1}}&#10;\newcommand{\Dim}[1]     {\operatorname{dim}\inp{#1}}&#10;\newcommand{\Diagof}[1]  {\operatorname{diag}^{-1}\inp{#1}}&#10;\newcommand*{\diff}{\mathop{}\!\mathrm{d}} %e.g. $F(x) = \int\!f(x)\diff x$&#10;\newcommand{\Argmin}[1]{\underset{#1}{\operatorname{argmin}} \;}&#10;\newcommand{\Maxof}[1]{\underset{#1}{\operatorname{max}} \;}&#10;\newcommand{\Minof}[1]{\underset{#1}{\operatorname{min}} \;}&#10;&#10;\providecommand{\e}[1]{\ensuremath{\cdot 10^{#1}}}&#10;&#10;%workaround for mathbold in cool, cf. http://tex.stackexchange.com/questions/97910&#10;\let\oldmb\mathbold&#10;\protected\def\mathbold{\oldmb}&#10;&#10;\newcommand{\CB} [1]{{\color{#1}     $\bullet$}}&#10;\newcommand{\CBB}[2]{{\color[#1]{#2} $\bullet$}}&#10;&#10;\newcommand{\ie}{i.e.}&#10;\newcommand{\Ie}{I.e.}&#10;\newcommand{\eg}{e.g.}&#10;\newcommand{\Eg}{E.g.}&#10;\newcommand{\cf}{cf.\ }&#10;\newcommand{\Cf}{Cf.\ }&#10;\newcommand{\etc}{etc.\ }&#10;\newcommand{\wrt}{w.r.t.\ }&#10;\newcommand{\Wrt}{W.r.t.\ }&#10;% \newcommand{\wlog}{w.l.o.g.~}&#10;\newcommand{\Wlog}{W.l.o.g.\ }&#10;\newcommand{\resp}{resp.\ }&#10;\newcommand{\etal}{et al.\ }&#10;&#10;\newtheorem{theorem}{Theorem}&#10;\newtheorem{definition}{Definition}&#10;\newtheorem{expectation}{Expectation}&#10;\newtheorem{problem}{Problem}&#10;%\newtheorem{algorithm}{Algorithm}&#10;&#10;%\newenvironment{fshaded}{%&#10;%\def\FrameCommand{\fcolorbox{framecolor}{shadecolor}}%&#10;%\MakeFramed {\FrameRestore}}%&#10;%{\endMakeFramed}&#10;%&#10;%\newtheorem{theorem}{Theorem}[section]&#10;%&#10;%\newenvironment{fdfn}[1][]{&#10;%\definecolor{shadecolor}{rgb}{.9,.9,1}%DEFINITION_COLORBOX&#10;%\definecolor{framecolor}{rgb}{1,1,1}%&#10;%\begin{fshaded}\begin{theorem}[#1]}{\end{theorem}\end{fshaded}}&#10;%&#10;%&#10;%\begin{fdfn}[Blash]&#10;%Eine Zahlenfolge ...&#10;%\end{fdfn}&#10;%&#10;%\begin{fdfn}[Test]&#10;%Eine Zahlenfolge ...&#10;%\end{fdfn}&#10;&#10;% :mode=latex: %&#10;&#10;\begin{document}&#10;&#10;$x_4$&#10;&#10;\end{document}"/>
  <p:tag name="IGUANATEXSIZE" val="20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%\usepackage[osf,sc]{mathpazo}&#10;\usepackage{cool}&#10;\pagestyle{empty}&#10;&#10;%!TEX root = diss.tex&#10;&#10;%%%%%%%%%%%%%%%%%%%%%%%%%%%%%%%%%%%%%%%%%%%%%%%%%%%%%%%%%%%%%&#10;%% LaTeX math macros&#10;%%%%%%%%%%%%%%%%%%%%%%%%%%%%%%%%%%%%%%%%%%%%%%%%%%%%%%%%%%%%%&#10;&#10;\newcommand{\mySetNotation}[1]{{\mathbb{#1}}}&#10;\newcommand{\RRSet}{{\mySetNotation{R}}}&#10;\newcommand{\EESet}{{\mySetNotation{E}}}&#10;\newcommand{\NNSet}{{\mySetNotation{N}}}&#10;\newcommand{\QQSet}{{\mySetNotation{Q}}}&#10;&#10;\newcommand{\myBoldNotation}[1]{{\mathbf #1}}&#10;%\newcommand{\myBoldNotation}[1]{{\mathbold{#1}}} %for euler math&#10;\newcommand{\va}   {{\myBoldNotation{a}}}&#10;\newcommand{\vb}   {{\myBoldNotation{b}}}&#10;\newcommand{\vc}   {{\myBoldNotation{c}}}&#10;\newcommand{\vd}   {{\myBoldNotation{d}}}&#10;\newcommand{\ve}   {{\myBoldNotation{e}}}&#10;\newcommand{\vf}   {{\myBoldNotation{f}}}&#10;\newcommand{\vg}   {{\myBoldNotation{g}}}&#10;\newcommand{\vh}   {{\myBoldNotation{h}}}&#10;\newcommand{\vi}   {{\myBoldNotation{i}}}&#10;\newcommand{\vj}   {{\myBoldNotation{j}}}&#10;\newcommand{\vk}   {{\myBoldNotation{k}}}&#10;\newcommand{\vl}   {{\myBoldNotation{l}}}&#10;\newcommand{\vm}   {{\myBoldNotation{m}}}&#10;\newcommand{\vn}   {{\myBoldNotation{n}}}&#10;\newcommand{\nn}   {{\myBoldNotation{n}}}&#10;\newcommand{\vo}   {{\myBoldNotation{o}}}&#10;\newcommand{\vp}   {{\myBoldNotation{p}}}&#10;\newcommand{\pp}   {{\myBoldNotation{p}}}&#10;\newcommand{\vq}   {{\myBoldNotation{q}}}&#10;\newcommand{\vr}   {{\myBoldNotation{r}}}&#10;\newcommand{\vs}   {{\myBoldNotation{s}}}&#10;\newcommand{\vt}   {{\myBoldNotation{t}}}&#10;\newcommand{\vu}   {{\myBoldNotation{u}}}&#10;\newcommand{\vv}   {{\myBoldNotation{v}}}&#10;\newcommand{\vw}   {{\myBoldNotation{w}}}&#10;\newcommand{\vx}   {{\myBoldNotation{x}}}&#10;\newcommand{\vy}   {{\myBoldNotation{y}}}&#10;\newcommand{\vz}   {{\myBoldNotation{z}}}&#10;\newcommand{\vNull}{{\myBoldNotation{0}}}&#10;\newcommand{\vOne} {{\myBoldNotation{1}}}&#10;&#10;\newcommand{\mA}   {{\myBoldNotation{A}}}&#10;\newcommand{\mB}   {{\myBoldNotation{B}}}&#10;\newcommand{\mC}   {{\myBoldNotation{C}}}&#10;\newcommand{\mD}   {{\myBoldNotation{D}}}&#10;\newcommand{\mE}   {{\myBoldNotation{E}}}&#10;\newcommand{\mF}   {{\myBoldNotation{F}}}&#10;\newcommand{\mG}   {{\myBoldNotation{G}}}&#10;\newcommand{\mH}   {{\myBoldNotation{H}}}&#10;\newcommand{\mI}   {{\myBoldNotation{I}}}&#10;\newcommand{\mJ}   {{\myBoldNotation{J}}}&#10;\newcommand{\mK}   {{\myBoldNotation{K}}}&#10;\newcommand{\mL}   {{\myBoldNotation{L}}}&#10;\newcommand{\mM}   {{\myBoldNotation{M}}}&#10;\newcommand{\mN}   {{\myBoldNotation{N}}}&#10;\newcommand{\mO}   {{\myBoldNotation{O}}}&#10;\newcommand{\mP}   {{\myBoldNotation{P}}}&#10;\newcommand{\mQ}   {{\myBoldNotation{Q}}}&#10;\newcommand{\mR}   {{\myBoldNotation{R}}}&#10;\newcommand{\mS}   {{\myBoldNotation{S}}}&#10;\newcommand{\mT}   {{\myBoldNotation{T}}}&#10;\newcommand{\mU}   {{\myBoldNotation{U}}}&#10;\newcommand{\mV}   {{\myBoldNotation{V}}}&#10;\newcommand{\mW}   {{\myBoldNotation{W}}}&#10;\newcommand{\mX}   {{\myBoldNotation{X}}}&#10;\newcommand{\mY}   {{\myBoldNotation{Y}}}&#10;\newcommand{\mZ}   {{\myBoldNotation{Z}}}&#10;\newcommand{\mNull}{{\myBoldNotation{0}}}&#10;&#10;%\newcommand{\myBoldGreekNotation}[1]{\boldsymbol{#1}}&#10;\newcommand{\myBoldGreekNotationLower}[1]{{\bm{#1}}}&#10;\newcommand{\myBoldGreekNotationUpper}[1]{{\bm{#1}}}&#10;\newcommand{\balpha}  {{\myBoldGreekNotationLower{\alpha}  }}&#10;\newcommand{\bbeta}   {{\myBoldGreekNotationLower{\beta}   }}&#10;\newcommand{\bgamma}  {{\myBoldGreekNotationLower{\gamma}  }}&#10;\newcommand{\bdelta}  {{\myBoldGreekNotationLower{\delta}  }}&#10;\newcommand{\bepsilon}{{\myBoldGreekNotationLower{\epsilon}}}&#10;\newcommand{\bzeta}   {{\myBoldGreekNotationLower{\zeta}   }}&#10;\newcommand{\btheta}  {{\myBoldGreekNotationLower{\theta}  }}&#10;\newcommand{\biota}   {{\myBoldGreekNotationLower{\iota}   }}&#10;\newcommand{\bkappa}  {{\myBoldGreekNotationLower{\kappa}  }}&#10;\newcommand{\blambda} {{\myBoldGreekNotationLower{\lambda} }}&#10;\newcommand{\bmu}     {{\myBoldGreekNotationLower{\mu}     }}&#10;\newcommand{\bnu}     {{\myBoldGreekNotationLower{\nu}     }}&#10;\newcommand{\bxi}     {{\myBoldGreekNotationLower{\xi}     }}&#10;\newcommand{\bomicron}{{\myBoldGreekNotationLower{\omicron}}}&#10;\newcommand{\bpi}     {{\myBoldGreekNotationLower{\pi}     }}&#10;\newcommand{\brho}    {{\myBoldGreekNotationLower{\rho}    }}&#10;\newcommand{\bsigma}  {{\myBoldGreekNotationLower{\sigma}  }}&#10;\newcommand{\btau}    {{\myBoldGreekNotationLower{\tau}    }}&#10;\newcommand{\bupsilon}{{\myBoldGreekNotationLower{\upsilon}}}&#10;\newcommand{\bphi}    {{\myBoldGreekNotationLower{\phi}    }}&#10;\newcommand{\bchi}    {{\myBoldGreekNotationLower{\chi}    }}&#10;\newcommand{\bpsi}    {{\myBoldGreekNotationLower{\psi}    }}&#10;\newcommand{\bomega}  {{\myBoldGreekNotationLower{\omega}  }}&#10;&#10;\newcommand{\bGamma}  {{\myBoldGreekNotationUpper{\Gamma}  }}&#10;\newcommand{\bDelta}  {{\myBoldGreekNotationUpper{\Delta}  }}&#10;\newcommand{\bTheta}  {{\myBoldGreekNotationUpper{\Theta}  }}&#10;\newcommand{\bLambda} {{\myBoldGreekNotationUpper{\Lambda} }}&#10;\newcommand{\bXi}     {{\myBoldGreekNotationUpper{\Xi}     }}&#10;\newcommand{\bPi}     {{\myBoldGreekNotationUpper{\Pi}     }}&#10;\newcommand{\bSigma}  {{\myBoldGreekNotationUpper{\Sigma}  }}&#10;\newcommand{\bUpsilon}{{\myBoldGreekNotationUpper{\Upsilon}}}&#10;\newcommand{\bPhi}    {{\myBoldGreekNotationUpper{\Phi}    }}&#10;\newcommand{\bPsi}    {{\myBoldGreekNotationUpper{\Psi}    }}&#10;\newcommand{\bOmega}  {{\myBoldGreekNotationUpper{\Omega}  }}&#10;&#10;\newcommand{\inn}[2][0cm]{\mathopen{}\left|{#2}\parbox[h][#1]{0cm}{}\right|}&#10;\newcommand{\invn}[2][0cm]{\mathopen{}\left|\left|{#2}\parbox[h][#1]{0cm}{}\right|\right|}&#10;&#10;%\newcommand{\Sa}{{\mathbf {Sa}}}&#10;%\newcommand{\Topo}{{\mathbf {Topo}}}&#10;%\newcommand{\Sep}{{\mathbf {Sep}}}&#10;%\newcommand{\Str}{{\mathbf {Str}}}&#10;%\newcommand{\Reg}{{\mathbf {Reg}}}&#10;&#10;%\newcommand{\PPhi}{{\pmb \Phi}}&#10;%\newcommand{\PPi}{{\pmb \Pi}}&#10;%\newcommand{\PPhi}{{\bm \Phi}}&#10;%\newcommand{\PPi}{{\bm \Pi}}&#10;\newcommand{\PPhi}{{\Phi}}&#10;\newcommand{\PPi}{{\Pi}}&#10;\newcommand{\ppi}{{\pi}}&#10;\newcommand{\ggam}{{\gamma}}&#10;&#10;\newcommand{\cA}{{\mathcal A}}&#10;\newcommand{\cB}{{\mathcal B}}&#10;\newcommand{\cC}{{\mathcal C}}&#10;\newcommand{\cD}{{\mathcal D}}&#10;\newcommand{\cE}{{\mathcal E}}&#10;\newcommand{\cF}{{\mathcal F}}&#10;\newcommand{\cG}{{\mathcal G}}&#10;\newcommand{\cH}{{\mathcal H}}&#10;\newcommand{\cI}{{\mathcal I}}&#10;\newcommand{\cJ}{{\mathcal J}}&#10;\newcommand{\cK}{{\mathcal K}}&#10;\newcommand{\cL}{{\mathcal L}}&#10;\newcommand{\cM}{{\mathcal M}}&#10;\newcommand{\cN}{{\mathcal N}}&#10;\newcommand{\cO}{{\mathcal O}}&#10;\newcommand{\cP}{{\mathcal P}}&#10;\newcommand{\cQ}{{\mathcal Q}}&#10;\newcommand{\cR}{{\mathcal R}}&#10;\newcommand{\cS}{{\mathcal S}}&#10;\newcommand{\cT}{{\mathcal T}}&#10;\newcommand{\cU}{{\mathcal U}}&#10;\newcommand{\cV}{{\mathcal V}}&#10;\newcommand{\cW}{{\mathcal W}}&#10;\newcommand{\cX}{{\mathcal X}}&#10;\newcommand{\cY}{{\mathcal Y}}&#10;\newcommand{\cZ}{{\mathcal Z}}&#10;&#10;\newcommand{\ca}{{\mathcal a}}&#10;\newcommand{\cb}{{\mathcal b}}&#10;\newcommand{\cc}{{\mathcal c}}&#10;\newcommand{\cd}{{\mathcal d}}&#10;\newcommand{\ce}{{\mathcal e}}&#10;%\newcommand{\cf}{{\mathcal f}}&#10;\newcommand{\cg}{{\mathcal g}}&#10;\newcommand{\ch}{{\mathcal h}}&#10;\newcommand{\ci}{{\mathcal i}}&#10;\newcommand{\cj}{{\mathcal j}}&#10;%\newcommand{\ck}{{\mathcal k}}&#10;\newcommand{\cl}{{\mathcal l}}&#10;\newcommand{\cm}{{\mathcal m}}&#10;\newcommand{\cn}{{\mathcal n}}&#10;\newcommand{\co}{{\mathcal o}}&#10;\newcommand{\cp}{{\mathcal p}}&#10;\newcommand{\cq}{{\mathcal q}}&#10;%\newcommand{\cr}{{\mathcal r}}&#10;\newcommand{\cs}{{\mathcal s}}&#10;\newcommand{\ct}{{\mathcal t}}&#10;\newcommand{\cu}{{\mathcal u}}&#10;\newcommand{\cv}{{\mathcal v}}&#10;\newcommand{\cw}{{\mathcal w}}&#10;\newcommand{\cx}{{\mathcal x}}&#10;\newcommand{\cy}{{\mathcal y}}&#10;\newcommand{\cz}{{\mathcal z}}&#10;&#10;%cool package Styles&#10;\Style{IdentityMatrixSymb=\mI,%&#10;       DSymb={\mathrm d},%&#10;       IntegrateDifferentialDSymb={\mathrm d},%&#10;       TrParen=p,%&#10;       DetParen=p}&#10;\Style{DDisplayFunc=outset}&#10;\renewcommand{\Transpose}[1]{ {#1}^\Transp }&#10;\newcommand{\TransposeInv}[1]{ {#1}^{-\Transp} }&#10;\newcommand{\T}[1]{\Transpose{#1}}&#10;\newcommand{\TInv}[1]{\TransposeInv{#1}}&#10;\newcommand{\Inv}[1]{ {#1}^{-1} }&#10;\newcommand{\Transp}{{{\mathrm T}}}&#10;      &#10;\newcommand{\Rank}[1]    {\operatorname{rank}\inp{#1}}&#10;\newcommand{\Vol}[1]     {\operatorname{vol}\inp{#1}}&#10;\renewcommand{\Vec}[1]   {\operatorname{vec}\inp{#1}}&#10;\renewcommand{\Div}[1]   {\T{\nabla} \, #1}&#10;\newcommand{\Diag}[1]    {\operatorname{diag}\inp{#1}}&#10;\newcommand{\Dim}[1]     {\operatorname{dim}\inp{#1}}&#10;\newcommand{\Diagof}[1]  {\operatorname{diag}^{-1}\inp{#1}}&#10;\newcommand*{\diff}{\mathop{}\!\mathrm{d}} %e.g. $F(x) = \int\!f(x)\diff x$&#10;\newcommand{\Argmin}[1]{\underset{#1}{\operatorname{argmin}} \;}&#10;\newcommand{\Maxof}[1]{\underset{#1}{\operatorname{max}} \;}&#10;\newcommand{\Minof}[1]{\underset{#1}{\operatorname{min}} \;}&#10;&#10;\providecommand{\e}[1]{\ensuremath{\cdot 10^{#1}}}&#10;&#10;%workaround for mathbold in cool, cf. http://tex.stackexchange.com/questions/97910&#10;\let\oldmb\mathbold&#10;\protected\def\mathbold{\oldmb}&#10;&#10;\newcommand{\CB} [1]{{\color{#1}     $\bullet$}}&#10;\newcommand{\CBB}[2]{{\color[#1]{#2} $\bullet$}}&#10;&#10;\newcommand{\ie}{i.e.}&#10;\newcommand{\Ie}{I.e.}&#10;\newcommand{\eg}{e.g.}&#10;\newcommand{\Eg}{E.g.}&#10;\newcommand{\cf}{cf.\ }&#10;\newcommand{\Cf}{Cf.\ }&#10;\newcommand{\etc}{etc.\ }&#10;\newcommand{\wrt}{w.r.t.\ }&#10;\newcommand{\Wrt}{W.r.t.\ }&#10;% \newcommand{\wlog}{w.l.o.g.~}&#10;\newcommand{\Wlog}{W.l.o.g.\ }&#10;\newcommand{\resp}{resp.\ }&#10;\newcommand{\etal}{et al.\ }&#10;&#10;\newtheorem{theorem}{Theorem}&#10;\newtheorem{definition}{Definition}&#10;\newtheorem{expectation}{Expectation}&#10;\newtheorem{problem}{Problem}&#10;%\newtheorem{algorithm}{Algorithm}&#10;&#10;%\newenvironment{fshaded}{%&#10;%\def\FrameCommand{\fcolorbox{framecolor}{shadecolor}}%&#10;%\MakeFramed {\FrameRestore}}%&#10;%{\endMakeFramed}&#10;%&#10;%\newtheorem{theorem}{Theorem}[section]&#10;%&#10;%\newenvironment{fdfn}[1][]{&#10;%\definecolor{shadecolor}{rgb}{.9,.9,1}%DEFINITION_COLORBOX&#10;%\definecolor{framecolor}{rgb}{1,1,1}%&#10;%\begin{fshaded}\begin{theorem}[#1]}{\end{theorem}\end{fshaded}}&#10;%&#10;%&#10;%\begin{fdfn}[Blash]&#10;%Eine Zahlenfolge ...&#10;%\end{fdfn}&#10;%&#10;%\begin{fdfn}[Test]&#10;%Eine Zahlenfolge ...&#10;%\end{fdfn}&#10;&#10;% :mode=latex: %&#10;&#10;\begin{document}&#10;&#10;$x_5$&#10;&#10;\end{document}"/>
  <p:tag name="IGUANATEXSIZE" val="20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%\usepackage[osf,sc]{mathpazo}&#10;\usepackage{cool}&#10;\pagestyle{empty}&#10;&#10;%!TEX root = diss.tex&#10;&#10;%%%%%%%%%%%%%%%%%%%%%%%%%%%%%%%%%%%%%%%%%%%%%%%%%%%%%%%%%%%%%&#10;%% LaTeX math macros&#10;%%%%%%%%%%%%%%%%%%%%%%%%%%%%%%%%%%%%%%%%%%%%%%%%%%%%%%%%%%%%%&#10;&#10;\newcommand{\mySetNotation}[1]{{\mathbb{#1}}}&#10;\newcommand{\RRSet}{{\mySetNotation{R}}}&#10;\newcommand{\EESet}{{\mySetNotation{E}}}&#10;\newcommand{\NNSet}{{\mySetNotation{N}}}&#10;\newcommand{\QQSet}{{\mySetNotation{Q}}}&#10;&#10;\newcommand{\myBoldNotation}[1]{{\mathbf #1}}&#10;%\newcommand{\myBoldNotation}[1]{{\mathbold{#1}}} %for euler math&#10;\newcommand{\va}   {{\myBoldNotation{a}}}&#10;\newcommand{\vb}   {{\myBoldNotation{b}}}&#10;\newcommand{\vc}   {{\myBoldNotation{c}}}&#10;\newcommand{\vd}   {{\myBoldNotation{d}}}&#10;\newcommand{\ve}   {{\myBoldNotation{e}}}&#10;\newcommand{\vf}   {{\myBoldNotation{f}}}&#10;\newcommand{\vg}   {{\myBoldNotation{g}}}&#10;\newcommand{\vh}   {{\myBoldNotation{h}}}&#10;\newcommand{\vi}   {{\myBoldNotation{i}}}&#10;\newcommand{\vj}   {{\myBoldNotation{j}}}&#10;\newcommand{\vk}   {{\myBoldNotation{k}}}&#10;\newcommand{\vl}   {{\myBoldNotation{l}}}&#10;\newcommand{\vm}   {{\myBoldNotation{m}}}&#10;\newcommand{\vn}   {{\myBoldNotation{n}}}&#10;\newcommand{\nn}   {{\myBoldNotation{n}}}&#10;\newcommand{\vo}   {{\myBoldNotation{o}}}&#10;\newcommand{\vp}   {{\myBoldNotation{p}}}&#10;\newcommand{\pp}   {{\myBoldNotation{p}}}&#10;\newcommand{\vq}   {{\myBoldNotation{q}}}&#10;\newcommand{\vr}   {{\myBoldNotation{r}}}&#10;\newcommand{\vs}   {{\myBoldNotation{s}}}&#10;\newcommand{\vt}   {{\myBoldNotation{t}}}&#10;\newcommand{\vu}   {{\myBoldNotation{u}}}&#10;\newcommand{\vv}   {{\myBoldNotation{v}}}&#10;\newcommand{\vw}   {{\myBoldNotation{w}}}&#10;\newcommand{\vx}   {{\myBoldNotation{x}}}&#10;\newcommand{\vy}   {{\myBoldNotation{y}}}&#10;\newcommand{\vz}   {{\myBoldNotation{z}}}&#10;\newcommand{\vNull}{{\myBoldNotation{0}}}&#10;\newcommand{\vOne} {{\myBoldNotation{1}}}&#10;&#10;\newcommand{\mA}   {{\myBoldNotation{A}}}&#10;\newcommand{\mB}   {{\myBoldNotation{B}}}&#10;\newcommand{\mC}   {{\myBoldNotation{C}}}&#10;\newcommand{\mD}   {{\myBoldNotation{D}}}&#10;\newcommand{\mE}   {{\myBoldNotation{E}}}&#10;\newcommand{\mF}   {{\myBoldNotation{F}}}&#10;\newcommand{\mG}   {{\myBoldNotation{G}}}&#10;\newcommand{\mH}   {{\myBoldNotation{H}}}&#10;\newcommand{\mI}   {{\myBoldNotation{I}}}&#10;\newcommand{\mJ}   {{\myBoldNotation{J}}}&#10;\newcommand{\mK}   {{\myBoldNotation{K}}}&#10;\newcommand{\mL}   {{\myBoldNotation{L}}}&#10;\newcommand{\mM}   {{\myBoldNotation{M}}}&#10;\newcommand{\mN}   {{\myBoldNotation{N}}}&#10;\newcommand{\mO}   {{\myBoldNotation{O}}}&#10;\newcommand{\mP}   {{\myBoldNotation{P}}}&#10;\newcommand{\mQ}   {{\myBoldNotation{Q}}}&#10;\newcommand{\mR}   {{\myBoldNotation{R}}}&#10;\newcommand{\mS}   {{\myBoldNotation{S}}}&#10;\newcommand{\mT}   {{\myBoldNotation{T}}}&#10;\newcommand{\mU}   {{\myBoldNotation{U}}}&#10;\newcommand{\mV}   {{\myBoldNotation{V}}}&#10;\newcommand{\mW}   {{\myBoldNotation{W}}}&#10;\newcommand{\mX}   {{\myBoldNotation{X}}}&#10;\newcommand{\mY}   {{\myBoldNotation{Y}}}&#10;\newcommand{\mZ}   {{\myBoldNotation{Z}}}&#10;\newcommand{\mNull}{{\myBoldNotation{0}}}&#10;&#10;%\newcommand{\myBoldGreekNotation}[1]{\boldsymbol{#1}}&#10;\newcommand{\myBoldGreekNotationLower}[1]{{\bm{#1}}}&#10;\newcommand{\myBoldGreekNotationUpper}[1]{{\bm{#1}}}&#10;\newcommand{\balpha}  {{\myBoldGreekNotationLower{\alpha}  }}&#10;\newcommand{\bbeta}   {{\myBoldGreekNotationLower{\beta}   }}&#10;\newcommand{\bgamma}  {{\myBoldGreekNotationLower{\gamma}  }}&#10;\newcommand{\bdelta}  {{\myBoldGreekNotationLower{\delta}  }}&#10;\newcommand{\bepsilon}{{\myBoldGreekNotationLower{\epsilon}}}&#10;\newcommand{\bzeta}   {{\myBoldGreekNotationLower{\zeta}   }}&#10;\newcommand{\btheta}  {{\myBoldGreekNotationLower{\theta}  }}&#10;\newcommand{\biota}   {{\myBoldGreekNotationLower{\iota}   }}&#10;\newcommand{\bkappa}  {{\myBoldGreekNotationLower{\kappa}  }}&#10;\newcommand{\blambda} {{\myBoldGreekNotationLower{\lambda} }}&#10;\newcommand{\bmu}     {{\myBoldGreekNotationLower{\mu}     }}&#10;\newcommand{\bnu}     {{\myBoldGreekNotationLower{\nu}     }}&#10;\newcommand{\bxi}     {{\myBoldGreekNotationLower{\xi}     }}&#10;\newcommand{\bomicron}{{\myBoldGreekNotationLower{\omicron}}}&#10;\newcommand{\bpi}     {{\myBoldGreekNotationLower{\pi}     }}&#10;\newcommand{\brho}    {{\myBoldGreekNotationLower{\rho}    }}&#10;\newcommand{\bsigma}  {{\myBoldGreekNotationLower{\sigma}  }}&#10;\newcommand{\btau}    {{\myBoldGreekNotationLower{\tau}    }}&#10;\newcommand{\bupsilon}{{\myBoldGreekNotationLower{\upsilon}}}&#10;\newcommand{\bphi}    {{\myBoldGreekNotationLower{\phi}    }}&#10;\newcommand{\bchi}    {{\myBoldGreekNotationLower{\chi}    }}&#10;\newcommand{\bpsi}    {{\myBoldGreekNotationLower{\psi}    }}&#10;\newcommand{\bomega}  {{\myBoldGreekNotationLower{\omega}  }}&#10;&#10;\newcommand{\bGamma}  {{\myBoldGreekNotationUpper{\Gamma}  }}&#10;\newcommand{\bDelta}  {{\myBoldGreekNotationUpper{\Delta}  }}&#10;\newcommand{\bTheta}  {{\myBoldGreekNotationUpper{\Theta}  }}&#10;\newcommand{\bLambda} {{\myBoldGreekNotationUpper{\Lambda} }}&#10;\newcommand{\bXi}     {{\myBoldGreekNotationUpper{\Xi}     }}&#10;\newcommand{\bPi}     {{\myBoldGreekNotationUpper{\Pi}     }}&#10;\newcommand{\bSigma}  {{\myBoldGreekNotationUpper{\Sigma}  }}&#10;\newcommand{\bUpsilon}{{\myBoldGreekNotationUpper{\Upsilon}}}&#10;\newcommand{\bPhi}    {{\myBoldGreekNotationUpper{\Phi}    }}&#10;\newcommand{\bPsi}    {{\myBoldGreekNotationUpper{\Psi}    }}&#10;\newcommand{\bOmega}  {{\myBoldGreekNotationUpper{\Omega}  }}&#10;&#10;\newcommand{\inn}[2][0cm]{\mathopen{}\left|{#2}\parbox[h][#1]{0cm}{}\right|}&#10;\newcommand{\invn}[2][0cm]{\mathopen{}\left|\left|{#2}\parbox[h][#1]{0cm}{}\right|\right|}&#10;&#10;%\newcommand{\Sa}{{\mathbf {Sa}}}&#10;%\newcommand{\Topo}{{\mathbf {Topo}}}&#10;%\newcommand{\Sep}{{\mathbf {Sep}}}&#10;%\newcommand{\Str}{{\mathbf {Str}}}&#10;%\newcommand{\Reg}{{\mathbf {Reg}}}&#10;&#10;%\newcommand{\PPhi}{{\pmb \Phi}}&#10;%\newcommand{\PPi}{{\pmb \Pi}}&#10;%\newcommand{\PPhi}{{\bm \Phi}}&#10;%\newcommand{\PPi}{{\bm \Pi}}&#10;\newcommand{\PPhi}{{\Phi}}&#10;\newcommand{\PPi}{{\Pi}}&#10;\newcommand{\ppi}{{\pi}}&#10;\newcommand{\ggam}{{\gamma}}&#10;&#10;\newcommand{\cA}{{\mathcal A}}&#10;\newcommand{\cB}{{\mathcal B}}&#10;\newcommand{\cC}{{\mathcal C}}&#10;\newcommand{\cD}{{\mathcal D}}&#10;\newcommand{\cE}{{\mathcal E}}&#10;\newcommand{\cF}{{\mathcal F}}&#10;\newcommand{\cG}{{\mathcal G}}&#10;\newcommand{\cH}{{\mathcal H}}&#10;\newcommand{\cI}{{\mathcal I}}&#10;\newcommand{\cJ}{{\mathcal J}}&#10;\newcommand{\cK}{{\mathcal K}}&#10;\newcommand{\cL}{{\mathcal L}}&#10;\newcommand{\cM}{{\mathcal M}}&#10;\newcommand{\cN}{{\mathcal N}}&#10;\newcommand{\cO}{{\mathcal O}}&#10;\newcommand{\cP}{{\mathcal P}}&#10;\newcommand{\cQ}{{\mathcal Q}}&#10;\newcommand{\cR}{{\mathcal R}}&#10;\newcommand{\cS}{{\mathcal S}}&#10;\newcommand{\cT}{{\mathcal T}}&#10;\newcommand{\cU}{{\mathcal U}}&#10;\newcommand{\cV}{{\mathcal V}}&#10;\newcommand{\cW}{{\mathcal W}}&#10;\newcommand{\cX}{{\mathcal X}}&#10;\newcommand{\cY}{{\mathcal Y}}&#10;\newcommand{\cZ}{{\mathcal Z}}&#10;&#10;\newcommand{\ca}{{\mathcal a}}&#10;\newcommand{\cb}{{\mathcal b}}&#10;\newcommand{\cc}{{\mathcal c}}&#10;\newcommand{\cd}{{\mathcal d}}&#10;\newcommand{\ce}{{\mathcal e}}&#10;%\newcommand{\cf}{{\mathcal f}}&#10;\newcommand{\cg}{{\mathcal g}}&#10;\newcommand{\ch}{{\mathcal h}}&#10;\newcommand{\ci}{{\mathcal i}}&#10;\newcommand{\cj}{{\mathcal j}}&#10;%\newcommand{\ck}{{\mathcal k}}&#10;\newcommand{\cl}{{\mathcal l}}&#10;\newcommand{\cm}{{\mathcal m}}&#10;\newcommand{\cn}{{\mathcal n}}&#10;\newcommand{\co}{{\mathcal o}}&#10;\newcommand{\cp}{{\mathcal p}}&#10;\newcommand{\cq}{{\mathcal q}}&#10;%\newcommand{\cr}{{\mathcal r}}&#10;\newcommand{\cs}{{\mathcal s}}&#10;\newcommand{\ct}{{\mathcal t}}&#10;\newcommand{\cu}{{\mathcal u}}&#10;\newcommand{\cv}{{\mathcal v}}&#10;\newcommand{\cw}{{\mathcal w}}&#10;\newcommand{\cx}{{\mathcal x}}&#10;\newcommand{\cy}{{\mathcal y}}&#10;\newcommand{\cz}{{\mathcal z}}&#10;&#10;%cool package Styles&#10;\Style{IdentityMatrixSymb=\mI,%&#10;       DSymb={\mathrm d},%&#10;       IntegrateDifferentialDSymb={\mathrm d},%&#10;       TrParen=p,%&#10;       DetParen=p}&#10;\Style{DDisplayFunc=outset}&#10;\renewcommand{\Transpose}[1]{ {#1}^\Transp }&#10;\newcommand{\TransposeInv}[1]{ {#1}^{-\Transp} }&#10;\newcommand{\T}[1]{\Transpose{#1}}&#10;\newcommand{\TInv}[1]{\TransposeInv{#1}}&#10;\newcommand{\Inv}[1]{ {#1}^{-1} }&#10;\newcommand{\Transp}{{{\mathrm T}}}&#10;      &#10;\newcommand{\Rank}[1]    {\operatorname{rank}\inp{#1}}&#10;\newcommand{\Vol}[1]     {\operatorname{vol}\inp{#1}}&#10;\renewcommand{\Vec}[1]   {\operatorname{vec}\inp{#1}}&#10;\renewcommand{\Div}[1]   {\T{\nabla} \, #1}&#10;\newcommand{\Diag}[1]    {\operatorname{diag}\inp{#1}}&#10;\newcommand{\Dim}[1]     {\operatorname{dim}\inp{#1}}&#10;\newcommand{\Diagof}[1]  {\operatorname{diag}^{-1}\inp{#1}}&#10;\newcommand*{\diff}{\mathop{}\!\mathrm{d}} %e.g. $F(x) = \int\!f(x)\diff x$&#10;\newcommand{\Argmin}[1]{\underset{#1}{\operatorname{argmin}} \;}&#10;\newcommand{\Maxof}[1]{\underset{#1}{\operatorname{max}} \;}&#10;\newcommand{\Minof}[1]{\underset{#1}{\operatorname{min}} \;}&#10;&#10;\providecommand{\e}[1]{\ensuremath{\cdot 10^{#1}}}&#10;&#10;%workaround for mathbold in cool, cf. http://tex.stackexchange.com/questions/97910&#10;\let\oldmb\mathbold&#10;\protected\def\mathbold{\oldmb}&#10;&#10;\newcommand{\CB} [1]{{\color{#1}     $\bullet$}}&#10;\newcommand{\CBB}[2]{{\color[#1]{#2} $\bullet$}}&#10;&#10;\newcommand{\ie}{i.e.}&#10;\newcommand{\Ie}{I.e.}&#10;\newcommand{\eg}{e.g.}&#10;\newcommand{\Eg}{E.g.}&#10;\newcommand{\cf}{cf.\ }&#10;\newcommand{\Cf}{Cf.\ }&#10;\newcommand{\etc}{etc.\ }&#10;\newcommand{\wrt}{w.r.t.\ }&#10;\newcommand{\Wrt}{W.r.t.\ }&#10;% \newcommand{\wlog}{w.l.o.g.~}&#10;\newcommand{\Wlog}{W.l.o.g.\ }&#10;\newcommand{\resp}{resp.\ }&#10;\newcommand{\etal}{et al.\ }&#10;&#10;\newtheorem{theorem}{Theorem}&#10;\newtheorem{definition}{Definition}&#10;\newtheorem{expectation}{Expectation}&#10;\newtheorem{problem}{Problem}&#10;%\newtheorem{algorithm}{Algorithm}&#10;&#10;%\newenvironment{fshaded}{%&#10;%\def\FrameCommand{\fcolorbox{framecolor}{shadecolor}}%&#10;%\MakeFramed {\FrameRestore}}%&#10;%{\endMakeFramed}&#10;%&#10;%\newtheorem{theorem}{Theorem}[section]&#10;%&#10;%\newenvironment{fdfn}[1][]{&#10;%\definecolor{shadecolor}{rgb}{.9,.9,1}%DEFINITION_COLORBOX&#10;%\definecolor{framecolor}{rgb}{1,1,1}%&#10;%\begin{fshaded}\begin{theorem}[#1]}{\end{theorem}\end{fshaded}}&#10;%&#10;%&#10;%\begin{fdfn}[Blash]&#10;%Eine Zahlenfolge ...&#10;%\end{fdfn}&#10;%&#10;%\begin{fdfn}[Test]&#10;%Eine Zahlenfolge ...&#10;%\end{fdfn}&#10;&#10;% :mode=latex: %&#10;&#10;\begin{document}&#10;&#10;$x_6$&#10;&#10;\end{document}"/>
  <p:tag name="IGUANATEXSIZE" val="20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%\usepackage[osf,sc]{mathpazo}&#10;\usepackage{cool}&#10;\pagestyle{empty}&#10;&#10;%!TEX root = diss.tex&#10;&#10;%%%%%%%%%%%%%%%%%%%%%%%%%%%%%%%%%%%%%%%%%%%%%%%%%%%%%%%%%%%%%&#10;%% LaTeX math macros&#10;%%%%%%%%%%%%%%%%%%%%%%%%%%%%%%%%%%%%%%%%%%%%%%%%%%%%%%%%%%%%%&#10;&#10;\newcommand{\mySetNotation}[1]{{\mathbb{#1}}}&#10;\newcommand{\RRSet}{{\mySetNotation{R}}}&#10;\newcommand{\EESet}{{\mySetNotation{E}}}&#10;\newcommand{\NNSet}{{\mySetNotation{N}}}&#10;\newcommand{\QQSet}{{\mySetNotation{Q}}}&#10;&#10;\newcommand{\myBoldNotation}[1]{{\mathbf #1}}&#10;%\newcommand{\myBoldNotation}[1]{{\mathbold{#1}}} %for euler math&#10;\newcommand{\va}   {{\myBoldNotation{a}}}&#10;\newcommand{\vb}   {{\myBoldNotation{b}}}&#10;\newcommand{\vc}   {{\myBoldNotation{c}}}&#10;\newcommand{\vd}   {{\myBoldNotation{d}}}&#10;\newcommand{\ve}   {{\myBoldNotation{e}}}&#10;\newcommand{\vf}   {{\myBoldNotation{f}}}&#10;\newcommand{\vg}   {{\myBoldNotation{g}}}&#10;\newcommand{\vh}   {{\myBoldNotation{h}}}&#10;\newcommand{\vi}   {{\myBoldNotation{i}}}&#10;\newcommand{\vj}   {{\myBoldNotation{j}}}&#10;\newcommand{\vk}   {{\myBoldNotation{k}}}&#10;\newcommand{\vl}   {{\myBoldNotation{l}}}&#10;\newcommand{\vm}   {{\myBoldNotation{m}}}&#10;\newcommand{\vn}   {{\myBoldNotation{n}}}&#10;\newcommand{\nn}   {{\myBoldNotation{n}}}&#10;\newcommand{\vo}   {{\myBoldNotation{o}}}&#10;\newcommand{\vp}   {{\myBoldNotation{p}}}&#10;\newcommand{\pp}   {{\myBoldNotation{p}}}&#10;\newcommand{\vq}   {{\myBoldNotation{q}}}&#10;\newcommand{\vr}   {{\myBoldNotation{r}}}&#10;\newcommand{\vs}   {{\myBoldNotation{s}}}&#10;\newcommand{\vt}   {{\myBoldNotation{t}}}&#10;\newcommand{\vu}   {{\myBoldNotation{u}}}&#10;\newcommand{\vv}   {{\myBoldNotation{v}}}&#10;\newcommand{\vw}   {{\myBoldNotation{w}}}&#10;\newcommand{\vx}   {{\myBoldNotation{x}}}&#10;\newcommand{\vy}   {{\myBoldNotation{y}}}&#10;\newcommand{\vz}   {{\myBoldNotation{z}}}&#10;\newcommand{\vNull}{{\myBoldNotation{0}}}&#10;\newcommand{\vOne} {{\myBoldNotation{1}}}&#10;&#10;\newcommand{\mA}   {{\myBoldNotation{A}}}&#10;\newcommand{\mB}   {{\myBoldNotation{B}}}&#10;\newcommand{\mC}   {{\myBoldNotation{C}}}&#10;\newcommand{\mD}   {{\myBoldNotation{D}}}&#10;\newcommand{\mE}   {{\myBoldNotation{E}}}&#10;\newcommand{\mF}   {{\myBoldNotation{F}}}&#10;\newcommand{\mG}   {{\myBoldNotation{G}}}&#10;\newcommand{\mH}   {{\myBoldNotation{H}}}&#10;\newcommand{\mI}   {{\myBoldNotation{I}}}&#10;\newcommand{\mJ}   {{\myBoldNotation{J}}}&#10;\newcommand{\mK}   {{\myBoldNotation{K}}}&#10;\newcommand{\mL}   {{\myBoldNotation{L}}}&#10;\newcommand{\mM}   {{\myBoldNotation{M}}}&#10;\newcommand{\mN}   {{\myBoldNotation{N}}}&#10;\newcommand{\mO}   {{\myBoldNotation{O}}}&#10;\newcommand{\mP}   {{\myBoldNotation{P}}}&#10;\newcommand{\mQ}   {{\myBoldNotation{Q}}}&#10;\newcommand{\mR}   {{\myBoldNotation{R}}}&#10;\newcommand{\mS}   {{\myBoldNotation{S}}}&#10;\newcommand{\mT}   {{\myBoldNotation{T}}}&#10;\newcommand{\mU}   {{\myBoldNotation{U}}}&#10;\newcommand{\mV}   {{\myBoldNotation{V}}}&#10;\newcommand{\mW}   {{\myBoldNotation{W}}}&#10;\newcommand{\mX}   {{\myBoldNotation{X}}}&#10;\newcommand{\mY}   {{\myBoldNotation{Y}}}&#10;\newcommand{\mZ}   {{\myBoldNotation{Z}}}&#10;\newcommand{\mNull}{{\myBoldNotation{0}}}&#10;&#10;%\newcommand{\myBoldGreekNotation}[1]{\boldsymbol{#1}}&#10;\newcommand{\myBoldGreekNotationLower}[1]{{\bm{#1}}}&#10;\newcommand{\myBoldGreekNotationUpper}[1]{{\bm{#1}}}&#10;\newcommand{\balpha}  {{\myBoldGreekNotationLower{\alpha}  }}&#10;\newcommand{\bbeta}   {{\myBoldGreekNotationLower{\beta}   }}&#10;\newcommand{\bgamma}  {{\myBoldGreekNotationLower{\gamma}  }}&#10;\newcommand{\bdelta}  {{\myBoldGreekNotationLower{\delta}  }}&#10;\newcommand{\bepsilon}{{\myBoldGreekNotationLower{\epsilon}}}&#10;\newcommand{\bzeta}   {{\myBoldGreekNotationLower{\zeta}   }}&#10;\newcommand{\btheta}  {{\myBoldGreekNotationLower{\theta}  }}&#10;\newcommand{\biota}   {{\myBoldGreekNotationLower{\iota}   }}&#10;\newcommand{\bkappa}  {{\myBoldGreekNotationLower{\kappa}  }}&#10;\newcommand{\blambda} {{\myBoldGreekNotationLower{\lambda} }}&#10;\newcommand{\bmu}     {{\myBoldGreekNotationLower{\mu}     }}&#10;\newcommand{\bnu}     {{\myBoldGreekNotationLower{\nu}     }}&#10;\newcommand{\bxi}     {{\myBoldGreekNotationLower{\xi}     }}&#10;\newcommand{\bomicron}{{\myBoldGreekNotationLower{\omicron}}}&#10;\newcommand{\bpi}     {{\myBoldGreekNotationLower{\pi}     }}&#10;\newcommand{\brho}    {{\myBoldGreekNotationLower{\rho}    }}&#10;\newcommand{\bsigma}  {{\myBoldGreekNotationLower{\sigma}  }}&#10;\newcommand{\btau}    {{\myBoldGreekNotationLower{\tau}    }}&#10;\newcommand{\bupsilon}{{\myBoldGreekNotationLower{\upsilon}}}&#10;\newcommand{\bphi}    {{\myBoldGreekNotationLower{\phi}    }}&#10;\newcommand{\bchi}    {{\myBoldGreekNotationLower{\chi}    }}&#10;\newcommand{\bpsi}    {{\myBoldGreekNotationLower{\psi}    }}&#10;\newcommand{\bomega}  {{\myBoldGreekNotationLower{\omega}  }}&#10;&#10;\newcommand{\bGamma}  {{\myBoldGreekNotationUpper{\Gamma}  }}&#10;\newcommand{\bDelta}  {{\myBoldGreekNotationUpper{\Delta}  }}&#10;\newcommand{\bTheta}  {{\myBoldGreekNotationUpper{\Theta}  }}&#10;\newcommand{\bLambda} {{\myBoldGreekNotationUpper{\Lambda} }}&#10;\newcommand{\bXi}     {{\myBoldGreekNotationUpper{\Xi}     }}&#10;\newcommand{\bPi}     {{\myBoldGreekNotationUpper{\Pi}     }}&#10;\newcommand{\bSigma}  {{\myBoldGreekNotationUpper{\Sigma}  }}&#10;\newcommand{\bUpsilon}{{\myBoldGreekNotationUpper{\Upsilon}}}&#10;\newcommand{\bPhi}    {{\myBoldGreekNotationUpper{\Phi}    }}&#10;\newcommand{\bPsi}    {{\myBoldGreekNotationUpper{\Psi}    }}&#10;\newcommand{\bOmega}  {{\myBoldGreekNotationUpper{\Omega}  }}&#10;&#10;\newcommand{\inn}[2][0cm]{\mathopen{}\left|{#2}\parbox[h][#1]{0cm}{}\right|}&#10;\newcommand{\invn}[2][0cm]{\mathopen{}\left|\left|{#2}\parbox[h][#1]{0cm}{}\right|\right|}&#10;&#10;%\newcommand{\Sa}{{\mathbf {Sa}}}&#10;%\newcommand{\Topo}{{\mathbf {Topo}}}&#10;%\newcommand{\Sep}{{\mathbf {Sep}}}&#10;%\newcommand{\Str}{{\mathbf {Str}}}&#10;%\newcommand{\Reg}{{\mathbf {Reg}}}&#10;&#10;%\newcommand{\PPhi}{{\pmb \Phi}}&#10;%\newcommand{\PPi}{{\pmb \Pi}}&#10;%\newcommand{\PPhi}{{\bm \Phi}}&#10;%\newcommand{\PPi}{{\bm \Pi}}&#10;\newcommand{\PPhi}{{\Phi}}&#10;\newcommand{\PPi}{{\Pi}}&#10;\newcommand{\ppi}{{\pi}}&#10;\newcommand{\ggam}{{\gamma}}&#10;&#10;\newcommand{\cA}{{\mathcal A}}&#10;\newcommand{\cB}{{\mathcal B}}&#10;\newcommand{\cC}{{\mathcal C}}&#10;\newcommand{\cD}{{\mathcal D}}&#10;\newcommand{\cE}{{\mathcal E}}&#10;\newcommand{\cF}{{\mathcal F}}&#10;\newcommand{\cG}{{\mathcal G}}&#10;\newcommand{\cH}{{\mathcal H}}&#10;\newcommand{\cI}{{\mathcal I}}&#10;\newcommand{\cJ}{{\mathcal J}}&#10;\newcommand{\cK}{{\mathcal K}}&#10;\newcommand{\cL}{{\mathcal L}}&#10;\newcommand{\cM}{{\mathcal M}}&#10;\newcommand{\cN}{{\mathcal N}}&#10;\newcommand{\cO}{{\mathcal O}}&#10;\newcommand{\cP}{{\mathcal P}}&#10;\newcommand{\cQ}{{\mathcal Q}}&#10;\newcommand{\cR}{{\mathcal R}}&#10;\newcommand{\cS}{{\mathcal S}}&#10;\newcommand{\cT}{{\mathcal T}}&#10;\newcommand{\cU}{{\mathcal U}}&#10;\newcommand{\cV}{{\mathcal V}}&#10;\newcommand{\cW}{{\mathcal W}}&#10;\newcommand{\cX}{{\mathcal X}}&#10;\newcommand{\cY}{{\mathcal Y}}&#10;\newcommand{\cZ}{{\mathcal Z}}&#10;&#10;\newcommand{\ca}{{\mathcal a}}&#10;\newcommand{\cb}{{\mathcal b}}&#10;\newcommand{\cc}{{\mathcal c}}&#10;\newcommand{\cd}{{\mathcal d}}&#10;\newcommand{\ce}{{\mathcal e}}&#10;%\newcommand{\cf}{{\mathcal f}}&#10;\newcommand{\cg}{{\mathcal g}}&#10;\newcommand{\ch}{{\mathcal h}}&#10;\newcommand{\ci}{{\mathcal i}}&#10;\newcommand{\cj}{{\mathcal j}}&#10;%\newcommand{\ck}{{\mathcal k}}&#10;\newcommand{\cl}{{\mathcal l}}&#10;\newcommand{\cm}{{\mathcal m}}&#10;\newcommand{\cn}{{\mathcal n}}&#10;\newcommand{\co}{{\mathcal o}}&#10;\newcommand{\cp}{{\mathcal p}}&#10;\newcommand{\cq}{{\mathcal q}}&#10;%\newcommand{\cr}{{\mathcal r}}&#10;\newcommand{\cs}{{\mathcal s}}&#10;\newcommand{\ct}{{\mathcal t}}&#10;\newcommand{\cu}{{\mathcal u}}&#10;\newcommand{\cv}{{\mathcal v}}&#10;\newcommand{\cw}{{\mathcal w}}&#10;\newcommand{\cx}{{\mathcal x}}&#10;\newcommand{\cy}{{\mathcal y}}&#10;\newcommand{\cz}{{\mathcal z}}&#10;&#10;%cool package Styles&#10;\Style{IdentityMatrixSymb=\mI,%&#10;       DSymb={\mathrm d},%&#10;       IntegrateDifferentialDSymb={\mathrm d},%&#10;       TrParen=p,%&#10;       DetParen=p}&#10;\Style{DDisplayFunc=outset}&#10;\renewcommand{\Transpose}[1]{ {#1}^\Transp }&#10;\newcommand{\TransposeInv}[1]{ {#1}^{-\Transp} }&#10;\newcommand{\T}[1]{\Transpose{#1}}&#10;\newcommand{\TInv}[1]{\TransposeInv{#1}}&#10;\newcommand{\Inv}[1]{ {#1}^{-1} }&#10;\newcommand{\Transp}{{{\mathrm T}}}&#10;      &#10;\newcommand{\Rank}[1]    {\operatorname{rank}\inp{#1}}&#10;\newcommand{\Vol}[1]     {\operatorname{vol}\inp{#1}}&#10;\renewcommand{\Vec}[1]   {\operatorname{vec}\inp{#1}}&#10;\renewcommand{\Div}[1]   {\T{\nabla} \, #1}&#10;\newcommand{\Diag}[1]    {\operatorname{diag}\inp{#1}}&#10;\newcommand{\Dim}[1]     {\operatorname{dim}\inp{#1}}&#10;\newcommand{\Diagof}[1]  {\operatorname{diag}^{-1}\inp{#1}}&#10;\newcommand*{\diff}{\mathop{}\!\mathrm{d}} %e.g. $F(x) = \int\!f(x)\diff x$&#10;\newcommand{\Argmin}[1]{\underset{#1}{\operatorname{argmin}} \;}&#10;\newcommand{\Maxof}[1]{\underset{#1}{\operatorname{max}} \;}&#10;\newcommand{\Minof}[1]{\underset{#1}{\operatorname{min}} \;}&#10;&#10;\providecommand{\e}[1]{\ensuremath{\cdot 10^{#1}}}&#10;&#10;%workaround for mathbold in cool, cf. http://tex.stackexchange.com/questions/97910&#10;\let\oldmb\mathbold&#10;\protected\def\mathbold{\oldmb}&#10;&#10;\newcommand{\CB} [1]{{\color{#1}     $\bullet$}}&#10;\newcommand{\CBB}[2]{{\color[#1]{#2} $\bullet$}}&#10;&#10;\newcommand{\ie}{i.e.}&#10;\newcommand{\Ie}{I.e.}&#10;\newcommand{\eg}{e.g.}&#10;\newcommand{\Eg}{E.g.}&#10;\newcommand{\cf}{cf.\ }&#10;\newcommand{\Cf}{Cf.\ }&#10;\newcommand{\etc}{etc.\ }&#10;\newcommand{\wrt}{w.r.t.\ }&#10;\newcommand{\Wrt}{W.r.t.\ }&#10;% \newcommand{\wlog}{w.l.o.g.~}&#10;\newcommand{\Wlog}{W.l.o.g.\ }&#10;\newcommand{\resp}{resp.\ }&#10;\newcommand{\etal}{et al.\ }&#10;&#10;\newtheorem{theorem}{Theorem}&#10;\newtheorem{definition}{Definition}&#10;\newtheorem{expectation}{Expectation}&#10;\newtheorem{problem}{Problem}&#10;%\newtheorem{algorithm}{Algorithm}&#10;&#10;%\newenvironment{fshaded}{%&#10;%\def\FrameCommand{\fcolorbox{framecolor}{shadecolor}}%&#10;%\MakeFramed {\FrameRestore}}%&#10;%{\endMakeFramed}&#10;%&#10;%\newtheorem{theorem}{Theorem}[section]&#10;%&#10;%\newenvironment{fdfn}[1][]{&#10;%\definecolor{shadecolor}{rgb}{.9,.9,1}%DEFINITION_COLORBOX&#10;%\definecolor{framecolor}{rgb}{1,1,1}%&#10;%\begin{fshaded}\begin{theorem}[#1]}{\end{theorem}\end{fshaded}}&#10;%&#10;%&#10;%\begin{fdfn}[Blash]&#10;%Eine Zahlenfolge ...&#10;%\end{fdfn}&#10;%&#10;%\begin{fdfn}[Test]&#10;%Eine Zahlenfolge ...&#10;%\end{fdfn}&#10;&#10;% :mode=latex: %&#10;&#10;\begin{document}&#10;&#10;$x_{i-1}$&#10;&#10;\end{document}"/>
  <p:tag name="IGUANATEXSIZE" val="20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%\usepackage[osf,sc]{mathpazo}&#10;\usepackage{cool}&#10;\pagestyle{empty}&#10;&#10;%!TEX root = diss.tex&#10;&#10;%%%%%%%%%%%%%%%%%%%%%%%%%%%%%%%%%%%%%%%%%%%%%%%%%%%%%%%%%%%%%&#10;%% LaTeX math macros&#10;%%%%%%%%%%%%%%%%%%%%%%%%%%%%%%%%%%%%%%%%%%%%%%%%%%%%%%%%%%%%%&#10;&#10;\newcommand{\mySetNotation}[1]{{\mathbb{#1}}}&#10;\newcommand{\RRSet}{{\mySetNotation{R}}}&#10;\newcommand{\EESet}{{\mySetNotation{E}}}&#10;\newcommand{\NNSet}{{\mySetNotation{N}}}&#10;\newcommand{\QQSet}{{\mySetNotation{Q}}}&#10;&#10;\newcommand{\myBoldNotation}[1]{{\mathbf #1}}&#10;%\newcommand{\myBoldNotation}[1]{{\mathbold{#1}}} %for euler math&#10;\newcommand{\va}   {{\myBoldNotation{a}}}&#10;\newcommand{\vb}   {{\myBoldNotation{b}}}&#10;\newcommand{\vc}   {{\myBoldNotation{c}}}&#10;\newcommand{\vd}   {{\myBoldNotation{d}}}&#10;\newcommand{\ve}   {{\myBoldNotation{e}}}&#10;\newcommand{\vf}   {{\myBoldNotation{f}}}&#10;\newcommand{\vg}   {{\myBoldNotation{g}}}&#10;\newcommand{\vh}   {{\myBoldNotation{h}}}&#10;\newcommand{\vi}   {{\myBoldNotation{i}}}&#10;\newcommand{\vj}   {{\myBoldNotation{j}}}&#10;\newcommand{\vk}   {{\myBoldNotation{k}}}&#10;\newcommand{\vl}   {{\myBoldNotation{l}}}&#10;\newcommand{\vm}   {{\myBoldNotation{m}}}&#10;\newcommand{\vn}   {{\myBoldNotation{n}}}&#10;\newcommand{\nn}   {{\myBoldNotation{n}}}&#10;\newcommand{\vo}   {{\myBoldNotation{o}}}&#10;\newcommand{\vp}   {{\myBoldNotation{p}}}&#10;\newcommand{\pp}   {{\myBoldNotation{p}}}&#10;\newcommand{\vq}   {{\myBoldNotation{q}}}&#10;\newcommand{\vr}   {{\myBoldNotation{r}}}&#10;\newcommand{\vs}   {{\myBoldNotation{s}}}&#10;\newcommand{\vt}   {{\myBoldNotation{t}}}&#10;\newcommand{\vu}   {{\myBoldNotation{u}}}&#10;\newcommand{\vv}   {{\myBoldNotation{v}}}&#10;\newcommand{\vw}   {{\myBoldNotation{w}}}&#10;\newcommand{\vx}   {{\myBoldNotation{x}}}&#10;\newcommand{\vy}   {{\myBoldNotation{y}}}&#10;\newcommand{\vz}   {{\myBoldNotation{z}}}&#10;\newcommand{\vNull}{{\myBoldNotation{0}}}&#10;\newcommand{\vOne} {{\myBoldNotation{1}}}&#10;&#10;\newcommand{\mA}   {{\myBoldNotation{A}}}&#10;\newcommand{\mB}   {{\myBoldNotation{B}}}&#10;\newcommand{\mC}   {{\myBoldNotation{C}}}&#10;\newcommand{\mD}   {{\myBoldNotation{D}}}&#10;\newcommand{\mE}   {{\myBoldNotation{E}}}&#10;\newcommand{\mF}   {{\myBoldNotation{F}}}&#10;\newcommand{\mG}   {{\myBoldNotation{G}}}&#10;\newcommand{\mH}   {{\myBoldNotation{H}}}&#10;\newcommand{\mI}   {{\myBoldNotation{I}}}&#10;\newcommand{\mJ}   {{\myBoldNotation{J}}}&#10;\newcommand{\mK}   {{\myBoldNotation{K}}}&#10;\newcommand{\mL}   {{\myBoldNotation{L}}}&#10;\newcommand{\mM}   {{\myBoldNotation{M}}}&#10;\newcommand{\mN}   {{\myBoldNotation{N}}}&#10;\newcommand{\mO}   {{\myBoldNotation{O}}}&#10;\newcommand{\mP}   {{\myBoldNotation{P}}}&#10;\newcommand{\mQ}   {{\myBoldNotation{Q}}}&#10;\newcommand{\mR}   {{\myBoldNotation{R}}}&#10;\newcommand{\mS}   {{\myBoldNotation{S}}}&#10;\newcommand{\mT}   {{\myBoldNotation{T}}}&#10;\newcommand{\mU}   {{\myBoldNotation{U}}}&#10;\newcommand{\mV}   {{\myBoldNotation{V}}}&#10;\newcommand{\mW}   {{\myBoldNotation{W}}}&#10;\newcommand{\mX}   {{\myBoldNotation{X}}}&#10;\newcommand{\mY}   {{\myBoldNotation{Y}}}&#10;\newcommand{\mZ}   {{\myBoldNotation{Z}}}&#10;\newcommand{\mNull}{{\myBoldNotation{0}}}&#10;&#10;%\newcommand{\myBoldGreekNotation}[1]{\boldsymbol{#1}}&#10;\newcommand{\myBoldGreekNotationLower}[1]{{\bm{#1}}}&#10;\newcommand{\myBoldGreekNotationUpper}[1]{{\bm{#1}}}&#10;\newcommand{\balpha}  {{\myBoldGreekNotationLower{\alpha}  }}&#10;\newcommand{\bbeta}   {{\myBoldGreekNotationLower{\beta}   }}&#10;\newcommand{\bgamma}  {{\myBoldGreekNotationLower{\gamma}  }}&#10;\newcommand{\bdelta}  {{\myBoldGreekNotationLower{\delta}  }}&#10;\newcommand{\bepsilon}{{\myBoldGreekNotationLower{\epsilon}}}&#10;\newcommand{\bzeta}   {{\myBoldGreekNotationLower{\zeta}   }}&#10;\newcommand{\btheta}  {{\myBoldGreekNotationLower{\theta}  }}&#10;\newcommand{\biota}   {{\myBoldGreekNotationLower{\iota}   }}&#10;\newcommand{\bkappa}  {{\myBoldGreekNotationLower{\kappa}  }}&#10;\newcommand{\blambda} {{\myBoldGreekNotationLower{\lambda} }}&#10;\newcommand{\bmu}     {{\myBoldGreekNotationLower{\mu}     }}&#10;\newcommand{\bnu}     {{\myBoldGreekNotationLower{\nu}     }}&#10;\newcommand{\bxi}     {{\myBoldGreekNotationLower{\xi}     }}&#10;\newcommand{\bomicron}{{\myBoldGreekNotationLower{\omicron}}}&#10;\newcommand{\bpi}     {{\myBoldGreekNotationLower{\pi}     }}&#10;\newcommand{\brho}    {{\myBoldGreekNotationLower{\rho}    }}&#10;\newcommand{\bsigma}  {{\myBoldGreekNotationLower{\sigma}  }}&#10;\newcommand{\btau}    {{\myBoldGreekNotationLower{\tau}    }}&#10;\newcommand{\bupsilon}{{\myBoldGreekNotationLower{\upsilon}}}&#10;\newcommand{\bphi}    {{\myBoldGreekNotationLower{\phi}    }}&#10;\newcommand{\bchi}    {{\myBoldGreekNotationLower{\chi}    }}&#10;\newcommand{\bpsi}    {{\myBoldGreekNotationLower{\psi}    }}&#10;\newcommand{\bomega}  {{\myBoldGreekNotationLower{\omega}  }}&#10;&#10;\newcommand{\bGamma}  {{\myBoldGreekNotationUpper{\Gamma}  }}&#10;\newcommand{\bDelta}  {{\myBoldGreekNotationUpper{\Delta}  }}&#10;\newcommand{\bTheta}  {{\myBoldGreekNotationUpper{\Theta}  }}&#10;\newcommand{\bLambda} {{\myBoldGreekNotationUpper{\Lambda} }}&#10;\newcommand{\bXi}     {{\myBoldGreekNotationUpper{\Xi}     }}&#10;\newcommand{\bPi}     {{\myBoldGreekNotationUpper{\Pi}     }}&#10;\newcommand{\bSigma}  {{\myBoldGreekNotationUpper{\Sigma}  }}&#10;\newcommand{\bUpsilon}{{\myBoldGreekNotationUpper{\Upsilon}}}&#10;\newcommand{\bPhi}    {{\myBoldGreekNotationUpper{\Phi}    }}&#10;\newcommand{\bPsi}    {{\myBoldGreekNotationUpper{\Psi}    }}&#10;\newcommand{\bOmega}  {{\myBoldGreekNotationUpper{\Omega}  }}&#10;&#10;\newcommand{\inn}[2][0cm]{\mathopen{}\left|{#2}\parbox[h][#1]{0cm}{}\right|}&#10;\newcommand{\invn}[2][0cm]{\mathopen{}\left|\left|{#2}\parbox[h][#1]{0cm}{}\right|\right|}&#10;&#10;%\newcommand{\Sa}{{\mathbf {Sa}}}&#10;%\newcommand{\Topo}{{\mathbf {Topo}}}&#10;%\newcommand{\Sep}{{\mathbf {Sep}}}&#10;%\newcommand{\Str}{{\mathbf {Str}}}&#10;%\newcommand{\Reg}{{\mathbf {Reg}}}&#10;&#10;%\newcommand{\PPhi}{{\pmb \Phi}}&#10;%\newcommand{\PPi}{{\pmb \Pi}}&#10;%\newcommand{\PPhi}{{\bm \Phi}}&#10;%\newcommand{\PPi}{{\bm \Pi}}&#10;\newcommand{\PPhi}{{\Phi}}&#10;\newcommand{\PPi}{{\Pi}}&#10;\newcommand{\ppi}{{\pi}}&#10;\newcommand{\ggam}{{\gamma}}&#10;&#10;\newcommand{\cA}{{\mathcal A}}&#10;\newcommand{\cB}{{\mathcal B}}&#10;\newcommand{\cC}{{\mathcal C}}&#10;\newcommand{\cD}{{\mathcal D}}&#10;\newcommand{\cE}{{\mathcal E}}&#10;\newcommand{\cF}{{\mathcal F}}&#10;\newcommand{\cG}{{\mathcal G}}&#10;\newcommand{\cH}{{\mathcal H}}&#10;\newcommand{\cI}{{\mathcal I}}&#10;\newcommand{\cJ}{{\mathcal J}}&#10;\newcommand{\cK}{{\mathcal K}}&#10;\newcommand{\cL}{{\mathcal L}}&#10;\newcommand{\cM}{{\mathcal M}}&#10;\newcommand{\cN}{{\mathcal N}}&#10;\newcommand{\cO}{{\mathcal O}}&#10;\newcommand{\cP}{{\mathcal P}}&#10;\newcommand{\cQ}{{\mathcal Q}}&#10;\newcommand{\cR}{{\mathcal R}}&#10;\newcommand{\cS}{{\mathcal S}}&#10;\newcommand{\cT}{{\mathcal T}}&#10;\newcommand{\cU}{{\mathcal U}}&#10;\newcommand{\cV}{{\mathcal V}}&#10;\newcommand{\cW}{{\mathcal W}}&#10;\newcommand{\cX}{{\mathcal X}}&#10;\newcommand{\cY}{{\mathcal Y}}&#10;\newcommand{\cZ}{{\mathcal Z}}&#10;&#10;\newcommand{\ca}{{\mathcal a}}&#10;\newcommand{\cb}{{\mathcal b}}&#10;\newcommand{\cc}{{\mathcal c}}&#10;\newcommand{\cd}{{\mathcal d}}&#10;\newcommand{\ce}{{\mathcal e}}&#10;%\newcommand{\cf}{{\mathcal f}}&#10;\newcommand{\cg}{{\mathcal g}}&#10;\newcommand{\ch}{{\mathcal h}}&#10;\newcommand{\ci}{{\mathcal i}}&#10;\newcommand{\cj}{{\mathcal j}}&#10;%\newcommand{\ck}{{\mathcal k}}&#10;\newcommand{\cl}{{\mathcal l}}&#10;\newcommand{\cm}{{\mathcal m}}&#10;\newcommand{\cn}{{\mathcal n}}&#10;\newcommand{\co}{{\mathcal o}}&#10;\newcommand{\cp}{{\mathcal p}}&#10;\newcommand{\cq}{{\mathcal q}}&#10;%\newcommand{\cr}{{\mathcal r}}&#10;\newcommand{\cs}{{\mathcal s}}&#10;\newcommand{\ct}{{\mathcal t}}&#10;\newcommand{\cu}{{\mathcal u}}&#10;\newcommand{\cv}{{\mathcal v}}&#10;\newcommand{\cw}{{\mathcal w}}&#10;\newcommand{\cx}{{\mathcal x}}&#10;\newcommand{\cy}{{\mathcal y}}&#10;\newcommand{\cz}{{\mathcal z}}&#10;&#10;%cool package Styles&#10;\Style{IdentityMatrixSymb=\mI,%&#10;       DSymb={\mathrm d},%&#10;       IntegrateDifferentialDSymb={\mathrm d},%&#10;       TrParen=p,%&#10;       DetParen=p}&#10;\Style{DDisplayFunc=outset}&#10;\renewcommand{\Transpose}[1]{ {#1}^\Transp }&#10;\newcommand{\TransposeInv}[1]{ {#1}^{-\Transp} }&#10;\newcommand{\T}[1]{\Transpose{#1}}&#10;\newcommand{\TInv}[1]{\TransposeInv{#1}}&#10;\newcommand{\Inv}[1]{ {#1}^{-1} }&#10;\newcommand{\Transp}{{{\mathrm T}}}&#10;      &#10;\newcommand{\Rank}[1]    {\operatorname{rank}\inp{#1}}&#10;\newcommand{\Vol}[1]     {\operatorname{vol}\inp{#1}}&#10;\renewcommand{\Vec}[1]   {\operatorname{vec}\inp{#1}}&#10;\renewcommand{\Div}[1]   {\T{\nabla} \, #1}&#10;\newcommand{\Diag}[1]    {\operatorname{diag}\inp{#1}}&#10;\newcommand{\Dim}[1]     {\operatorname{dim}\inp{#1}}&#10;\newcommand{\Diagof}[1]  {\operatorname{diag}^{-1}\inp{#1}}&#10;\newcommand*{\diff}{\mathop{}\!\mathrm{d}} %e.g. $F(x) = \int\!f(x)\diff x$&#10;\newcommand{\Argmin}[1]{\underset{#1}{\operatorname{argmin}} \;}&#10;\newcommand{\Maxof}[1]{\underset{#1}{\operatorname{max}} \;}&#10;\newcommand{\Minof}[1]{\underset{#1}{\operatorname{min}} \;}&#10;&#10;\providecommand{\e}[1]{\ensuremath{\cdot 10^{#1}}}&#10;&#10;%workaround for mathbold in cool, cf. http://tex.stackexchange.com/questions/97910&#10;\let\oldmb\mathbold&#10;\protected\def\mathbold{\oldmb}&#10;&#10;\newcommand{\CB} [1]{{\color{#1}     $\bullet$}}&#10;\newcommand{\CBB}[2]{{\color[#1]{#2} $\bullet$}}&#10;&#10;\newcommand{\ie}{i.e.}&#10;\newcommand{\Ie}{I.e.}&#10;\newcommand{\eg}{e.g.}&#10;\newcommand{\Eg}{E.g.}&#10;\newcommand{\cf}{cf.\ }&#10;\newcommand{\Cf}{Cf.\ }&#10;\newcommand{\etc}{etc.\ }&#10;\newcommand{\wrt}{w.r.t.\ }&#10;\newcommand{\Wrt}{W.r.t.\ }&#10;% \newcommand{\wlog}{w.l.o.g.~}&#10;\newcommand{\Wlog}{W.l.o.g.\ }&#10;\newcommand{\resp}{resp.\ }&#10;\newcommand{\etal}{et al.\ }&#10;&#10;\newtheorem{theorem}{Theorem}&#10;\newtheorem{definition}{Definition}&#10;\newtheorem{expectation}{Expectation}&#10;\newtheorem{problem}{Problem}&#10;%\newtheorem{algorithm}{Algorithm}&#10;&#10;%\newenvironment{fshaded}{%&#10;%\def\FrameCommand{\fcolorbox{framecolor}{shadecolor}}%&#10;%\MakeFramed {\FrameRestore}}%&#10;%{\endMakeFramed}&#10;%&#10;%\newtheorem{theorem}{Theorem}[section]&#10;%&#10;%\newenvironment{fdfn}[1][]{&#10;%\definecolor{shadecolor}{rgb}{.9,.9,1}%DEFINITION_COLORBOX&#10;%\definecolor{framecolor}{rgb}{1,1,1}%&#10;%\begin{fshaded}\begin{theorem}[#1]}{\end{theorem}\end{fshaded}}&#10;%&#10;%&#10;%\begin{fdfn}[Blash]&#10;%Eine Zahlenfolge ...&#10;%\end{fdfn}&#10;%&#10;%\begin{fdfn}[Test]&#10;%Eine Zahlenfolge ...&#10;%\end{fdfn}&#10;&#10;% :mode=latex: %&#10;&#10;\begin{document}&#10;&#10;$x_i$&#10;&#10;\end{document}"/>
  <p:tag name="IGUANATEXSIZE" val="2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%\usepackage[osf,sc]{mathpazo}&#10;\usepackage{cool}&#10;\pagestyle{empty}&#10;&#10;%!TEX root = diss.tex&#10;&#10;%%%%%%%%%%%%%%%%%%%%%%%%%%%%%%%%%%%%%%%%%%%%%%%%%%%%%%%%%%%%%&#10;%% LaTeX math macros&#10;%%%%%%%%%%%%%%%%%%%%%%%%%%%%%%%%%%%%%%%%%%%%%%%%%%%%%%%%%%%%%&#10;&#10;\newcommand{\mySetNotation}[1]{{\mathbb{#1}}}&#10;\newcommand{\RRSet}{{\mySetNotation{R}}}&#10;\newcommand{\EESet}{{\mySetNotation{E}}}&#10;\newcommand{\NNSet}{{\mySetNotation{N}}}&#10;\newcommand{\QQSet}{{\mySetNotation{Q}}}&#10;&#10;\newcommand{\myBoldNotation}[1]{{\mathbf #1}}&#10;%\newcommand{\myBoldNotation}[1]{{\mathbold{#1}}} %for euler math&#10;\newcommand{\va}   {{\myBoldNotation{a}}}&#10;\newcommand{\vb}   {{\myBoldNotation{b}}}&#10;\newcommand{\vc}   {{\myBoldNotation{c}}}&#10;\newcommand{\vd}   {{\myBoldNotation{d}}}&#10;\newcommand{\ve}   {{\myBoldNotation{e}}}&#10;\newcommand{\vf}   {{\myBoldNotation{f}}}&#10;\newcommand{\vg}   {{\myBoldNotation{g}}}&#10;\newcommand{\vh}   {{\myBoldNotation{h}}}&#10;\newcommand{\vi}   {{\myBoldNotation{i}}}&#10;\newcommand{\vj}   {{\myBoldNotation{j}}}&#10;\newcommand{\vk}   {{\myBoldNotation{k}}}&#10;\newcommand{\vl}   {{\myBoldNotation{l}}}&#10;\newcommand{\vm}   {{\myBoldNotation{m}}}&#10;\newcommand{\vn}   {{\myBoldNotation{n}}}&#10;\newcommand{\nn}   {{\myBoldNotation{n}}}&#10;\newcommand{\vo}   {{\myBoldNotation{o}}}&#10;\newcommand{\vp}   {{\myBoldNotation{p}}}&#10;\newcommand{\pp}   {{\myBoldNotation{p}}}&#10;\newcommand{\vq}   {{\myBoldNotation{q}}}&#10;\newcommand{\vr}   {{\myBoldNotation{r}}}&#10;\newcommand{\vs}   {{\myBoldNotation{s}}}&#10;\newcommand{\vt}   {{\myBoldNotation{t}}}&#10;\newcommand{\vu}   {{\myBoldNotation{u}}}&#10;\newcommand{\vv}   {{\myBoldNotation{v}}}&#10;\newcommand{\vw}   {{\myBoldNotation{w}}}&#10;\newcommand{\vx}   {{\myBoldNotation{x}}}&#10;\newcommand{\vy}   {{\myBoldNotation{y}}}&#10;\newcommand{\vz}   {{\myBoldNotation{z}}}&#10;\newcommand{\vNull}{{\myBoldNotation{0}}}&#10;\newcommand{\vOne} {{\myBoldNotation{1}}}&#10;&#10;\newcommand{\mA}   {{\myBoldNotation{A}}}&#10;\newcommand{\mB}   {{\myBoldNotation{B}}}&#10;\newcommand{\mC}   {{\myBoldNotation{C}}}&#10;\newcommand{\mD}   {{\myBoldNotation{D}}}&#10;\newcommand{\mE}   {{\myBoldNotation{E}}}&#10;\newcommand{\mF}   {{\myBoldNotation{F}}}&#10;\newcommand{\mG}   {{\myBoldNotation{G}}}&#10;\newcommand{\mH}   {{\myBoldNotation{H}}}&#10;\newcommand{\mI}   {{\myBoldNotation{I}}}&#10;\newcommand{\mJ}   {{\myBoldNotation{J}}}&#10;\newcommand{\mK}   {{\myBoldNotation{K}}}&#10;\newcommand{\mL}   {{\myBoldNotation{L}}}&#10;\newcommand{\mM}   {{\myBoldNotation{M}}}&#10;\newcommand{\mN}   {{\myBoldNotation{N}}}&#10;\newcommand{\mO}   {{\myBoldNotation{O}}}&#10;\newcommand{\mP}   {{\myBoldNotation{P}}}&#10;\newcommand{\mQ}   {{\myBoldNotation{Q}}}&#10;\newcommand{\mR}   {{\myBoldNotation{R}}}&#10;\newcommand{\mS}   {{\myBoldNotation{S}}}&#10;\newcommand{\mT}   {{\myBoldNotation{T}}}&#10;\newcommand{\mU}   {{\myBoldNotation{U}}}&#10;\newcommand{\mV}   {{\myBoldNotation{V}}}&#10;\newcommand{\mW}   {{\myBoldNotation{W}}}&#10;\newcommand{\mX}   {{\myBoldNotation{X}}}&#10;\newcommand{\mY}   {{\myBoldNotation{Y}}}&#10;\newcommand{\mZ}   {{\myBoldNotation{Z}}}&#10;\newcommand{\mNull}{{\myBoldNotation{0}}}&#10;&#10;%\newcommand{\myBoldGreekNotation}[1]{\boldsymbol{#1}}&#10;\newcommand{\myBoldGreekNotationLower}[1]{{\bm{#1}}}&#10;\newcommand{\myBoldGreekNotationUpper}[1]{{\bm{#1}}}&#10;\newcommand{\balpha}  {{\myBoldGreekNotationLower{\alpha}  }}&#10;\newcommand{\bbeta}   {{\myBoldGreekNotationLower{\beta}   }}&#10;\newcommand{\bgamma}  {{\myBoldGreekNotationLower{\gamma}  }}&#10;\newcommand{\bdelta}  {{\myBoldGreekNotationLower{\delta}  }}&#10;\newcommand{\bepsilon}{{\myBoldGreekNotationLower{\epsilon}}}&#10;\newcommand{\bzeta}   {{\myBoldGreekNotationLower{\zeta}   }}&#10;\newcommand{\btheta}  {{\myBoldGreekNotationLower{\theta}  }}&#10;\newcommand{\biota}   {{\myBoldGreekNotationLower{\iota}   }}&#10;\newcommand{\bkappa}  {{\myBoldGreekNotationLower{\kappa}  }}&#10;\newcommand{\blambda} {{\myBoldGreekNotationLower{\lambda} }}&#10;\newcommand{\bmu}     {{\myBoldGreekNotationLower{\mu}     }}&#10;\newcommand{\bnu}     {{\myBoldGreekNotationLower{\nu}     }}&#10;\newcommand{\bxi}     {{\myBoldGreekNotationLower{\xi}     }}&#10;\newcommand{\bomicron}{{\myBoldGreekNotationLower{\omicron}}}&#10;\newcommand{\bpi}     {{\myBoldGreekNotationLower{\pi}     }}&#10;\newcommand{\brho}    {{\myBoldGreekNotationLower{\rho}    }}&#10;\newcommand{\bsigma}  {{\myBoldGreekNotationLower{\sigma}  }}&#10;\newcommand{\btau}    {{\myBoldGreekNotationLower{\tau}    }}&#10;\newcommand{\bupsilon}{{\myBoldGreekNotationLower{\upsilon}}}&#10;\newcommand{\bphi}    {{\myBoldGreekNotationLower{\phi}    }}&#10;\newcommand{\bchi}    {{\myBoldGreekNotationLower{\chi}    }}&#10;\newcommand{\bpsi}    {{\myBoldGreekNotationLower{\psi}    }}&#10;\newcommand{\bomega}  {{\myBoldGreekNotationLower{\omega}  }}&#10;&#10;\newcommand{\bGamma}  {{\myBoldGreekNotationUpper{\Gamma}  }}&#10;\newcommand{\bDelta}  {{\myBoldGreekNotationUpper{\Delta}  }}&#10;\newcommand{\bTheta}  {{\myBoldGreekNotationUpper{\Theta}  }}&#10;\newcommand{\bLambda} {{\myBoldGreekNotationUpper{\Lambda} }}&#10;\newcommand{\bXi}     {{\myBoldGreekNotationUpper{\Xi}     }}&#10;\newcommand{\bPi}     {{\myBoldGreekNotationUpper{\Pi}     }}&#10;\newcommand{\bSigma}  {{\myBoldGreekNotationUpper{\Sigma}  }}&#10;\newcommand{\bUpsilon}{{\myBoldGreekNotationUpper{\Upsilon}}}&#10;\newcommand{\bPhi}    {{\myBoldGreekNotationUpper{\Phi}    }}&#10;\newcommand{\bPsi}    {{\myBoldGreekNotationUpper{\Psi}    }}&#10;\newcommand{\bOmega}  {{\myBoldGreekNotationUpper{\Omega}  }}&#10;&#10;\newcommand{\inn}[2][0cm]{\mathopen{}\left|{#2}\parbox[h][#1]{0cm}{}\right|}&#10;\newcommand{\invn}[2][0cm]{\mathopen{}\left|\left|{#2}\parbox[h][#1]{0cm}{}\right|\right|}&#10;&#10;%\newcommand{\Sa}{{\mathbf {Sa}}}&#10;%\newcommand{\Topo}{{\mathbf {Topo}}}&#10;%\newcommand{\Sep}{{\mathbf {Sep}}}&#10;%\newcommand{\Str}{{\mathbf {Str}}}&#10;%\newcommand{\Reg}{{\mathbf {Reg}}}&#10;&#10;%\newcommand{\PPhi}{{\pmb \Phi}}&#10;%\newcommand{\PPi}{{\pmb \Pi}}&#10;%\newcommand{\PPhi}{{\bm \Phi}}&#10;%\newcommand{\PPi}{{\bm \Pi}}&#10;\newcommand{\PPhi}{{\Phi}}&#10;\newcommand{\PPi}{{\Pi}}&#10;\newcommand{\ppi}{{\pi}}&#10;\newcommand{\ggam}{{\gamma}}&#10;&#10;\newcommand{\cA}{{\mathcal A}}&#10;\newcommand{\cB}{{\mathcal B}}&#10;\newcommand{\cC}{{\mathcal C}}&#10;\newcommand{\cD}{{\mathcal D}}&#10;\newcommand{\cE}{{\mathcal E}}&#10;\newcommand{\cF}{{\mathcal F}}&#10;\newcommand{\cG}{{\mathcal G}}&#10;\newcommand{\cH}{{\mathcal H}}&#10;\newcommand{\cI}{{\mathcal I}}&#10;\newcommand{\cJ}{{\mathcal J}}&#10;\newcommand{\cK}{{\mathcal K}}&#10;\newcommand{\cL}{{\mathcal L}}&#10;\newcommand{\cM}{{\mathcal M}}&#10;\newcommand{\cN}{{\mathcal N}}&#10;\newcommand{\cO}{{\mathcal O}}&#10;\newcommand{\cP}{{\mathcal P}}&#10;\newcommand{\cQ}{{\mathcal Q}}&#10;\newcommand{\cR}{{\mathcal R}}&#10;\newcommand{\cS}{{\mathcal S}}&#10;\newcommand{\cT}{{\mathcal T}}&#10;\newcommand{\cU}{{\mathcal U}}&#10;\newcommand{\cV}{{\mathcal V}}&#10;\newcommand{\cW}{{\mathcal W}}&#10;\newcommand{\cX}{{\mathcal X}}&#10;\newcommand{\cY}{{\mathcal Y}}&#10;\newcommand{\cZ}{{\mathcal Z}}&#10;&#10;\newcommand{\ca}{{\mathcal a}}&#10;\newcommand{\cb}{{\mathcal b}}&#10;\newcommand{\cc}{{\mathcal c}}&#10;\newcommand{\cd}{{\mathcal d}}&#10;\newcommand{\ce}{{\mathcal e}}&#10;%\newcommand{\cf}{{\mathcal f}}&#10;\newcommand{\cg}{{\mathcal g}}&#10;\newcommand{\ch}{{\mathcal h}}&#10;\newcommand{\ci}{{\mathcal i}}&#10;\newcommand{\cj}{{\mathcal j}}&#10;%\newcommand{\ck}{{\mathcal k}}&#10;\newcommand{\cl}{{\mathcal l}}&#10;\newcommand{\cm}{{\mathcal m}}&#10;\newcommand{\cn}{{\mathcal n}}&#10;\newcommand{\co}{{\mathcal o}}&#10;\newcommand{\cp}{{\mathcal p}}&#10;\newcommand{\cq}{{\mathcal q}}&#10;%\newcommand{\cr}{{\mathcal r}}&#10;\newcommand{\cs}{{\mathcal s}}&#10;\newcommand{\ct}{{\mathcal t}}&#10;\newcommand{\cu}{{\mathcal u}}&#10;\newcommand{\cv}{{\mathcal v}}&#10;\newcommand{\cw}{{\mathcal w}}&#10;\newcommand{\cx}{{\mathcal x}}&#10;\newcommand{\cy}{{\mathcal y}}&#10;\newcommand{\cz}{{\mathcal z}}&#10;&#10;%cool package Styles&#10;\Style{IdentityMatrixSymb=\mI,%&#10;       DSymb={\mathrm d},%&#10;       IntegrateDifferentialDSymb={\mathrm d},%&#10;       TrParen=p,%&#10;       DetParen=p}&#10;\Style{DDisplayFunc=outset}&#10;\renewcommand{\Transpose}[1]{ {#1}^\Transp }&#10;\newcommand{\TransposeInv}[1]{ {#1}^{-\Transp} }&#10;\newcommand{\T}[1]{\Transpose{#1}}&#10;\newcommand{\TInv}[1]{\TransposeInv{#1}}&#10;\newcommand{\Inv}[1]{ {#1}^{-1} }&#10;\newcommand{\Transp}{{{\mathrm T}}}&#10;      &#10;\newcommand{\Rank}[1]    {\operatorname{rank}\inp{#1}}&#10;\newcommand{\Vol}[1]     {\operatorname{vol}\inp{#1}}&#10;\renewcommand{\Vec}[1]   {\operatorname{vec}\inp{#1}}&#10;\renewcommand{\Div}[1]   {\T{\nabla} \, #1}&#10;\newcommand{\Diag}[1]    {\operatorname{diag}\inp{#1}}&#10;\newcommand{\Dim}[1]     {\operatorname{dim}\inp{#1}}&#10;\newcommand{\Diagof}[1]  {\operatorname{diag}^{-1}\inp{#1}}&#10;\newcommand*{\diff}{\mathop{}\!\mathrm{d}} %e.g. $F(x) = \int\!f(x)\diff x$&#10;\newcommand{\Argmin}[1]{\underset{#1}{\operatorname{argmin}} \;}&#10;\newcommand{\Maxof}[1]{\underset{#1}{\operatorname{max}} \;}&#10;\newcommand{\Minof}[1]{\underset{#1}{\operatorname{min}} \;}&#10;&#10;\providecommand{\e}[1]{\ensuremath{\cdot 10^{#1}}}&#10;&#10;%workaround for mathbold in cool, cf. http://tex.stackexchange.com/questions/97910&#10;\let\oldmb\mathbold&#10;\protected\def\mathbold{\oldmb}&#10;&#10;\newcommand{\CB} [1]{{\color{#1}     $\bullet$}}&#10;\newcommand{\CBB}[2]{{\color[#1]{#2} $\bullet$}}&#10;&#10;\newcommand{\ie}{i.e.}&#10;\newcommand{\Ie}{I.e.}&#10;\newcommand{\eg}{e.g.}&#10;\newcommand{\Eg}{E.g.}&#10;\newcommand{\cf}{cf.\ }&#10;\newcommand{\Cf}{Cf.\ }&#10;\newcommand{\etc}{etc.\ }&#10;\newcommand{\wrt}{w.r.t.\ }&#10;\newcommand{\Wrt}{W.r.t.\ }&#10;% \newcommand{\wlog}{w.l.o.g.~}&#10;\newcommand{\Wlog}{W.l.o.g.\ }&#10;\newcommand{\resp}{resp.\ }&#10;\newcommand{\etal}{et al.\ }&#10;&#10;\newtheorem{theorem}{Theorem}&#10;\newtheorem{definition}{Definition}&#10;\newtheorem{expectation}{Expectation}&#10;\newtheorem{problem}{Problem}&#10;%\newtheorem{algorithm}{Algorithm}&#10;&#10;%\newenvironment{fshaded}{%&#10;%\def\FrameCommand{\fcolorbox{framecolor}{shadecolor}}%&#10;%\MakeFramed {\FrameRestore}}%&#10;%{\endMakeFramed}&#10;%&#10;%\newtheorem{theorem}{Theorem}[section]&#10;%&#10;%\newenvironment{fdfn}[1][]{&#10;%\definecolor{shadecolor}{rgb}{.9,.9,1}%DEFINITION_COLORBOX&#10;%\definecolor{framecolor}{rgb}{1,1,1}%&#10;%\begin{fshaded}\begin{theorem}[#1]}{\end{theorem}\end{fshaded}}&#10;%&#10;%&#10;%\begin{fdfn}[Blash]&#10;%Eine Zahlenfolge ...&#10;%\end{fdfn}&#10;%&#10;%\begin{fdfn}[Test]&#10;%Eine Zahlenfolge ...&#10;%\end{fdfn}&#10;&#10;% :mode=latex: %&#10;&#10;\begin{document}&#10;&#10;$x\in\inb{x_0,x_1}$&#10;&#10;\end{document}"/>
  <p:tag name="IGUANATEXSIZE" val="24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%\usepackage[osf,sc]{mathpazo}&#10;\usepackage{cool}&#10;\pagestyle{empty}&#10;&#10;%!TEX root = diss.tex&#10;&#10;%%%%%%%%%%%%%%%%%%%%%%%%%%%%%%%%%%%%%%%%%%%%%%%%%%%%%%%%%%%%%&#10;%% LaTeX math macros&#10;%%%%%%%%%%%%%%%%%%%%%%%%%%%%%%%%%%%%%%%%%%%%%%%%%%%%%%%%%%%%%&#10;&#10;\newcommand{\mySetNotation}[1]{{\mathbb{#1}}}&#10;\newcommand{\RRSet}{{\mySetNotation{R}}}&#10;\newcommand{\EESet}{{\mySetNotation{E}}}&#10;\newcommand{\NNSet}{{\mySetNotation{N}}}&#10;\newcommand{\QQSet}{{\mySetNotation{Q}}}&#10;&#10;\newcommand{\myBoldNotation}[1]{{\mathbf #1}}&#10;%\newcommand{\myBoldNotation}[1]{{\mathbold{#1}}} %for euler math&#10;\newcommand{\va}   {{\myBoldNotation{a}}}&#10;\newcommand{\vb}   {{\myBoldNotation{b}}}&#10;\newcommand{\vc}   {{\myBoldNotation{c}}}&#10;\newcommand{\vd}   {{\myBoldNotation{d}}}&#10;\newcommand{\ve}   {{\myBoldNotation{e}}}&#10;\newcommand{\vf}   {{\myBoldNotation{f}}}&#10;\newcommand{\vg}   {{\myBoldNotation{g}}}&#10;\newcommand{\vh}   {{\myBoldNotation{h}}}&#10;\newcommand{\vi}   {{\myBoldNotation{i}}}&#10;\newcommand{\vj}   {{\myBoldNotation{j}}}&#10;\newcommand{\vk}   {{\myBoldNotation{k}}}&#10;\newcommand{\vl}   {{\myBoldNotation{l}}}&#10;\newcommand{\vm}   {{\myBoldNotation{m}}}&#10;\newcommand{\vn}   {{\myBoldNotation{n}}}&#10;\newcommand{\nn}   {{\myBoldNotation{n}}}&#10;\newcommand{\vo}   {{\myBoldNotation{o}}}&#10;\newcommand{\vp}   {{\myBoldNotation{p}}}&#10;\newcommand{\pp}   {{\myBoldNotation{p}}}&#10;\newcommand{\vq}   {{\myBoldNotation{q}}}&#10;\newcommand{\vr}   {{\myBoldNotation{r}}}&#10;\newcommand{\vs}   {{\myBoldNotation{s}}}&#10;\newcommand{\vt}   {{\myBoldNotation{t}}}&#10;\newcommand{\vu}   {{\myBoldNotation{u}}}&#10;\newcommand{\vv}   {{\myBoldNotation{v}}}&#10;\newcommand{\vw}   {{\myBoldNotation{w}}}&#10;\newcommand{\vx}   {{\myBoldNotation{x}}}&#10;\newcommand{\vy}   {{\myBoldNotation{y}}}&#10;\newcommand{\vz}   {{\myBoldNotation{z}}}&#10;\newcommand{\vNull}{{\myBoldNotation{0}}}&#10;\newcommand{\vOne} {{\myBoldNotation{1}}}&#10;&#10;\newcommand{\mA}   {{\myBoldNotation{A}}}&#10;\newcommand{\mB}   {{\myBoldNotation{B}}}&#10;\newcommand{\mC}   {{\myBoldNotation{C}}}&#10;\newcommand{\mD}   {{\myBoldNotation{D}}}&#10;\newcommand{\mE}   {{\myBoldNotation{E}}}&#10;\newcommand{\mF}   {{\myBoldNotation{F}}}&#10;\newcommand{\mG}   {{\myBoldNotation{G}}}&#10;\newcommand{\mH}   {{\myBoldNotation{H}}}&#10;\newcommand{\mI}   {{\myBoldNotation{I}}}&#10;\newcommand{\mJ}   {{\myBoldNotation{J}}}&#10;\newcommand{\mK}   {{\myBoldNotation{K}}}&#10;\newcommand{\mL}   {{\myBoldNotation{L}}}&#10;\newcommand{\mM}   {{\myBoldNotation{M}}}&#10;\newcommand{\mN}   {{\myBoldNotation{N}}}&#10;\newcommand{\mO}   {{\myBoldNotation{O}}}&#10;\newcommand{\mP}   {{\myBoldNotation{P}}}&#10;\newcommand{\mQ}   {{\myBoldNotation{Q}}}&#10;\newcommand{\mR}   {{\myBoldNotation{R}}}&#10;\newcommand{\mS}   {{\myBoldNotation{S}}}&#10;\newcommand{\mT}   {{\myBoldNotation{T}}}&#10;\newcommand{\mU}   {{\myBoldNotation{U}}}&#10;\newcommand{\mV}   {{\myBoldNotation{V}}}&#10;\newcommand{\mW}   {{\myBoldNotation{W}}}&#10;\newcommand{\mX}   {{\myBoldNotation{X}}}&#10;\newcommand{\mY}   {{\myBoldNotation{Y}}}&#10;\newcommand{\mZ}   {{\myBoldNotation{Z}}}&#10;\newcommand{\mNull}{{\myBoldNotation{0}}}&#10;&#10;%\newcommand{\myBoldGreekNotation}[1]{\boldsymbol{#1}}&#10;\newcommand{\myBoldGreekNotationLower}[1]{{\bm{#1}}}&#10;\newcommand{\myBoldGreekNotationUpper}[1]{{\bm{#1}}}&#10;\newcommand{\balpha}  {{\myBoldGreekNotationLower{\alpha}  }}&#10;\newcommand{\bbeta}   {{\myBoldGreekNotationLower{\beta}   }}&#10;\newcommand{\bgamma}  {{\myBoldGreekNotationLower{\gamma}  }}&#10;\newcommand{\bdelta}  {{\myBoldGreekNotationLower{\delta}  }}&#10;\newcommand{\bepsilon}{{\myBoldGreekNotationLower{\epsilon}}}&#10;\newcommand{\bzeta}   {{\myBoldGreekNotationLower{\zeta}   }}&#10;\newcommand{\btheta}  {{\myBoldGreekNotationLower{\theta}  }}&#10;\newcommand{\biota}   {{\myBoldGreekNotationLower{\iota}   }}&#10;\newcommand{\bkappa}  {{\myBoldGreekNotationLower{\kappa}  }}&#10;\newcommand{\blambda} {{\myBoldGreekNotationLower{\lambda} }}&#10;\newcommand{\bmu}     {{\myBoldGreekNotationLower{\mu}     }}&#10;\newcommand{\bnu}     {{\myBoldGreekNotationLower{\nu}     }}&#10;\newcommand{\bxi}     {{\myBoldGreekNotationLower{\xi}     }}&#10;\newcommand{\bomicron}{{\myBoldGreekNotationLower{\omicron}}}&#10;\newcommand{\bpi}     {{\myBoldGreekNotationLower{\pi}     }}&#10;\newcommand{\brho}    {{\myBoldGreekNotationLower{\rho}    }}&#10;\newcommand{\bsigma}  {{\myBoldGreekNotationLower{\sigma}  }}&#10;\newcommand{\btau}    {{\myBoldGreekNotationLower{\tau}    }}&#10;\newcommand{\bupsilon}{{\myBoldGreekNotationLower{\upsilon}}}&#10;\newcommand{\bphi}    {{\myBoldGreekNotationLower{\phi}    }}&#10;\newcommand{\bchi}    {{\myBoldGreekNotationLower{\chi}    }}&#10;\newcommand{\bpsi}    {{\myBoldGreekNotationLower{\psi}    }}&#10;\newcommand{\bomega}  {{\myBoldGreekNotationLower{\omega}  }}&#10;&#10;\newcommand{\bGamma}  {{\myBoldGreekNotationUpper{\Gamma}  }}&#10;\newcommand{\bDelta}  {{\myBoldGreekNotationUpper{\Delta}  }}&#10;\newcommand{\bTheta}  {{\myBoldGreekNotationUpper{\Theta}  }}&#10;\newcommand{\bLambda} {{\myBoldGreekNotationUpper{\Lambda} }}&#10;\newcommand{\bXi}     {{\myBoldGreekNotationUpper{\Xi}     }}&#10;\newcommand{\bPi}     {{\myBoldGreekNotationUpper{\Pi}     }}&#10;\newcommand{\bSigma}  {{\myBoldGreekNotationUpper{\Sigma}  }}&#10;\newcommand{\bUpsilon}{{\myBoldGreekNotationUpper{\Upsilon}}}&#10;\newcommand{\bPhi}    {{\myBoldGreekNotationUpper{\Phi}    }}&#10;\newcommand{\bPsi}    {{\myBoldGreekNotationUpper{\Psi}    }}&#10;\newcommand{\bOmega}  {{\myBoldGreekNotationUpper{\Omega}  }}&#10;&#10;\newcommand{\inn}[2][0cm]{\mathopen{}\left|{#2}\parbox[h][#1]{0cm}{}\right|}&#10;\newcommand{\invn}[2][0cm]{\mathopen{}\left|\left|{#2}\parbox[h][#1]{0cm}{}\right|\right|}&#10;&#10;%\newcommand{\Sa}{{\mathbf {Sa}}}&#10;%\newcommand{\Topo}{{\mathbf {Topo}}}&#10;%\newcommand{\Sep}{{\mathbf {Sep}}}&#10;%\newcommand{\Str}{{\mathbf {Str}}}&#10;%\newcommand{\Reg}{{\mathbf {Reg}}}&#10;&#10;%\newcommand{\PPhi}{{\pmb \Phi}}&#10;%\newcommand{\PPi}{{\pmb \Pi}}&#10;%\newcommand{\PPhi}{{\bm \Phi}}&#10;%\newcommand{\PPi}{{\bm \Pi}}&#10;\newcommand{\PPhi}{{\Phi}}&#10;\newcommand{\PPi}{{\Pi}}&#10;\newcommand{\ppi}{{\pi}}&#10;\newcommand{\ggam}{{\gamma}}&#10;&#10;\newcommand{\cA}{{\mathcal A}}&#10;\newcommand{\cB}{{\mathcal B}}&#10;\newcommand{\cC}{{\mathcal C}}&#10;\newcommand{\cD}{{\mathcal D}}&#10;\newcommand{\cE}{{\mathcal E}}&#10;\newcommand{\cF}{{\mathcal F}}&#10;\newcommand{\cG}{{\mathcal G}}&#10;\newcommand{\cH}{{\mathcal H}}&#10;\newcommand{\cI}{{\mathcal I}}&#10;\newcommand{\cJ}{{\mathcal J}}&#10;\newcommand{\cK}{{\mathcal K}}&#10;\newcommand{\cL}{{\mathcal L}}&#10;\newcommand{\cM}{{\mathcal M}}&#10;\newcommand{\cN}{{\mathcal N}}&#10;\newcommand{\cO}{{\mathcal O}}&#10;\newcommand{\cP}{{\mathcal P}}&#10;\newcommand{\cQ}{{\mathcal Q}}&#10;\newcommand{\cR}{{\mathcal R}}&#10;\newcommand{\cS}{{\mathcal S}}&#10;\newcommand{\cT}{{\mathcal T}}&#10;\newcommand{\cU}{{\mathcal U}}&#10;\newcommand{\cV}{{\mathcal V}}&#10;\newcommand{\cW}{{\mathcal W}}&#10;\newcommand{\cX}{{\mathcal X}}&#10;\newcommand{\cY}{{\mathcal Y}}&#10;\newcommand{\cZ}{{\mathcal Z}}&#10;&#10;\newcommand{\ca}{{\mathcal a}}&#10;\newcommand{\cb}{{\mathcal b}}&#10;\newcommand{\cc}{{\mathcal c}}&#10;\newcommand{\cd}{{\mathcal d}}&#10;\newcommand{\ce}{{\mathcal e}}&#10;%\newcommand{\cf}{{\mathcal f}}&#10;\newcommand{\cg}{{\mathcal g}}&#10;\newcommand{\ch}{{\mathcal h}}&#10;\newcommand{\ci}{{\mathcal i}}&#10;\newcommand{\cj}{{\mathcal j}}&#10;%\newcommand{\ck}{{\mathcal k}}&#10;\newcommand{\cl}{{\mathcal l}}&#10;\newcommand{\cm}{{\mathcal m}}&#10;\newcommand{\cn}{{\mathcal n}}&#10;\newcommand{\co}{{\mathcal o}}&#10;\newcommand{\cp}{{\mathcal p}}&#10;\newcommand{\cq}{{\mathcal q}}&#10;%\newcommand{\cr}{{\mathcal r}}&#10;\newcommand{\cs}{{\mathcal s}}&#10;\newcommand{\ct}{{\mathcal t}}&#10;\newcommand{\cu}{{\mathcal u}}&#10;\newcommand{\cv}{{\mathcal v}}&#10;\newcommand{\cw}{{\mathcal w}}&#10;\newcommand{\cx}{{\mathcal x}}&#10;\newcommand{\cy}{{\mathcal y}}&#10;\newcommand{\cz}{{\mathcal z}}&#10;&#10;%cool package Styles&#10;\Style{IdentityMatrixSymb=\mI,%&#10;       DSymb={\mathrm d},%&#10;       IntegrateDifferentialDSymb={\mathrm d},%&#10;       TrParen=p,%&#10;       DetParen=p}&#10;\Style{DDisplayFunc=outset}&#10;\renewcommand{\Transpose}[1]{ {#1}^\Transp }&#10;\newcommand{\TransposeInv}[1]{ {#1}^{-\Transp} }&#10;\newcommand{\T}[1]{\Transpose{#1}}&#10;\newcommand{\TInv}[1]{\TransposeInv{#1}}&#10;\newcommand{\Inv}[1]{ {#1}^{-1} }&#10;\newcommand{\Transp}{{{\mathrm T}}}&#10;      &#10;\newcommand{\Rank}[1]    {\operatorname{rank}\inp{#1}}&#10;\newcommand{\Vol}[1]     {\operatorname{vol}\inp{#1}}&#10;\renewcommand{\Vec}[1]   {\operatorname{vec}\inp{#1}}&#10;\renewcommand{\Div}[1]   {\T{\nabla} \, #1}&#10;\newcommand{\Diag}[1]    {\operatorname{diag}\inp{#1}}&#10;\newcommand{\Dim}[1]     {\operatorname{dim}\inp{#1}}&#10;\newcommand{\Diagof}[1]  {\operatorname{diag}^{-1}\inp{#1}}&#10;\newcommand*{\diff}{\mathop{}\!\mathrm{d}} %e.g. $F(x) = \int\!f(x)\diff x$&#10;\newcommand{\Argmin}[1]{\underset{#1}{\operatorname{argmin}} \;}&#10;\newcommand{\Maxof}[1]{\underset{#1}{\operatorname{max}} \;}&#10;\newcommand{\Minof}[1]{\underset{#1}{\operatorname{min}} \;}&#10;&#10;\providecommand{\e}[1]{\ensuremath{\cdot 10^{#1}}}&#10;&#10;%workaround for mathbold in cool, cf. http://tex.stackexchange.com/questions/97910&#10;\let\oldmb\mathbold&#10;\protected\def\mathbold{\oldmb}&#10;&#10;\newcommand{\CB} [1]{{\color{#1}     $\bullet$}}&#10;\newcommand{\CBB}[2]{{\color[#1]{#2} $\bullet$}}&#10;&#10;\newcommand{\ie}{i.e.}&#10;\newcommand{\Ie}{I.e.}&#10;\newcommand{\eg}{e.g.}&#10;\newcommand{\Eg}{E.g.}&#10;\newcommand{\cf}{cf.\ }&#10;\newcommand{\Cf}{Cf.\ }&#10;\newcommand{\etc}{etc.\ }&#10;\newcommand{\wrt}{w.r.t.\ }&#10;\newcommand{\Wrt}{W.r.t.\ }&#10;% \newcommand{\wlog}{w.l.o.g.~}&#10;\newcommand{\Wlog}{W.l.o.g.\ }&#10;\newcommand{\resp}{resp.\ }&#10;\newcommand{\etal}{et al.\ }&#10;&#10;\newtheorem{theorem}{Theorem}&#10;\newtheorem{definition}{Definition}&#10;\newtheorem{expectation}{Expectation}&#10;\newtheorem{problem}{Problem}&#10;%\newtheorem{algorithm}{Algorithm}&#10;&#10;%\newenvironment{fshaded}{%&#10;%\def\FrameCommand{\fcolorbox{framecolor}{shadecolor}}%&#10;%\MakeFramed {\FrameRestore}}%&#10;%{\endMakeFramed}&#10;%&#10;%\newtheorem{theorem}{Theorem}[section]&#10;%&#10;%\newenvironment{fdfn}[1][]{&#10;%\definecolor{shadecolor}{rgb}{.9,.9,1}%DEFINITION_COLORBOX&#10;%\definecolor{framecolor}{rgb}{1,1,1}%&#10;%\begin{fshaded}\begin{theorem}[#1]}{\end{theorem}\end{fshaded}}&#10;%&#10;%&#10;%\begin{fdfn}[Blash]&#10;%Eine Zahlenfolge ...&#10;%\end{fdfn}&#10;%&#10;%\begin{fdfn}[Test]&#10;%Eine Zahlenfolge ...&#10;%\end{fdfn}&#10;&#10;% :mode=latex: %&#10;&#10;\begin{document}&#10;&#10;$x_{i+1}$&#10;&#10;\end{document}"/>
  <p:tag name="IGUANATEXSIZE" val="20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%\usepackage[osf,sc]{mathpazo}&#10;\usepackage{cool}&#10;\pagestyle{empty}&#10;&#10;%!TEX root = diss.tex&#10;&#10;%%%%%%%%%%%%%%%%%%%%%%%%%%%%%%%%%%%%%%%%%%%%%%%%%%%%%%%%%%%%%&#10;%% LaTeX math macros&#10;%%%%%%%%%%%%%%%%%%%%%%%%%%%%%%%%%%%%%%%%%%%%%%%%%%%%%%%%%%%%%&#10;&#10;\newcommand{\mySetNotation}[1]{{\mathbb{#1}}}&#10;\newcommand{\RRSet}{{\mySetNotation{R}}}&#10;\newcommand{\EESet}{{\mySetNotation{E}}}&#10;\newcommand{\NNSet}{{\mySetNotation{N}}}&#10;\newcommand{\QQSet}{{\mySetNotation{Q}}}&#10;&#10;\newcommand{\myBoldNotation}[1]{{\mathbf #1}}&#10;%\newcommand{\myBoldNotation}[1]{{\mathbold{#1}}} %for euler math&#10;\newcommand{\va}   {{\myBoldNotation{a}}}&#10;\newcommand{\vb}   {{\myBoldNotation{b}}}&#10;\newcommand{\vc}   {{\myBoldNotation{c}}}&#10;\newcommand{\vd}   {{\myBoldNotation{d}}}&#10;\newcommand{\ve}   {{\myBoldNotation{e}}}&#10;\newcommand{\vf}   {{\myBoldNotation{f}}}&#10;\newcommand{\vg}   {{\myBoldNotation{g}}}&#10;\newcommand{\vh}   {{\myBoldNotation{h}}}&#10;\newcommand{\vi}   {{\myBoldNotation{i}}}&#10;\newcommand{\vj}   {{\myBoldNotation{j}}}&#10;\newcommand{\vk}   {{\myBoldNotation{k}}}&#10;\newcommand{\vl}   {{\myBoldNotation{l}}}&#10;\newcommand{\vm}   {{\myBoldNotation{m}}}&#10;\newcommand{\vn}   {{\myBoldNotation{n}}}&#10;\newcommand{\nn}   {{\myBoldNotation{n}}}&#10;\newcommand{\vo}   {{\myBoldNotation{o}}}&#10;\newcommand{\vp}   {{\myBoldNotation{p}}}&#10;\newcommand{\pp}   {{\myBoldNotation{p}}}&#10;\newcommand{\vq}   {{\myBoldNotation{q}}}&#10;\newcommand{\vr}   {{\myBoldNotation{r}}}&#10;\newcommand{\vs}   {{\myBoldNotation{s}}}&#10;\newcommand{\vt}   {{\myBoldNotation{t}}}&#10;\newcommand{\vu}   {{\myBoldNotation{u}}}&#10;\newcommand{\vv}   {{\myBoldNotation{v}}}&#10;\newcommand{\vw}   {{\myBoldNotation{w}}}&#10;\newcommand{\vx}   {{\myBoldNotation{x}}}&#10;\newcommand{\vy}   {{\myBoldNotation{y}}}&#10;\newcommand{\vz}   {{\myBoldNotation{z}}}&#10;\newcommand{\vNull}{{\myBoldNotation{0}}}&#10;\newcommand{\vOne} {{\myBoldNotation{1}}}&#10;&#10;\newcommand{\mA}   {{\myBoldNotation{A}}}&#10;\newcommand{\mB}   {{\myBoldNotation{B}}}&#10;\newcommand{\mC}   {{\myBoldNotation{C}}}&#10;\newcommand{\mD}   {{\myBoldNotation{D}}}&#10;\newcommand{\mE}   {{\myBoldNotation{E}}}&#10;\newcommand{\mF}   {{\myBoldNotation{F}}}&#10;\newcommand{\mG}   {{\myBoldNotation{G}}}&#10;\newcommand{\mH}   {{\myBoldNotation{H}}}&#10;\newcommand{\mI}   {{\myBoldNotation{I}}}&#10;\newcommand{\mJ}   {{\myBoldNotation{J}}}&#10;\newcommand{\mK}   {{\myBoldNotation{K}}}&#10;\newcommand{\mL}   {{\myBoldNotation{L}}}&#10;\newcommand{\mM}   {{\myBoldNotation{M}}}&#10;\newcommand{\mN}   {{\myBoldNotation{N}}}&#10;\newcommand{\mO}   {{\myBoldNotation{O}}}&#10;\newcommand{\mP}   {{\myBoldNotation{P}}}&#10;\newcommand{\mQ}   {{\myBoldNotation{Q}}}&#10;\newcommand{\mR}   {{\myBoldNotation{R}}}&#10;\newcommand{\mS}   {{\myBoldNotation{S}}}&#10;\newcommand{\mT}   {{\myBoldNotation{T}}}&#10;\newcommand{\mU}   {{\myBoldNotation{U}}}&#10;\newcommand{\mV}   {{\myBoldNotation{V}}}&#10;\newcommand{\mW}   {{\myBoldNotation{W}}}&#10;\newcommand{\mX}   {{\myBoldNotation{X}}}&#10;\newcommand{\mY}   {{\myBoldNotation{Y}}}&#10;\newcommand{\mZ}   {{\myBoldNotation{Z}}}&#10;\newcommand{\mNull}{{\myBoldNotation{0}}}&#10;&#10;%\newcommand{\myBoldGreekNotation}[1]{\boldsymbol{#1}}&#10;\newcommand{\myBoldGreekNotationLower}[1]{{\bm{#1}}}&#10;\newcommand{\myBoldGreekNotationUpper}[1]{{\bm{#1}}}&#10;\newcommand{\balpha}  {{\myBoldGreekNotationLower{\alpha}  }}&#10;\newcommand{\bbeta}   {{\myBoldGreekNotationLower{\beta}   }}&#10;\newcommand{\bgamma}  {{\myBoldGreekNotationLower{\gamma}  }}&#10;\newcommand{\bdelta}  {{\myBoldGreekNotationLower{\delta}  }}&#10;\newcommand{\bepsilon}{{\myBoldGreekNotationLower{\epsilon}}}&#10;\newcommand{\bzeta}   {{\myBoldGreekNotationLower{\zeta}   }}&#10;\newcommand{\btheta}  {{\myBoldGreekNotationLower{\theta}  }}&#10;\newcommand{\biota}   {{\myBoldGreekNotationLower{\iota}   }}&#10;\newcommand{\bkappa}  {{\myBoldGreekNotationLower{\kappa}  }}&#10;\newcommand{\blambda} {{\myBoldGreekNotationLower{\lambda} }}&#10;\newcommand{\bmu}     {{\myBoldGreekNotationLower{\mu}     }}&#10;\newcommand{\bnu}     {{\myBoldGreekNotationLower{\nu}     }}&#10;\newcommand{\bxi}     {{\myBoldGreekNotationLower{\xi}     }}&#10;\newcommand{\bomicron}{{\myBoldGreekNotationLower{\omicron}}}&#10;\newcommand{\bpi}     {{\myBoldGreekNotationLower{\pi}     }}&#10;\newcommand{\brho}    {{\myBoldGreekNotationLower{\rho}    }}&#10;\newcommand{\bsigma}  {{\myBoldGreekNotationLower{\sigma}  }}&#10;\newcommand{\btau}    {{\myBoldGreekNotationLower{\tau}    }}&#10;\newcommand{\bupsilon}{{\myBoldGreekNotationLower{\upsilon}}}&#10;\newcommand{\bphi}    {{\myBoldGreekNotationLower{\phi}    }}&#10;\newcommand{\bchi}    {{\myBoldGreekNotationLower{\chi}    }}&#10;\newcommand{\bpsi}    {{\myBoldGreekNotationLower{\psi}    }}&#10;\newcommand{\bomega}  {{\myBoldGreekNotationLower{\omega}  }}&#10;&#10;\newcommand{\bGamma}  {{\myBoldGreekNotationUpper{\Gamma}  }}&#10;\newcommand{\bDelta}  {{\myBoldGreekNotationUpper{\Delta}  }}&#10;\newcommand{\bTheta}  {{\myBoldGreekNotationUpper{\Theta}  }}&#10;\newcommand{\bLambda} {{\myBoldGreekNotationUpper{\Lambda} }}&#10;\newcommand{\bXi}     {{\myBoldGreekNotationUpper{\Xi}     }}&#10;\newcommand{\bPi}     {{\myBoldGreekNotationUpper{\Pi}     }}&#10;\newcommand{\bSigma}  {{\myBoldGreekNotationUpper{\Sigma}  }}&#10;\newcommand{\bUpsilon}{{\myBoldGreekNotationUpper{\Upsilon}}}&#10;\newcommand{\bPhi}    {{\myBoldGreekNotationUpper{\Phi}    }}&#10;\newcommand{\bPsi}    {{\myBoldGreekNotationUpper{\Psi}    }}&#10;\newcommand{\bOmega}  {{\myBoldGreekNotationUpper{\Omega}  }}&#10;&#10;\newcommand{\inn}[2][0cm]{\mathopen{}\left|{#2}\parbox[h][#1]{0cm}{}\right|}&#10;\newcommand{\invn}[2][0cm]{\mathopen{}\left|\left|{#2}\parbox[h][#1]{0cm}{}\right|\right|}&#10;&#10;%\newcommand{\Sa}{{\mathbf {Sa}}}&#10;%\newcommand{\Topo}{{\mathbf {Topo}}}&#10;%\newcommand{\Sep}{{\mathbf {Sep}}}&#10;%\newcommand{\Str}{{\mathbf {Str}}}&#10;%\newcommand{\Reg}{{\mathbf {Reg}}}&#10;&#10;%\newcommand{\PPhi}{{\pmb \Phi}}&#10;%\newcommand{\PPi}{{\pmb \Pi}}&#10;%\newcommand{\PPhi}{{\bm \Phi}}&#10;%\newcommand{\PPi}{{\bm \Pi}}&#10;\newcommand{\PPhi}{{\Phi}}&#10;\newcommand{\PPi}{{\Pi}}&#10;\newcommand{\ppi}{{\pi}}&#10;\newcommand{\ggam}{{\gamma}}&#10;&#10;\newcommand{\cA}{{\mathcal A}}&#10;\newcommand{\cB}{{\mathcal B}}&#10;\newcommand{\cC}{{\mathcal C}}&#10;\newcommand{\cD}{{\mathcal D}}&#10;\newcommand{\cE}{{\mathcal E}}&#10;\newcommand{\cF}{{\mathcal F}}&#10;\newcommand{\cG}{{\mathcal G}}&#10;\newcommand{\cH}{{\mathcal H}}&#10;\newcommand{\cI}{{\mathcal I}}&#10;\newcommand{\cJ}{{\mathcal J}}&#10;\newcommand{\cK}{{\mathcal K}}&#10;\newcommand{\cL}{{\mathcal L}}&#10;\newcommand{\cM}{{\mathcal M}}&#10;\newcommand{\cN}{{\mathcal N}}&#10;\newcommand{\cO}{{\mathcal O}}&#10;\newcommand{\cP}{{\mathcal P}}&#10;\newcommand{\cQ}{{\mathcal Q}}&#10;\newcommand{\cR}{{\mathcal R}}&#10;\newcommand{\cS}{{\mathcal S}}&#10;\newcommand{\cT}{{\mathcal T}}&#10;\newcommand{\cU}{{\mathcal U}}&#10;\newcommand{\cV}{{\mathcal V}}&#10;\newcommand{\cW}{{\mathcal W}}&#10;\newcommand{\cX}{{\mathcal X}}&#10;\newcommand{\cY}{{\mathcal Y}}&#10;\newcommand{\cZ}{{\mathcal Z}}&#10;&#10;\newcommand{\ca}{{\mathcal a}}&#10;\newcommand{\cb}{{\mathcal b}}&#10;\newcommand{\cc}{{\mathcal c}}&#10;\newcommand{\cd}{{\mathcal d}}&#10;\newcommand{\ce}{{\mathcal e}}&#10;%\newcommand{\cf}{{\mathcal f}}&#10;\newcommand{\cg}{{\mathcal g}}&#10;\newcommand{\ch}{{\mathcal h}}&#10;\newcommand{\ci}{{\mathcal i}}&#10;\newcommand{\cj}{{\mathcal j}}&#10;%\newcommand{\ck}{{\mathcal k}}&#10;\newcommand{\cl}{{\mathcal l}}&#10;\newcommand{\cm}{{\mathcal m}}&#10;\newcommand{\cn}{{\mathcal n}}&#10;\newcommand{\co}{{\mathcal o}}&#10;\newcommand{\cp}{{\mathcal p}}&#10;\newcommand{\cq}{{\mathcal q}}&#10;%\newcommand{\cr}{{\mathcal r}}&#10;\newcommand{\cs}{{\mathcal s}}&#10;\newcommand{\ct}{{\mathcal t}}&#10;\newcommand{\cu}{{\mathcal u}}&#10;\newcommand{\cv}{{\mathcal v}}&#10;\newcommand{\cw}{{\mathcal w}}&#10;\newcommand{\cx}{{\mathcal x}}&#10;\newcommand{\cy}{{\mathcal y}}&#10;\newcommand{\cz}{{\mathcal z}}&#10;&#10;%cool package Styles&#10;\Style{IdentityMatrixSymb=\mI,%&#10;       DSymb={\mathrm d},%&#10;       IntegrateDifferentialDSymb={\mathrm d},%&#10;       TrParen=p,%&#10;       DetParen=p}&#10;\Style{DDisplayFunc=outset}&#10;\renewcommand{\Transpose}[1]{ {#1}^\Transp }&#10;\newcommand{\TransposeInv}[1]{ {#1}^{-\Transp} }&#10;\newcommand{\T}[1]{\Transpose{#1}}&#10;\newcommand{\TInv}[1]{\TransposeInv{#1}}&#10;\newcommand{\Inv}[1]{ {#1}^{-1} }&#10;\newcommand{\Transp}{{{\mathrm T}}}&#10;      &#10;\newcommand{\Rank}[1]    {\operatorname{rank}\inp{#1}}&#10;\newcommand{\Vol}[1]     {\operatorname{vol}\inp{#1}}&#10;\renewcommand{\Vec}[1]   {\operatorname{vec}\inp{#1}}&#10;\renewcommand{\Div}[1]   {\T{\nabla} \, #1}&#10;\newcommand{\Diag}[1]    {\operatorname{diag}\inp{#1}}&#10;\newcommand{\Dim}[1]     {\operatorname{dim}\inp{#1}}&#10;\newcommand{\Diagof}[1]  {\operatorname{diag}^{-1}\inp{#1}}&#10;\newcommand*{\diff}{\mathop{}\!\mathrm{d}} %e.g. $F(x) = \int\!f(x)\diff x$&#10;\newcommand{\Argmin}[1]{\underset{#1}{\operatorname{argmin}} \;}&#10;\newcommand{\Maxof}[1]{\underset{#1}{\operatorname{max}} \;}&#10;\newcommand{\Minof}[1]{\underset{#1}{\operatorname{min}} \;}&#10;&#10;\providecommand{\e}[1]{\ensuremath{\cdot 10^{#1}}}&#10;&#10;%workaround for mathbold in cool, cf. http://tex.stackexchange.com/questions/97910&#10;\let\oldmb\mathbold&#10;\protected\def\mathbold{\oldmb}&#10;&#10;\newcommand{\CB} [1]{{\color{#1}     $\bullet$}}&#10;\newcommand{\CBB}[2]{{\color[#1]{#2} $\bullet$}}&#10;&#10;\newcommand{\ie}{i.e.}&#10;\newcommand{\Ie}{I.e.}&#10;\newcommand{\eg}{e.g.}&#10;\newcommand{\Eg}{E.g.}&#10;\newcommand{\cf}{cf.\ }&#10;\newcommand{\Cf}{Cf.\ }&#10;\newcommand{\etc}{etc.\ }&#10;\newcommand{\wrt}{w.r.t.\ }&#10;\newcommand{\Wrt}{W.r.t.\ }&#10;% \newcommand{\wlog}{w.l.o.g.~}&#10;\newcommand{\Wlog}{W.l.o.g.\ }&#10;\newcommand{\resp}{resp.\ }&#10;\newcommand{\etal}{et al.\ }&#10;&#10;\newtheorem{theorem}{Theorem}&#10;\newtheorem{definition}{Definition}&#10;\newtheorem{expectation}{Expectation}&#10;\newtheorem{problem}{Problem}&#10;%\newtheorem{algorithm}{Algorithm}&#10;&#10;%\newenvironment{fshaded}{%&#10;%\def\FrameCommand{\fcolorbox{framecolor}{shadecolor}}%&#10;%\MakeFramed {\FrameRestore}}%&#10;%{\endMakeFramed}&#10;%&#10;%\newtheorem{theorem}{Theorem}[section]&#10;%&#10;%\newenvironment{fdfn}[1][]{&#10;%\definecolor{shadecolor}{rgb}{.9,.9,1}%DEFINITION_COLORBOX&#10;%\definecolor{framecolor}{rgb}{1,1,1}%&#10;%\begin{fshaded}\begin{theorem}[#1]}{\end{theorem}\end{fshaded}}&#10;%&#10;%&#10;%\begin{fdfn}[Blash]&#10;%Eine Zahlenfolge ...&#10;%\end{fdfn}&#10;%&#10;%\begin{fdfn}[Test]&#10;%Eine Zahlenfolge ...&#10;%\end{fdfn}&#10;&#10;% :mode=latex: %&#10;&#10;\begin{document}&#10;&#10;$h$&#10;&#10;\end{document}"/>
  <p:tag name="IGUANATEXSIZE" val="20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%\usepackage[osf,sc]{mathpazo}&#10;\usepackage{cool}&#10;\pagestyle{empty}&#10;&#10;%!TEX root = diss.tex&#10;&#10;%%%%%%%%%%%%%%%%%%%%%%%%%%%%%%%%%%%%%%%%%%%%%%%%%%%%%%%%%%%%%&#10;%% LaTeX math macros&#10;%%%%%%%%%%%%%%%%%%%%%%%%%%%%%%%%%%%%%%%%%%%%%%%%%%%%%%%%%%%%%&#10;&#10;\newcommand{\mySetNotation}[1]{{\mathbb{#1}}}&#10;\newcommand{\RRSet}{{\mySetNotation{R}}}&#10;\newcommand{\EESet}{{\mySetNotation{E}}}&#10;\newcommand{\NNSet}{{\mySetNotation{N}}}&#10;\newcommand{\QQSet}{{\mySetNotation{Q}}}&#10;&#10;\newcommand{\myBoldNotation}[1]{{\mathbf #1}}&#10;%\newcommand{\myBoldNotation}[1]{{\mathbold{#1}}} %for euler math&#10;\newcommand{\va}   {{\myBoldNotation{a}}}&#10;\newcommand{\vb}   {{\myBoldNotation{b}}}&#10;\newcommand{\vc}   {{\myBoldNotation{c}}}&#10;\newcommand{\vd}   {{\myBoldNotation{d}}}&#10;\newcommand{\ve}   {{\myBoldNotation{e}}}&#10;\newcommand{\vf}   {{\myBoldNotation{f}}}&#10;\newcommand{\vg}   {{\myBoldNotation{g}}}&#10;\newcommand{\vh}   {{\myBoldNotation{h}}}&#10;\newcommand{\vi}   {{\myBoldNotation{i}}}&#10;\newcommand{\vj}   {{\myBoldNotation{j}}}&#10;\newcommand{\vk}   {{\myBoldNotation{k}}}&#10;\newcommand{\vl}   {{\myBoldNotation{l}}}&#10;\newcommand{\vm}   {{\myBoldNotation{m}}}&#10;\newcommand{\vn}   {{\myBoldNotation{n}}}&#10;\newcommand{\nn}   {{\myBoldNotation{n}}}&#10;\newcommand{\vo}   {{\myBoldNotation{o}}}&#10;\newcommand{\vp}   {{\myBoldNotation{p}}}&#10;\newcommand{\pp}   {{\myBoldNotation{p}}}&#10;\newcommand{\vq}   {{\myBoldNotation{q}}}&#10;\newcommand{\vr}   {{\myBoldNotation{r}}}&#10;\newcommand{\vs}   {{\myBoldNotation{s}}}&#10;\newcommand{\vt}   {{\myBoldNotation{t}}}&#10;\newcommand{\vu}   {{\myBoldNotation{u}}}&#10;\newcommand{\vv}   {{\myBoldNotation{v}}}&#10;\newcommand{\vw}   {{\myBoldNotation{w}}}&#10;\newcommand{\vx}   {{\myBoldNotation{x}}}&#10;\newcommand{\vy}   {{\myBoldNotation{y}}}&#10;\newcommand{\vz}   {{\myBoldNotation{z}}}&#10;\newcommand{\vNull}{{\myBoldNotation{0}}}&#10;\newcommand{\vOne} {{\myBoldNotation{1}}}&#10;&#10;\newcommand{\mA}   {{\myBoldNotation{A}}}&#10;\newcommand{\mB}   {{\myBoldNotation{B}}}&#10;\newcommand{\mC}   {{\myBoldNotation{C}}}&#10;\newcommand{\mD}   {{\myBoldNotation{D}}}&#10;\newcommand{\mE}   {{\myBoldNotation{E}}}&#10;\newcommand{\mF}   {{\myBoldNotation{F}}}&#10;\newcommand{\mG}   {{\myBoldNotation{G}}}&#10;\newcommand{\mH}   {{\myBoldNotation{H}}}&#10;\newcommand{\mI}   {{\myBoldNotation{I}}}&#10;\newcommand{\mJ}   {{\myBoldNotation{J}}}&#10;\newcommand{\mK}   {{\myBoldNotation{K}}}&#10;\newcommand{\mL}   {{\myBoldNotation{L}}}&#10;\newcommand{\mM}   {{\myBoldNotation{M}}}&#10;\newcommand{\mN}   {{\myBoldNotation{N}}}&#10;\newcommand{\mO}   {{\myBoldNotation{O}}}&#10;\newcommand{\mP}   {{\myBoldNotation{P}}}&#10;\newcommand{\mQ}   {{\myBoldNotation{Q}}}&#10;\newcommand{\mR}   {{\myBoldNotation{R}}}&#10;\newcommand{\mS}   {{\myBoldNotation{S}}}&#10;\newcommand{\mT}   {{\myBoldNotation{T}}}&#10;\newcommand{\mU}   {{\myBoldNotation{U}}}&#10;\newcommand{\mV}   {{\myBoldNotation{V}}}&#10;\newcommand{\mW}   {{\myBoldNotation{W}}}&#10;\newcommand{\mX}   {{\myBoldNotation{X}}}&#10;\newcommand{\mY}   {{\myBoldNotation{Y}}}&#10;\newcommand{\mZ}   {{\myBoldNotation{Z}}}&#10;\newcommand{\mNull}{{\myBoldNotation{0}}}&#10;&#10;%\newcommand{\myBoldGreekNotation}[1]{\boldsymbol{#1}}&#10;\newcommand{\myBoldGreekNotationLower}[1]{{\bm{#1}}}&#10;\newcommand{\myBoldGreekNotationUpper}[1]{{\bm{#1}}}&#10;\newcommand{\balpha}  {{\myBoldGreekNotationLower{\alpha}  }}&#10;\newcommand{\bbeta}   {{\myBoldGreekNotationLower{\beta}   }}&#10;\newcommand{\bgamma}  {{\myBoldGreekNotationLower{\gamma}  }}&#10;\newcommand{\bdelta}  {{\myBoldGreekNotationLower{\delta}  }}&#10;\newcommand{\bepsilon}{{\myBoldGreekNotationLower{\epsilon}}}&#10;\newcommand{\bzeta}   {{\myBoldGreekNotationLower{\zeta}   }}&#10;\newcommand{\btheta}  {{\myBoldGreekNotationLower{\theta}  }}&#10;\newcommand{\biota}   {{\myBoldGreekNotationLower{\iota}   }}&#10;\newcommand{\bkappa}  {{\myBoldGreekNotationLower{\kappa}  }}&#10;\newcommand{\blambda} {{\myBoldGreekNotationLower{\lambda} }}&#10;\newcommand{\bmu}     {{\myBoldGreekNotationLower{\mu}     }}&#10;\newcommand{\bnu}     {{\myBoldGreekNotationLower{\nu}     }}&#10;\newcommand{\bxi}     {{\myBoldGreekNotationLower{\xi}     }}&#10;\newcommand{\bomicron}{{\myBoldGreekNotationLower{\omicron}}}&#10;\newcommand{\bpi}     {{\myBoldGreekNotationLower{\pi}     }}&#10;\newcommand{\brho}    {{\myBoldGreekNotationLower{\rho}    }}&#10;\newcommand{\bsigma}  {{\myBoldGreekNotationLower{\sigma}  }}&#10;\newcommand{\btau}    {{\myBoldGreekNotationLower{\tau}    }}&#10;\newcommand{\bupsilon}{{\myBoldGreekNotationLower{\upsilon}}}&#10;\newcommand{\bphi}    {{\myBoldGreekNotationLower{\phi}    }}&#10;\newcommand{\bchi}    {{\myBoldGreekNotationLower{\chi}    }}&#10;\newcommand{\bpsi}    {{\myBoldGreekNotationLower{\psi}    }}&#10;\newcommand{\bomega}  {{\myBoldGreekNotationLower{\omega}  }}&#10;&#10;\newcommand{\bGamma}  {{\myBoldGreekNotationUpper{\Gamma}  }}&#10;\newcommand{\bDelta}  {{\myBoldGreekNotationUpper{\Delta}  }}&#10;\newcommand{\bTheta}  {{\myBoldGreekNotationUpper{\Theta}  }}&#10;\newcommand{\bLambda} {{\myBoldGreekNotationUpper{\Lambda} }}&#10;\newcommand{\bXi}     {{\myBoldGreekNotationUpper{\Xi}     }}&#10;\newcommand{\bPi}     {{\myBoldGreekNotationUpper{\Pi}     }}&#10;\newcommand{\bSigma}  {{\myBoldGreekNotationUpper{\Sigma}  }}&#10;\newcommand{\bUpsilon}{{\myBoldGreekNotationUpper{\Upsilon}}}&#10;\newcommand{\bPhi}    {{\myBoldGreekNotationUpper{\Phi}    }}&#10;\newcommand{\bPsi}    {{\myBoldGreekNotationUpper{\Psi}    }}&#10;\newcommand{\bOmega}  {{\myBoldGreekNotationUpper{\Omega}  }}&#10;&#10;\newcommand{\inn}[2][0cm]{\mathopen{}\left|{#2}\parbox[h][#1]{0cm}{}\right|}&#10;\newcommand{\invn}[2][0cm]{\mathopen{}\left|\left|{#2}\parbox[h][#1]{0cm}{}\right|\right|}&#10;&#10;%\newcommand{\Sa}{{\mathbf {Sa}}}&#10;%\newcommand{\Topo}{{\mathbf {Topo}}}&#10;%\newcommand{\Sep}{{\mathbf {Sep}}}&#10;%\newcommand{\Str}{{\mathbf {Str}}}&#10;%\newcommand{\Reg}{{\mathbf {Reg}}}&#10;&#10;%\newcommand{\PPhi}{{\pmb \Phi}}&#10;%\newcommand{\PPi}{{\pmb \Pi}}&#10;%\newcommand{\PPhi}{{\bm \Phi}}&#10;%\newcommand{\PPi}{{\bm \Pi}}&#10;\newcommand{\PPhi}{{\Phi}}&#10;\newcommand{\PPi}{{\Pi}}&#10;\newcommand{\ppi}{{\pi}}&#10;\newcommand{\ggam}{{\gamma}}&#10;&#10;\newcommand{\cA}{{\mathcal A}}&#10;\newcommand{\cB}{{\mathcal B}}&#10;\newcommand{\cC}{{\mathcal C}}&#10;\newcommand{\cD}{{\mathcal D}}&#10;\newcommand{\cE}{{\mathcal E}}&#10;\newcommand{\cF}{{\mathcal F}}&#10;\newcommand{\cG}{{\mathcal G}}&#10;\newcommand{\cH}{{\mathcal H}}&#10;\newcommand{\cI}{{\mathcal I}}&#10;\newcommand{\cJ}{{\mathcal J}}&#10;\newcommand{\cK}{{\mathcal K}}&#10;\newcommand{\cL}{{\mathcal L}}&#10;\newcommand{\cM}{{\mathcal M}}&#10;\newcommand{\cN}{{\mathcal N}}&#10;\newcommand{\cO}{{\mathcal O}}&#10;\newcommand{\cP}{{\mathcal P}}&#10;\newcommand{\cQ}{{\mathcal Q}}&#10;\newcommand{\cR}{{\mathcal R}}&#10;\newcommand{\cS}{{\mathcal S}}&#10;\newcommand{\cT}{{\mathcal T}}&#10;\newcommand{\cU}{{\mathcal U}}&#10;\newcommand{\cV}{{\mathcal V}}&#10;\newcommand{\cW}{{\mathcal W}}&#10;\newcommand{\cX}{{\mathcal X}}&#10;\newcommand{\cY}{{\mathcal Y}}&#10;\newcommand{\cZ}{{\mathcal Z}}&#10;&#10;\newcommand{\ca}{{\mathcal a}}&#10;\newcommand{\cb}{{\mathcal b}}&#10;\newcommand{\cc}{{\mathcal c}}&#10;\newcommand{\cd}{{\mathcal d}}&#10;\newcommand{\ce}{{\mathcal e}}&#10;%\newcommand{\cf}{{\mathcal f}}&#10;\newcommand{\cg}{{\mathcal g}}&#10;\newcommand{\ch}{{\mathcal h}}&#10;\newcommand{\ci}{{\mathcal i}}&#10;\newcommand{\cj}{{\mathcal j}}&#10;%\newcommand{\ck}{{\mathcal k}}&#10;\newcommand{\cl}{{\mathcal l}}&#10;\newcommand{\cm}{{\mathcal m}}&#10;\newcommand{\cn}{{\mathcal n}}&#10;\newcommand{\co}{{\mathcal o}}&#10;\newcommand{\cp}{{\mathcal p}}&#10;\newcommand{\cq}{{\mathcal q}}&#10;%\newcommand{\cr}{{\mathcal r}}&#10;\newcommand{\cs}{{\mathcal s}}&#10;\newcommand{\ct}{{\mathcal t}}&#10;\newcommand{\cu}{{\mathcal u}}&#10;\newcommand{\cv}{{\mathcal v}}&#10;\newcommand{\cw}{{\mathcal w}}&#10;\newcommand{\cx}{{\mathcal x}}&#10;\newcommand{\cy}{{\mathcal y}}&#10;\newcommand{\cz}{{\mathcal z}}&#10;&#10;%cool package Styles&#10;\Style{IdentityMatrixSymb=\mI,%&#10;       DSymb={\mathrm d},%&#10;       IntegrateDifferentialDSymb={\mathrm d},%&#10;       TrParen=p,%&#10;       DetParen=p}&#10;\Style{DDisplayFunc=outset}&#10;\renewcommand{\Transpose}[1]{ {#1}^\Transp }&#10;\newcommand{\TransposeInv}[1]{ {#1}^{-\Transp} }&#10;\newcommand{\T}[1]{\Transpose{#1}}&#10;\newcommand{\TInv}[1]{\TransposeInv{#1}}&#10;\newcommand{\Inv}[1]{ {#1}^{-1} }&#10;\newcommand{\Transp}{{{\mathrm T}}}&#10;      &#10;\newcommand{\Rank}[1]    {\operatorname{rank}\inp{#1}}&#10;\newcommand{\Vol}[1]     {\operatorname{vol}\inp{#1}}&#10;\renewcommand{\Vec}[1]   {\operatorname{vec}\inp{#1}}&#10;\renewcommand{\Div}[1]   {\T{\nabla} \, #1}&#10;\newcommand{\Diag}[1]    {\operatorname{diag}\inp{#1}}&#10;\newcommand{\Dim}[1]     {\operatorname{dim}\inp{#1}}&#10;\newcommand{\Diagof}[1]  {\operatorname{diag}^{-1}\inp{#1}}&#10;\newcommand*{\diff}{\mathop{}\!\mathrm{d}} %e.g. $F(x) = \int\!f(x)\diff x$&#10;\newcommand{\Argmin}[1]{\underset{#1}{\operatorname{argmin}} \;}&#10;\newcommand{\Maxof}[1]{\underset{#1}{\operatorname{max}} \;}&#10;\newcommand{\Minof}[1]{\underset{#1}{\operatorname{min}} \;}&#10;&#10;\providecommand{\e}[1]{\ensuremath{\cdot 10^{#1}}}&#10;&#10;%workaround for mathbold in cool, cf. http://tex.stackexchange.com/questions/97910&#10;\let\oldmb\mathbold&#10;\protected\def\mathbold{\oldmb}&#10;&#10;\newcommand{\CB} [1]{{\color{#1}     $\bullet$}}&#10;\newcommand{\CBB}[2]{{\color[#1]{#2} $\bullet$}}&#10;&#10;\newcommand{\ie}{i.e.}&#10;\newcommand{\Ie}{I.e.}&#10;\newcommand{\eg}{e.g.}&#10;\newcommand{\Eg}{E.g.}&#10;\newcommand{\cf}{cf.\ }&#10;\newcommand{\Cf}{Cf.\ }&#10;\newcommand{\etc}{etc.\ }&#10;\newcommand{\wrt}{w.r.t.\ }&#10;\newcommand{\Wrt}{W.r.t.\ }&#10;% \newcommand{\wlog}{w.l.o.g.~}&#10;\newcommand{\Wlog}{W.l.o.g.\ }&#10;\newcommand{\resp}{resp.\ }&#10;\newcommand{\etal}{et al.\ }&#10;&#10;\newtheorem{theorem}{Theorem}&#10;\newtheorem{definition}{Definition}&#10;\newtheorem{expectation}{Expectation}&#10;\newtheorem{problem}{Problem}&#10;%\newtheorem{algorithm}{Algorithm}&#10;&#10;%\newenvironment{fshaded}{%&#10;%\def\FrameCommand{\fcolorbox{framecolor}{shadecolor}}%&#10;%\MakeFramed {\FrameRestore}}%&#10;%{\endMakeFramed}&#10;%&#10;%\newtheorem{theorem}{Theorem}[section]&#10;%&#10;%\newenvironment{fdfn}[1][]{&#10;%\definecolor{shadecolor}{rgb}{.9,.9,1}%DEFINITION_COLORBOX&#10;%\definecolor{framecolor}{rgb}{1,1,1}%&#10;%\begin{fshaded}\begin{theorem}[#1]}{\end{theorem}\end{fshaded}}&#10;%&#10;%&#10;%\begin{fdfn}[Blash]&#10;%Eine Zahlenfolge ...&#10;%\end{fdfn}&#10;%&#10;%\begin{fdfn}[Test]&#10;%Eine Zahlenfolge ...&#10;%\end{fdfn}&#10;&#10;% :mode=latex: %&#10;&#10;\begin{document}&#10;&#10;$h$&#10;&#10;\end{document}"/>
  <p:tag name="IGUANATEXSIZE" val="20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%\usepackage[osf,sc]{mathpazo}&#10;\usepackage{cool}&#10;\pagestyle{empty}&#10;&#10;%!TEX root = diss.tex&#10;&#10;%%%%%%%%%%%%%%%%%%%%%%%%%%%%%%%%%%%%%%%%%%%%%%%%%%%%%%%%%%%%%&#10;%% LaTeX math macros&#10;%%%%%%%%%%%%%%%%%%%%%%%%%%%%%%%%%%%%%%%%%%%%%%%%%%%%%%%%%%%%%&#10;&#10;\newcommand{\mySetNotation}[1]{{\mathbb{#1}}}&#10;\newcommand{\RRSet}{{\mySetNotation{R}}}&#10;\newcommand{\EESet}{{\mySetNotation{E}}}&#10;\newcommand{\NNSet}{{\mySetNotation{N}}}&#10;\newcommand{\QQSet}{{\mySetNotation{Q}}}&#10;&#10;\newcommand{\myBoldNotation}[1]{{\mathbf #1}}&#10;%\newcommand{\myBoldNotation}[1]{{\mathbold{#1}}} %for euler math&#10;\newcommand{\va}   {{\myBoldNotation{a}}}&#10;\newcommand{\vb}   {{\myBoldNotation{b}}}&#10;\newcommand{\vc}   {{\myBoldNotation{c}}}&#10;\newcommand{\vd}   {{\myBoldNotation{d}}}&#10;\newcommand{\ve}   {{\myBoldNotation{e}}}&#10;\newcommand{\vf}   {{\myBoldNotation{f}}}&#10;\newcommand{\vg}   {{\myBoldNotation{g}}}&#10;\newcommand{\vh}   {{\myBoldNotation{h}}}&#10;\newcommand{\vi}   {{\myBoldNotation{i}}}&#10;\newcommand{\vj}   {{\myBoldNotation{j}}}&#10;\newcommand{\vk}   {{\myBoldNotation{k}}}&#10;\newcommand{\vl}   {{\myBoldNotation{l}}}&#10;\newcommand{\vm}   {{\myBoldNotation{m}}}&#10;\newcommand{\vn}   {{\myBoldNotation{n}}}&#10;\newcommand{\nn}   {{\myBoldNotation{n}}}&#10;\newcommand{\vo}   {{\myBoldNotation{o}}}&#10;\newcommand{\vp}   {{\myBoldNotation{p}}}&#10;\newcommand{\pp}   {{\myBoldNotation{p}}}&#10;\newcommand{\vq}   {{\myBoldNotation{q}}}&#10;\newcommand{\vr}   {{\myBoldNotation{r}}}&#10;\newcommand{\vs}   {{\myBoldNotation{s}}}&#10;\newcommand{\vt}   {{\myBoldNotation{t}}}&#10;\newcommand{\vu}   {{\myBoldNotation{u}}}&#10;\newcommand{\vv}   {{\myBoldNotation{v}}}&#10;\newcommand{\vw}   {{\myBoldNotation{w}}}&#10;\newcommand{\vx}   {{\myBoldNotation{x}}}&#10;\newcommand{\vy}   {{\myBoldNotation{y}}}&#10;\newcommand{\vz}   {{\myBoldNotation{z}}}&#10;\newcommand{\vNull}{{\myBoldNotation{0}}}&#10;\newcommand{\vOne} {{\myBoldNotation{1}}}&#10;&#10;\newcommand{\mA}   {{\myBoldNotation{A}}}&#10;\newcommand{\mB}   {{\myBoldNotation{B}}}&#10;\newcommand{\mC}   {{\myBoldNotation{C}}}&#10;\newcommand{\mD}   {{\myBoldNotation{D}}}&#10;\newcommand{\mE}   {{\myBoldNotation{E}}}&#10;\newcommand{\mF}   {{\myBoldNotation{F}}}&#10;\newcommand{\mG}   {{\myBoldNotation{G}}}&#10;\newcommand{\mH}   {{\myBoldNotation{H}}}&#10;\newcommand{\mI}   {{\myBoldNotation{I}}}&#10;\newcommand{\mJ}   {{\myBoldNotation{J}}}&#10;\newcommand{\mK}   {{\myBoldNotation{K}}}&#10;\newcommand{\mL}   {{\myBoldNotation{L}}}&#10;\newcommand{\mM}   {{\myBoldNotation{M}}}&#10;\newcommand{\mN}   {{\myBoldNotation{N}}}&#10;\newcommand{\mO}   {{\myBoldNotation{O}}}&#10;\newcommand{\mP}   {{\myBoldNotation{P}}}&#10;\newcommand{\mQ}   {{\myBoldNotation{Q}}}&#10;\newcommand{\mR}   {{\myBoldNotation{R}}}&#10;\newcommand{\mS}   {{\myBoldNotation{S}}}&#10;\newcommand{\mT}   {{\myBoldNotation{T}}}&#10;\newcommand{\mU}   {{\myBoldNotation{U}}}&#10;\newcommand{\mV}   {{\myBoldNotation{V}}}&#10;\newcommand{\mW}   {{\myBoldNotation{W}}}&#10;\newcommand{\mX}   {{\myBoldNotation{X}}}&#10;\newcommand{\mY}   {{\myBoldNotation{Y}}}&#10;\newcommand{\mZ}   {{\myBoldNotation{Z}}}&#10;\newcommand{\mNull}{{\myBoldNotation{0}}}&#10;&#10;%\newcommand{\myBoldGreekNotation}[1]{\boldsymbol{#1}}&#10;\newcommand{\myBoldGreekNotationLower}[1]{{\bm{#1}}}&#10;\newcommand{\myBoldGreekNotationUpper}[1]{{\bm{#1}}}&#10;\newcommand{\balpha}  {{\myBoldGreekNotationLower{\alpha}  }}&#10;\newcommand{\bbeta}   {{\myBoldGreekNotationLower{\beta}   }}&#10;\newcommand{\bgamma}  {{\myBoldGreekNotationLower{\gamma}  }}&#10;\newcommand{\bdelta}  {{\myBoldGreekNotationLower{\delta}  }}&#10;\newcommand{\bepsilon}{{\myBoldGreekNotationLower{\epsilon}}}&#10;\newcommand{\bzeta}   {{\myBoldGreekNotationLower{\zeta}   }}&#10;\newcommand{\btheta}  {{\myBoldGreekNotationLower{\theta}  }}&#10;\newcommand{\biota}   {{\myBoldGreekNotationLower{\iota}   }}&#10;\newcommand{\bkappa}  {{\myBoldGreekNotationLower{\kappa}  }}&#10;\newcommand{\blambda} {{\myBoldGreekNotationLower{\lambda} }}&#10;\newcommand{\bmu}     {{\myBoldGreekNotationLower{\mu}     }}&#10;\newcommand{\bnu}     {{\myBoldGreekNotationLower{\nu}     }}&#10;\newcommand{\bxi}     {{\myBoldGreekNotationLower{\xi}     }}&#10;\newcommand{\bomicron}{{\myBoldGreekNotationLower{\omicron}}}&#10;\newcommand{\bpi}     {{\myBoldGreekNotationLower{\pi}     }}&#10;\newcommand{\brho}    {{\myBoldGreekNotationLower{\rho}    }}&#10;\newcommand{\bsigma}  {{\myBoldGreekNotationLower{\sigma}  }}&#10;\newcommand{\btau}    {{\myBoldGreekNotationLower{\tau}    }}&#10;\newcommand{\bupsilon}{{\myBoldGreekNotationLower{\upsilon}}}&#10;\newcommand{\bphi}    {{\myBoldGreekNotationLower{\phi}    }}&#10;\newcommand{\bchi}    {{\myBoldGreekNotationLower{\chi}    }}&#10;\newcommand{\bpsi}    {{\myBoldGreekNotationLower{\psi}    }}&#10;\newcommand{\bomega}  {{\myBoldGreekNotationLower{\omega}  }}&#10;&#10;\newcommand{\bGamma}  {{\myBoldGreekNotationUpper{\Gamma}  }}&#10;\newcommand{\bDelta}  {{\myBoldGreekNotationUpper{\Delta}  }}&#10;\newcommand{\bTheta}  {{\myBoldGreekNotationUpper{\Theta}  }}&#10;\newcommand{\bLambda} {{\myBoldGreekNotationUpper{\Lambda} }}&#10;\newcommand{\bXi}     {{\myBoldGreekNotationUpper{\Xi}     }}&#10;\newcommand{\bPi}     {{\myBoldGreekNotationUpper{\Pi}     }}&#10;\newcommand{\bSigma}  {{\myBoldGreekNotationUpper{\Sigma}  }}&#10;\newcommand{\bUpsilon}{{\myBoldGreekNotationUpper{\Upsilon}}}&#10;\newcommand{\bPhi}    {{\myBoldGreekNotationUpper{\Phi}    }}&#10;\newcommand{\bPsi}    {{\myBoldGreekNotationUpper{\Psi}    }}&#10;\newcommand{\bOmega}  {{\myBoldGreekNotationUpper{\Omega}  }}&#10;&#10;\newcommand{\inn}[2][0cm]{\mathopen{}\left|{#2}\parbox[h][#1]{0cm}{}\right|}&#10;\newcommand{\invn}[2][0cm]{\mathopen{}\left|\left|{#2}\parbox[h][#1]{0cm}{}\right|\right|}&#10;&#10;%\newcommand{\Sa}{{\mathbf {Sa}}}&#10;%\newcommand{\Topo}{{\mathbf {Topo}}}&#10;%\newcommand{\Sep}{{\mathbf {Sep}}}&#10;%\newcommand{\Str}{{\mathbf {Str}}}&#10;%\newcommand{\Reg}{{\mathbf {Reg}}}&#10;&#10;%\newcommand{\PPhi}{{\pmb \Phi}}&#10;%\newcommand{\PPi}{{\pmb \Pi}}&#10;%\newcommand{\PPhi}{{\bm \Phi}}&#10;%\newcommand{\PPi}{{\bm \Pi}}&#10;\newcommand{\PPhi}{{\Phi}}&#10;\newcommand{\PPi}{{\Pi}}&#10;\newcommand{\ppi}{{\pi}}&#10;\newcommand{\ggam}{{\gamma}}&#10;&#10;\newcommand{\cA}{{\mathcal A}}&#10;\newcommand{\cB}{{\mathcal B}}&#10;\newcommand{\cC}{{\mathcal C}}&#10;\newcommand{\cD}{{\mathcal D}}&#10;\newcommand{\cE}{{\mathcal E}}&#10;\newcommand{\cF}{{\mathcal F}}&#10;\newcommand{\cG}{{\mathcal G}}&#10;\newcommand{\cH}{{\mathcal H}}&#10;\newcommand{\cI}{{\mathcal I}}&#10;\newcommand{\cJ}{{\mathcal J}}&#10;\newcommand{\cK}{{\mathcal K}}&#10;\newcommand{\cL}{{\mathcal L}}&#10;\newcommand{\cM}{{\mathcal M}}&#10;\newcommand{\cN}{{\mathcal N}}&#10;\newcommand{\cO}{{\mathcal O}}&#10;\newcommand{\cP}{{\mathcal P}}&#10;\newcommand{\cQ}{{\mathcal Q}}&#10;\newcommand{\cR}{{\mathcal R}}&#10;\newcommand{\cS}{{\mathcal S}}&#10;\newcommand{\cT}{{\mathcal T}}&#10;\newcommand{\cU}{{\mathcal U}}&#10;\newcommand{\cV}{{\mathcal V}}&#10;\newcommand{\cW}{{\mathcal W}}&#10;\newcommand{\cX}{{\mathcal X}}&#10;\newcommand{\cY}{{\mathcal Y}}&#10;\newcommand{\cZ}{{\mathcal Z}}&#10;&#10;\newcommand{\ca}{{\mathcal a}}&#10;\newcommand{\cb}{{\mathcal b}}&#10;\newcommand{\cc}{{\mathcal c}}&#10;\newcommand{\cd}{{\mathcal d}}&#10;\newcommand{\ce}{{\mathcal e}}&#10;%\newcommand{\cf}{{\mathcal f}}&#10;\newcommand{\cg}{{\mathcal g}}&#10;\newcommand{\ch}{{\mathcal h}}&#10;\newcommand{\ci}{{\mathcal i}}&#10;\newcommand{\cj}{{\mathcal j}}&#10;%\newcommand{\ck}{{\mathcal k}}&#10;\newcommand{\cl}{{\mathcal l}}&#10;\newcommand{\cm}{{\mathcal m}}&#10;\newcommand{\cn}{{\mathcal n}}&#10;\newcommand{\co}{{\mathcal o}}&#10;\newcommand{\cp}{{\mathcal p}}&#10;\newcommand{\cq}{{\mathcal q}}&#10;%\newcommand{\cr}{{\mathcal r}}&#10;\newcommand{\cs}{{\mathcal s}}&#10;\newcommand{\ct}{{\mathcal t}}&#10;\newcommand{\cu}{{\mathcal u}}&#10;\newcommand{\cv}{{\mathcal v}}&#10;\newcommand{\cw}{{\mathcal w}}&#10;\newcommand{\cx}{{\mathcal x}}&#10;\newcommand{\cy}{{\mathcal y}}&#10;\newcommand{\cz}{{\mathcal z}}&#10;&#10;%cool package Styles&#10;\Style{IdentityMatrixSymb=\mI,%&#10;       DSymb={\mathrm d},%&#10;       IntegrateDifferentialDSymb={\mathrm d},%&#10;       TrParen=p,%&#10;       DetParen=p}&#10;\Style{DDisplayFunc=outset}&#10;\renewcommand{\Transpose}[1]{ {#1}^\Transp }&#10;\newcommand{\TransposeInv}[1]{ {#1}^{-\Transp} }&#10;\newcommand{\T}[1]{\Transpose{#1}}&#10;\newcommand{\TInv}[1]{\TransposeInv{#1}}&#10;\newcommand{\Inv}[1]{ {#1}^{-1} }&#10;\newcommand{\Transp}{{{\mathrm T}}}&#10;      &#10;\newcommand{\Rank}[1]    {\operatorname{rank}\inp{#1}}&#10;\newcommand{\Vol}[1]     {\operatorname{vol}\inp{#1}}&#10;\renewcommand{\Vec}[1]   {\operatorname{vec}\inp{#1}}&#10;\renewcommand{\Div}[1]   {\T{\nabla} \, #1}&#10;\newcommand{\Diag}[1]    {\operatorname{diag}\inp{#1}}&#10;\newcommand{\Dim}[1]     {\operatorname{dim}\inp{#1}}&#10;\newcommand{\Diagof}[1]  {\operatorname{diag}^{-1}\inp{#1}}&#10;\newcommand*{\diff}{\mathop{}\!\mathrm{d}} %e.g. $F(x) = \int\!f(x)\diff x$&#10;\newcommand{\Argmin}[1]{\underset{#1}{\operatorname{argmin}} \;}&#10;\newcommand{\Maxof}[1]{\underset{#1}{\operatorname{max}} \;}&#10;\newcommand{\Minof}[1]{\underset{#1}{\operatorname{min}} \;}&#10;&#10;\providecommand{\e}[1]{\ensuremath{\cdot 10^{#1}}}&#10;&#10;%workaround for mathbold in cool, cf. http://tex.stackexchange.com/questions/97910&#10;\let\oldmb\mathbold&#10;\protected\def\mathbold{\oldmb}&#10;&#10;\newcommand{\CB} [1]{{\color{#1}     $\bullet$}}&#10;\newcommand{\CBB}[2]{{\color[#1]{#2} $\bullet$}}&#10;&#10;\newcommand{\ie}{i.e.}&#10;\newcommand{\Ie}{I.e.}&#10;\newcommand{\eg}{e.g.}&#10;\newcommand{\Eg}{E.g.}&#10;\newcommand{\cf}{cf.\ }&#10;\newcommand{\Cf}{Cf.\ }&#10;\newcommand{\etc}{etc.\ }&#10;\newcommand{\wrt}{w.r.t.\ }&#10;\newcommand{\Wrt}{W.r.t.\ }&#10;% \newcommand{\wlog}{w.l.o.g.~}&#10;\newcommand{\Wlog}{W.l.o.g.\ }&#10;\newcommand{\resp}{resp.\ }&#10;\newcommand{\etal}{et al.\ }&#10;&#10;\newtheorem{theorem}{Theorem}&#10;\newtheorem{definition}{Definition}&#10;\newtheorem{expectation}{Expectation}&#10;\newtheorem{problem}{Problem}&#10;%\newtheorem{algorithm}{Algorithm}&#10;&#10;%\newenvironment{fshaded}{%&#10;%\def\FrameCommand{\fcolorbox{framecolor}{shadecolor}}%&#10;%\MakeFramed {\FrameRestore}}%&#10;%{\endMakeFramed}&#10;%&#10;%\newtheorem{theorem}{Theorem}[section]&#10;%&#10;%\newenvironment{fdfn}[1][]{&#10;%\definecolor{shadecolor}{rgb}{.9,.9,1}%DEFINITION_COLORBOX&#10;%\definecolor{framecolor}{rgb}{1,1,1}%&#10;%\begin{fshaded}\begin{theorem}[#1]}{\end{theorem}\end{fshaded}}&#10;%&#10;%&#10;%\begin{fdfn}[Blash]&#10;%Eine Zahlenfolge ...&#10;%\end{fdfn}&#10;%&#10;%\begin{fdfn}[Test]&#10;%Eine Zahlenfolge ...&#10;%\end{fdfn}&#10;&#10;% :mode=latex: %&#10;&#10;\begin{document}&#10;&#10;\[ &#10;f(x_i + h) = f(x_i) + h\, \frac{\diff f(x_i)}{\diff x}&#10;+ \frac{h^2}{2} \, \frac{\diff^2 f(x_i)}{\diff x^2} + O(h^3)&#10;\]&#10;\end{document}"/>
  <p:tag name="IGUANATEXSIZE" val="18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%\usepackage[osf,sc]{mathpazo}&#10;\usepackage{cool}&#10;\pagestyle{empty}&#10;&#10;%!TEX root = diss.tex&#10;&#10;%%%%%%%%%%%%%%%%%%%%%%%%%%%%%%%%%%%%%%%%%%%%%%%%%%%%%%%%%%%%%&#10;%% LaTeX math macros&#10;%%%%%%%%%%%%%%%%%%%%%%%%%%%%%%%%%%%%%%%%%%%%%%%%%%%%%%%%%%%%%&#10;&#10;\newcommand{\mySetNotation}[1]{{\mathbb{#1}}}&#10;\newcommand{\RRSet}{{\mySetNotation{R}}}&#10;\newcommand{\EESet}{{\mySetNotation{E}}}&#10;\newcommand{\NNSet}{{\mySetNotation{N}}}&#10;\newcommand{\QQSet}{{\mySetNotation{Q}}}&#10;&#10;\newcommand{\myBoldNotation}[1]{{\mathbf #1}}&#10;%\newcommand{\myBoldNotation}[1]{{\mathbold{#1}}} %for euler math&#10;\newcommand{\va}   {{\myBoldNotation{a}}}&#10;\newcommand{\vb}   {{\myBoldNotation{b}}}&#10;\newcommand{\vc}   {{\myBoldNotation{c}}}&#10;\newcommand{\vd}   {{\myBoldNotation{d}}}&#10;\newcommand{\ve}   {{\myBoldNotation{e}}}&#10;\newcommand{\vf}   {{\myBoldNotation{f}}}&#10;\newcommand{\vg}   {{\myBoldNotation{g}}}&#10;\newcommand{\vh}   {{\myBoldNotation{h}}}&#10;\newcommand{\vi}   {{\myBoldNotation{i}}}&#10;\newcommand{\vj}   {{\myBoldNotation{j}}}&#10;\newcommand{\vk}   {{\myBoldNotation{k}}}&#10;\newcommand{\vl}   {{\myBoldNotation{l}}}&#10;\newcommand{\vm}   {{\myBoldNotation{m}}}&#10;\newcommand{\vn}   {{\myBoldNotation{n}}}&#10;\newcommand{\nn}   {{\myBoldNotation{n}}}&#10;\newcommand{\vo}   {{\myBoldNotation{o}}}&#10;\newcommand{\vp}   {{\myBoldNotation{p}}}&#10;\newcommand{\pp}   {{\myBoldNotation{p}}}&#10;\newcommand{\vq}   {{\myBoldNotation{q}}}&#10;\newcommand{\vr}   {{\myBoldNotation{r}}}&#10;\newcommand{\vs}   {{\myBoldNotation{s}}}&#10;\newcommand{\vt}   {{\myBoldNotation{t}}}&#10;\newcommand{\vu}   {{\myBoldNotation{u}}}&#10;\newcommand{\vv}   {{\myBoldNotation{v}}}&#10;\newcommand{\vw}   {{\myBoldNotation{w}}}&#10;\newcommand{\vx}   {{\myBoldNotation{x}}}&#10;\newcommand{\vy}   {{\myBoldNotation{y}}}&#10;\newcommand{\vz}   {{\myBoldNotation{z}}}&#10;\newcommand{\vNull}{{\myBoldNotation{0}}}&#10;\newcommand{\vOne} {{\myBoldNotation{1}}}&#10;&#10;\newcommand{\mA}   {{\myBoldNotation{A}}}&#10;\newcommand{\mB}   {{\myBoldNotation{B}}}&#10;\newcommand{\mC}   {{\myBoldNotation{C}}}&#10;\newcommand{\mD}   {{\myBoldNotation{D}}}&#10;\newcommand{\mE}   {{\myBoldNotation{E}}}&#10;\newcommand{\mF}   {{\myBoldNotation{F}}}&#10;\newcommand{\mG}   {{\myBoldNotation{G}}}&#10;\newcommand{\mH}   {{\myBoldNotation{H}}}&#10;\newcommand{\mI}   {{\myBoldNotation{I}}}&#10;\newcommand{\mJ}   {{\myBoldNotation{J}}}&#10;\newcommand{\mK}   {{\myBoldNotation{K}}}&#10;\newcommand{\mL}   {{\myBoldNotation{L}}}&#10;\newcommand{\mM}   {{\myBoldNotation{M}}}&#10;\newcommand{\mN}   {{\myBoldNotation{N}}}&#10;\newcommand{\mO}   {{\myBoldNotation{O}}}&#10;\newcommand{\mP}   {{\myBoldNotation{P}}}&#10;\newcommand{\mQ}   {{\myBoldNotation{Q}}}&#10;\newcommand{\mR}   {{\myBoldNotation{R}}}&#10;\newcommand{\mS}   {{\myBoldNotation{S}}}&#10;\newcommand{\mT}   {{\myBoldNotation{T}}}&#10;\newcommand{\mU}   {{\myBoldNotation{U}}}&#10;\newcommand{\mV}   {{\myBoldNotation{V}}}&#10;\newcommand{\mW}   {{\myBoldNotation{W}}}&#10;\newcommand{\mX}   {{\myBoldNotation{X}}}&#10;\newcommand{\mY}   {{\myBoldNotation{Y}}}&#10;\newcommand{\mZ}   {{\myBoldNotation{Z}}}&#10;\newcommand{\mNull}{{\myBoldNotation{0}}}&#10;&#10;%\newcommand{\myBoldGreekNotation}[1]{\boldsymbol{#1}}&#10;\newcommand{\myBoldGreekNotationLower}[1]{{\bm{#1}}}&#10;\newcommand{\myBoldGreekNotationUpper}[1]{{\bm{#1}}}&#10;\newcommand{\balpha}  {{\myBoldGreekNotationLower{\alpha}  }}&#10;\newcommand{\bbeta}   {{\myBoldGreekNotationLower{\beta}   }}&#10;\newcommand{\bgamma}  {{\myBoldGreekNotationLower{\gamma}  }}&#10;\newcommand{\bdelta}  {{\myBoldGreekNotationLower{\delta}  }}&#10;\newcommand{\bepsilon}{{\myBoldGreekNotationLower{\epsilon}}}&#10;\newcommand{\bzeta}   {{\myBoldGreekNotationLower{\zeta}   }}&#10;\newcommand{\btheta}  {{\myBoldGreekNotationLower{\theta}  }}&#10;\newcommand{\biota}   {{\myBoldGreekNotationLower{\iota}   }}&#10;\newcommand{\bkappa}  {{\myBoldGreekNotationLower{\kappa}  }}&#10;\newcommand{\blambda} {{\myBoldGreekNotationLower{\lambda} }}&#10;\newcommand{\bmu}     {{\myBoldGreekNotationLower{\mu}     }}&#10;\newcommand{\bnu}     {{\myBoldGreekNotationLower{\nu}     }}&#10;\newcommand{\bxi}     {{\myBoldGreekNotationLower{\xi}     }}&#10;\newcommand{\bomicron}{{\myBoldGreekNotationLower{\omicron}}}&#10;\newcommand{\bpi}     {{\myBoldGreekNotationLower{\pi}     }}&#10;\newcommand{\brho}    {{\myBoldGreekNotationLower{\rho}    }}&#10;\newcommand{\bsigma}  {{\myBoldGreekNotationLower{\sigma}  }}&#10;\newcommand{\btau}    {{\myBoldGreekNotationLower{\tau}    }}&#10;\newcommand{\bupsilon}{{\myBoldGreekNotationLower{\upsilon}}}&#10;\newcommand{\bphi}    {{\myBoldGreekNotationLower{\phi}    }}&#10;\newcommand{\bchi}    {{\myBoldGreekNotationLower{\chi}    }}&#10;\newcommand{\bpsi}    {{\myBoldGreekNotationLower{\psi}    }}&#10;\newcommand{\bomega}  {{\myBoldGreekNotationLower{\omega}  }}&#10;&#10;\newcommand{\bGamma}  {{\myBoldGreekNotationUpper{\Gamma}  }}&#10;\newcommand{\bDelta}  {{\myBoldGreekNotationUpper{\Delta}  }}&#10;\newcommand{\bTheta}  {{\myBoldGreekNotationUpper{\Theta}  }}&#10;\newcommand{\bLambda} {{\myBoldGreekNotationUpper{\Lambda} }}&#10;\newcommand{\bXi}     {{\myBoldGreekNotationUpper{\Xi}     }}&#10;\newcommand{\bPi}     {{\myBoldGreekNotationUpper{\Pi}     }}&#10;\newcommand{\bSigma}  {{\myBoldGreekNotationUpper{\Sigma}  }}&#10;\newcommand{\bUpsilon}{{\myBoldGreekNotationUpper{\Upsilon}}}&#10;\newcommand{\bPhi}    {{\myBoldGreekNotationUpper{\Phi}    }}&#10;\newcommand{\bPsi}    {{\myBoldGreekNotationUpper{\Psi}    }}&#10;\newcommand{\bOmega}  {{\myBoldGreekNotationUpper{\Omega}  }}&#10;&#10;\newcommand{\inn}[2][0cm]{\mathopen{}\left|{#2}\parbox[h][#1]{0cm}{}\right|}&#10;\newcommand{\invn}[2][0cm]{\mathopen{}\left|\left|{#2}\parbox[h][#1]{0cm}{}\right|\right|}&#10;&#10;%\newcommand{\Sa}{{\mathbf {Sa}}}&#10;%\newcommand{\Topo}{{\mathbf {Topo}}}&#10;%\newcommand{\Sep}{{\mathbf {Sep}}}&#10;%\newcommand{\Str}{{\mathbf {Str}}}&#10;%\newcommand{\Reg}{{\mathbf {Reg}}}&#10;&#10;%\newcommand{\PPhi}{{\pmb \Phi}}&#10;%\newcommand{\PPi}{{\pmb \Pi}}&#10;%\newcommand{\PPhi}{{\bm \Phi}}&#10;%\newcommand{\PPi}{{\bm \Pi}}&#10;\newcommand{\PPhi}{{\Phi}}&#10;\newcommand{\PPi}{{\Pi}}&#10;\newcommand{\ppi}{{\pi}}&#10;\newcommand{\ggam}{{\gamma}}&#10;&#10;\newcommand{\cA}{{\mathcal A}}&#10;\newcommand{\cB}{{\mathcal B}}&#10;\newcommand{\cC}{{\mathcal C}}&#10;\newcommand{\cD}{{\mathcal D}}&#10;\newcommand{\cE}{{\mathcal E}}&#10;\newcommand{\cF}{{\mathcal F}}&#10;\newcommand{\cG}{{\mathcal G}}&#10;\newcommand{\cH}{{\mathcal H}}&#10;\newcommand{\cI}{{\mathcal I}}&#10;\newcommand{\cJ}{{\mathcal J}}&#10;\newcommand{\cK}{{\mathcal K}}&#10;\newcommand{\cL}{{\mathcal L}}&#10;\newcommand{\cM}{{\mathcal M}}&#10;\newcommand{\cN}{{\mathcal N}}&#10;\newcommand{\cO}{{\mathcal O}}&#10;\newcommand{\cP}{{\mathcal P}}&#10;\newcommand{\cQ}{{\mathcal Q}}&#10;\newcommand{\cR}{{\mathcal R}}&#10;\newcommand{\cS}{{\mathcal S}}&#10;\newcommand{\cT}{{\mathcal T}}&#10;\newcommand{\cU}{{\mathcal U}}&#10;\newcommand{\cV}{{\mathcal V}}&#10;\newcommand{\cW}{{\mathcal W}}&#10;\newcommand{\cX}{{\mathcal X}}&#10;\newcommand{\cY}{{\mathcal Y}}&#10;\newcommand{\cZ}{{\mathcal Z}}&#10;&#10;\newcommand{\ca}{{\mathcal a}}&#10;\newcommand{\cb}{{\mathcal b}}&#10;\newcommand{\cc}{{\mathcal c}}&#10;\newcommand{\cd}{{\mathcal d}}&#10;\newcommand{\ce}{{\mathcal e}}&#10;%\newcommand{\cf}{{\mathcal f}}&#10;\newcommand{\cg}{{\mathcal g}}&#10;\newcommand{\ch}{{\mathcal h}}&#10;\newcommand{\ci}{{\mathcal i}}&#10;\newcommand{\cj}{{\mathcal j}}&#10;%\newcommand{\ck}{{\mathcal k}}&#10;\newcommand{\cl}{{\mathcal l}}&#10;\newcommand{\cm}{{\mathcal m}}&#10;\newcommand{\cn}{{\mathcal n}}&#10;\newcommand{\co}{{\mathcal o}}&#10;\newcommand{\cp}{{\mathcal p}}&#10;\newcommand{\cq}{{\mathcal q}}&#10;%\newcommand{\cr}{{\mathcal r}}&#10;\newcommand{\cs}{{\mathcal s}}&#10;\newcommand{\ct}{{\mathcal t}}&#10;\newcommand{\cu}{{\mathcal u}}&#10;\newcommand{\cv}{{\mathcal v}}&#10;\newcommand{\cw}{{\mathcal w}}&#10;\newcommand{\cx}{{\mathcal x}}&#10;\newcommand{\cy}{{\mathcal y}}&#10;\newcommand{\cz}{{\mathcal z}}&#10;&#10;%cool package Styles&#10;\Style{IdentityMatrixSymb=\mI,%&#10;       DSymb={\mathrm d},%&#10;       IntegrateDifferentialDSymb={\mathrm d},%&#10;       TrParen=p,%&#10;       DetParen=p}&#10;\Style{DDisplayFunc=outset}&#10;\renewcommand{\Transpose}[1]{ {#1}^\Transp }&#10;\newcommand{\TransposeInv}[1]{ {#1}^{-\Transp} }&#10;\newcommand{\T}[1]{\Transpose{#1}}&#10;\newcommand{\TInv}[1]{\TransposeInv{#1}}&#10;\newcommand{\Inv}[1]{ {#1}^{-1} }&#10;\newcommand{\Transp}{{{\mathrm T}}}&#10;      &#10;\newcommand{\Rank}[1]    {\operatorname{rank}\inp{#1}}&#10;\newcommand{\Vol}[1]     {\operatorname{vol}\inp{#1}}&#10;\renewcommand{\Vec}[1]   {\operatorname{vec}\inp{#1}}&#10;\renewcommand{\Div}[1]   {\T{\nabla} \, #1}&#10;\newcommand{\Diag}[1]    {\operatorname{diag}\inp{#1}}&#10;\newcommand{\Dim}[1]     {\operatorname{dim}\inp{#1}}&#10;\newcommand{\Diagof}[1]  {\operatorname{diag}^{-1}\inp{#1}}&#10;\newcommand*{\diff}{\mathop{}\!\mathrm{d}} %e.g. $F(x) = \int\!f(x)\diff x$&#10;\newcommand{\Argmin}[1]{\underset{#1}{\operatorname{argmin}} \;}&#10;\newcommand{\Maxof}[1]{\underset{#1}{\operatorname{max}} \;}&#10;\newcommand{\Minof}[1]{\underset{#1}{\operatorname{min}} \;}&#10;&#10;\providecommand{\e}[1]{\ensuremath{\cdot 10^{#1}}}&#10;&#10;%workaround for mathbold in cool, cf. http://tex.stackexchange.com/questions/97910&#10;\let\oldmb\mathbold&#10;\protected\def\mathbold{\oldmb}&#10;&#10;\newcommand{\CB} [1]{{\color{#1}     $\bullet$}}&#10;\newcommand{\CBB}[2]{{\color[#1]{#2} $\bullet$}}&#10;&#10;\newcommand{\ie}{i.e.}&#10;\newcommand{\Ie}{I.e.}&#10;\newcommand{\eg}{e.g.}&#10;\newcommand{\Eg}{E.g.}&#10;\newcommand{\cf}{cf.\ }&#10;\newcommand{\Cf}{Cf.\ }&#10;\newcommand{\etc}{etc.\ }&#10;\newcommand{\wrt}{w.r.t.\ }&#10;\newcommand{\Wrt}{W.r.t.\ }&#10;% \newcommand{\wlog}{w.l.o.g.~}&#10;\newcommand{\Wlog}{W.l.o.g.\ }&#10;\newcommand{\resp}{resp.\ }&#10;\newcommand{\etal}{et al.\ }&#10;&#10;\newtheorem{theorem}{Theorem}&#10;\newtheorem{definition}{Definition}&#10;\newtheorem{expectation}{Expectation}&#10;\newtheorem{problem}{Problem}&#10;%\newtheorem{algorithm}{Algorithm}&#10;&#10;%\newenvironment{fshaded}{%&#10;%\def\FrameCommand{\fcolorbox{framecolor}{shadecolor}}%&#10;%\MakeFramed {\FrameRestore}}%&#10;%{\endMakeFramed}&#10;%&#10;%\newtheorem{theorem}{Theorem}[section]&#10;%&#10;%\newenvironment{fdfn}[1][]{&#10;%\definecolor{shadecolor}{rgb}{.9,.9,1}%DEFINITION_COLORBOX&#10;%\definecolor{framecolor}{rgb}{1,1,1}%&#10;%\begin{fshaded}\begin{theorem}[#1]}{\end{theorem}\end{fshaded}}&#10;%&#10;%&#10;%\begin{fdfn}[Blash]&#10;%Eine Zahlenfolge ...&#10;%\end{fdfn}&#10;%&#10;%\begin{fdfn}[Test]&#10;%Eine Zahlenfolge ...&#10;%\end{fdfn}&#10;&#10;% :mode=latex: %&#10;&#10;\begin{document}&#10;&#10;\[ &#10;\frac{\diff f(x_i)}{\diff x} \approx \frac{f(x_{i+1}) - f(x_i)}{h}&#10;\]&#10;\end{document}"/>
  <p:tag name="IGUANATEXSIZE" val="18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%\usepackage[osf,sc]{mathpazo}&#10;\usepackage{cool}&#10;\pagestyle{empty}&#10;&#10;%!TEX root = diss.tex&#10;&#10;%%%%%%%%%%%%%%%%%%%%%%%%%%%%%%%%%%%%%%%%%%%%%%%%%%%%%%%%%%%%%&#10;%% LaTeX math macros&#10;%%%%%%%%%%%%%%%%%%%%%%%%%%%%%%%%%%%%%%%%%%%%%%%%%%%%%%%%%%%%%&#10;&#10;\newcommand{\mySetNotation}[1]{{\mathbb{#1}}}&#10;\newcommand{\RRSet}{{\mySetNotation{R}}}&#10;\newcommand{\EESet}{{\mySetNotation{E}}}&#10;\newcommand{\NNSet}{{\mySetNotation{N}}}&#10;\newcommand{\QQSet}{{\mySetNotation{Q}}}&#10;&#10;\newcommand{\myBoldNotation}[1]{{\mathbf #1}}&#10;%\newcommand{\myBoldNotation}[1]{{\mathbold{#1}}} %for euler math&#10;\newcommand{\va}   {{\myBoldNotation{a}}}&#10;\newcommand{\vb}   {{\myBoldNotation{b}}}&#10;\newcommand{\vc}   {{\myBoldNotation{c}}}&#10;\newcommand{\vd}   {{\myBoldNotation{d}}}&#10;\newcommand{\ve}   {{\myBoldNotation{e}}}&#10;\newcommand{\vf}   {{\myBoldNotation{f}}}&#10;\newcommand{\vg}   {{\myBoldNotation{g}}}&#10;\newcommand{\vh}   {{\myBoldNotation{h}}}&#10;\newcommand{\vi}   {{\myBoldNotation{i}}}&#10;\newcommand{\vj}   {{\myBoldNotation{j}}}&#10;\newcommand{\vk}   {{\myBoldNotation{k}}}&#10;\newcommand{\vl}   {{\myBoldNotation{l}}}&#10;\newcommand{\vm}   {{\myBoldNotation{m}}}&#10;\newcommand{\vn}   {{\myBoldNotation{n}}}&#10;\newcommand{\nn}   {{\myBoldNotation{n}}}&#10;\newcommand{\vo}   {{\myBoldNotation{o}}}&#10;\newcommand{\vp}   {{\myBoldNotation{p}}}&#10;\newcommand{\pp}   {{\myBoldNotation{p}}}&#10;\newcommand{\vq}   {{\myBoldNotation{q}}}&#10;\newcommand{\vr}   {{\myBoldNotation{r}}}&#10;\newcommand{\vs}   {{\myBoldNotation{s}}}&#10;\newcommand{\vt}   {{\myBoldNotation{t}}}&#10;\newcommand{\vu}   {{\myBoldNotation{u}}}&#10;\newcommand{\vv}   {{\myBoldNotation{v}}}&#10;\newcommand{\vw}   {{\myBoldNotation{w}}}&#10;\newcommand{\vx}   {{\myBoldNotation{x}}}&#10;\newcommand{\vy}   {{\myBoldNotation{y}}}&#10;\newcommand{\vz}   {{\myBoldNotation{z}}}&#10;\newcommand{\vNull}{{\myBoldNotation{0}}}&#10;\newcommand{\vOne} {{\myBoldNotation{1}}}&#10;&#10;\newcommand{\mA}   {{\myBoldNotation{A}}}&#10;\newcommand{\mB}   {{\myBoldNotation{B}}}&#10;\newcommand{\mC}   {{\myBoldNotation{C}}}&#10;\newcommand{\mD}   {{\myBoldNotation{D}}}&#10;\newcommand{\mE}   {{\myBoldNotation{E}}}&#10;\newcommand{\mF}   {{\myBoldNotation{F}}}&#10;\newcommand{\mG}   {{\myBoldNotation{G}}}&#10;\newcommand{\mH}   {{\myBoldNotation{H}}}&#10;\newcommand{\mI}   {{\myBoldNotation{I}}}&#10;\newcommand{\mJ}   {{\myBoldNotation{J}}}&#10;\newcommand{\mK}   {{\myBoldNotation{K}}}&#10;\newcommand{\mL}   {{\myBoldNotation{L}}}&#10;\newcommand{\mM}   {{\myBoldNotation{M}}}&#10;\newcommand{\mN}   {{\myBoldNotation{N}}}&#10;\newcommand{\mO}   {{\myBoldNotation{O}}}&#10;\newcommand{\mP}   {{\myBoldNotation{P}}}&#10;\newcommand{\mQ}   {{\myBoldNotation{Q}}}&#10;\newcommand{\mR}   {{\myBoldNotation{R}}}&#10;\newcommand{\mS}   {{\myBoldNotation{S}}}&#10;\newcommand{\mT}   {{\myBoldNotation{T}}}&#10;\newcommand{\mU}   {{\myBoldNotation{U}}}&#10;\newcommand{\mV}   {{\myBoldNotation{V}}}&#10;\newcommand{\mW}   {{\myBoldNotation{W}}}&#10;\newcommand{\mX}   {{\myBoldNotation{X}}}&#10;\newcommand{\mY}   {{\myBoldNotation{Y}}}&#10;\newcommand{\mZ}   {{\myBoldNotation{Z}}}&#10;\newcommand{\mNull}{{\myBoldNotation{0}}}&#10;&#10;%\newcommand{\myBoldGreekNotation}[1]{\boldsymbol{#1}}&#10;\newcommand{\myBoldGreekNotationLower}[1]{{\bm{#1}}}&#10;\newcommand{\myBoldGreekNotationUpper}[1]{{\bm{#1}}}&#10;\newcommand{\balpha}  {{\myBoldGreekNotationLower{\alpha}  }}&#10;\newcommand{\bbeta}   {{\myBoldGreekNotationLower{\beta}   }}&#10;\newcommand{\bgamma}  {{\myBoldGreekNotationLower{\gamma}  }}&#10;\newcommand{\bdelta}  {{\myBoldGreekNotationLower{\delta}  }}&#10;\newcommand{\bepsilon}{{\myBoldGreekNotationLower{\epsilon}}}&#10;\newcommand{\bzeta}   {{\myBoldGreekNotationLower{\zeta}   }}&#10;\newcommand{\btheta}  {{\myBoldGreekNotationLower{\theta}  }}&#10;\newcommand{\biota}   {{\myBoldGreekNotationLower{\iota}   }}&#10;\newcommand{\bkappa}  {{\myBoldGreekNotationLower{\kappa}  }}&#10;\newcommand{\blambda} {{\myBoldGreekNotationLower{\lambda} }}&#10;\newcommand{\bmu}     {{\myBoldGreekNotationLower{\mu}     }}&#10;\newcommand{\bnu}     {{\myBoldGreekNotationLower{\nu}     }}&#10;\newcommand{\bxi}     {{\myBoldGreekNotationLower{\xi}     }}&#10;\newcommand{\bomicron}{{\myBoldGreekNotationLower{\omicron}}}&#10;\newcommand{\bpi}     {{\myBoldGreekNotationLower{\pi}     }}&#10;\newcommand{\brho}    {{\myBoldGreekNotationLower{\rho}    }}&#10;\newcommand{\bsigma}  {{\myBoldGreekNotationLower{\sigma}  }}&#10;\newcommand{\btau}    {{\myBoldGreekNotationLower{\tau}    }}&#10;\newcommand{\bupsilon}{{\myBoldGreekNotationLower{\upsilon}}}&#10;\newcommand{\bphi}    {{\myBoldGreekNotationLower{\phi}    }}&#10;\newcommand{\bchi}    {{\myBoldGreekNotationLower{\chi}    }}&#10;\newcommand{\bpsi}    {{\myBoldGreekNotationLower{\psi}    }}&#10;\newcommand{\bomega}  {{\myBoldGreekNotationLower{\omega}  }}&#10;&#10;\newcommand{\bGamma}  {{\myBoldGreekNotationUpper{\Gamma}  }}&#10;\newcommand{\bDelta}  {{\myBoldGreekNotationUpper{\Delta}  }}&#10;\newcommand{\bTheta}  {{\myBoldGreekNotationUpper{\Theta}  }}&#10;\newcommand{\bLambda} {{\myBoldGreekNotationUpper{\Lambda} }}&#10;\newcommand{\bXi}     {{\myBoldGreekNotationUpper{\Xi}     }}&#10;\newcommand{\bPi}     {{\myBoldGreekNotationUpper{\Pi}     }}&#10;\newcommand{\bSigma}  {{\myBoldGreekNotationUpper{\Sigma}  }}&#10;\newcommand{\bUpsilon}{{\myBoldGreekNotationUpper{\Upsilon}}}&#10;\newcommand{\bPhi}    {{\myBoldGreekNotationUpper{\Phi}    }}&#10;\newcommand{\bPsi}    {{\myBoldGreekNotationUpper{\Psi}    }}&#10;\newcommand{\bOmega}  {{\myBoldGreekNotationUpper{\Omega}  }}&#10;&#10;\newcommand{\inn}[2][0cm]{\mathopen{}\left|{#2}\parbox[h][#1]{0cm}{}\right|}&#10;\newcommand{\invn}[2][0cm]{\mathopen{}\left|\left|{#2}\parbox[h][#1]{0cm}{}\right|\right|}&#10;&#10;%\newcommand{\Sa}{{\mathbf {Sa}}}&#10;%\newcommand{\Topo}{{\mathbf {Topo}}}&#10;%\newcommand{\Sep}{{\mathbf {Sep}}}&#10;%\newcommand{\Str}{{\mathbf {Str}}}&#10;%\newcommand{\Reg}{{\mathbf {Reg}}}&#10;&#10;%\newcommand{\PPhi}{{\pmb \Phi}}&#10;%\newcommand{\PPi}{{\pmb \Pi}}&#10;%\newcommand{\PPhi}{{\bm \Phi}}&#10;%\newcommand{\PPi}{{\bm \Pi}}&#10;\newcommand{\PPhi}{{\Phi}}&#10;\newcommand{\PPi}{{\Pi}}&#10;\newcommand{\ppi}{{\pi}}&#10;\newcommand{\ggam}{{\gamma}}&#10;&#10;\newcommand{\cA}{{\mathcal A}}&#10;\newcommand{\cB}{{\mathcal B}}&#10;\newcommand{\cC}{{\mathcal C}}&#10;\newcommand{\cD}{{\mathcal D}}&#10;\newcommand{\cE}{{\mathcal E}}&#10;\newcommand{\cF}{{\mathcal F}}&#10;\newcommand{\cG}{{\mathcal G}}&#10;\newcommand{\cH}{{\mathcal H}}&#10;\newcommand{\cI}{{\mathcal I}}&#10;\newcommand{\cJ}{{\mathcal J}}&#10;\newcommand{\cK}{{\mathcal K}}&#10;\newcommand{\cL}{{\mathcal L}}&#10;\newcommand{\cM}{{\mathcal M}}&#10;\newcommand{\cN}{{\mathcal N}}&#10;\newcommand{\cO}{{\mathcal O}}&#10;\newcommand{\cP}{{\mathcal P}}&#10;\newcommand{\cQ}{{\mathcal Q}}&#10;\newcommand{\cR}{{\mathcal R}}&#10;\newcommand{\cS}{{\mathcal S}}&#10;\newcommand{\cT}{{\mathcal T}}&#10;\newcommand{\cU}{{\mathcal U}}&#10;\newcommand{\cV}{{\mathcal V}}&#10;\newcommand{\cW}{{\mathcal W}}&#10;\newcommand{\cX}{{\mathcal X}}&#10;\newcommand{\cY}{{\mathcal Y}}&#10;\newcommand{\cZ}{{\mathcal Z}}&#10;&#10;\newcommand{\ca}{{\mathcal a}}&#10;\newcommand{\cb}{{\mathcal b}}&#10;\newcommand{\cc}{{\mathcal c}}&#10;\newcommand{\cd}{{\mathcal d}}&#10;\newcommand{\ce}{{\mathcal e}}&#10;%\newcommand{\cf}{{\mathcal f}}&#10;\newcommand{\cg}{{\mathcal g}}&#10;\newcommand{\ch}{{\mathcal h}}&#10;\newcommand{\ci}{{\mathcal i}}&#10;\newcommand{\cj}{{\mathcal j}}&#10;%\newcommand{\ck}{{\mathcal k}}&#10;\newcommand{\cl}{{\mathcal l}}&#10;\newcommand{\cm}{{\mathcal m}}&#10;\newcommand{\cn}{{\mathcal n}}&#10;\newcommand{\co}{{\mathcal o}}&#10;\newcommand{\cp}{{\mathcal p}}&#10;\newcommand{\cq}{{\mathcal q}}&#10;%\newcommand{\cr}{{\mathcal r}}&#10;\newcommand{\cs}{{\mathcal s}}&#10;\newcommand{\ct}{{\mathcal t}}&#10;\newcommand{\cu}{{\mathcal u}}&#10;\newcommand{\cv}{{\mathcal v}}&#10;\newcommand{\cw}{{\mathcal w}}&#10;\newcommand{\cx}{{\mathcal x}}&#10;\newcommand{\cy}{{\mathcal y}}&#10;\newcommand{\cz}{{\mathcal z}}&#10;&#10;%cool package Styles&#10;\Style{IdentityMatrixSymb=\mI,%&#10;       DSymb={\mathrm d},%&#10;       IntegrateDifferentialDSymb={\mathrm d},%&#10;       TrParen=p,%&#10;       DetParen=p}&#10;\Style{DDisplayFunc=outset}&#10;\renewcommand{\Transpose}[1]{ {#1}^\Transp }&#10;\newcommand{\TransposeInv}[1]{ {#1}^{-\Transp} }&#10;\newcommand{\T}[1]{\Transpose{#1}}&#10;\newcommand{\TInv}[1]{\TransposeInv{#1}}&#10;\newcommand{\Inv}[1]{ {#1}^{-1} }&#10;\newcommand{\Transp}{{{\mathrm T}}}&#10;      &#10;\newcommand{\Rank}[1]    {\operatorname{rank}\inp{#1}}&#10;\newcommand{\Vol}[1]     {\operatorname{vol}\inp{#1}}&#10;\renewcommand{\Vec}[1]   {\operatorname{vec}\inp{#1}}&#10;\renewcommand{\Div}[1]   {\T{\nabla} \, #1}&#10;\newcommand{\Diag}[1]    {\operatorname{diag}\inp{#1}}&#10;\newcommand{\Dim}[1]     {\operatorname{dim}\inp{#1}}&#10;\newcommand{\Diagof}[1]  {\operatorname{diag}^{-1}\inp{#1}}&#10;\newcommand*{\diff}{\mathop{}\!\mathrm{d}} %e.g. $F(x) = \int\!f(x)\diff x$&#10;\newcommand{\Argmin}[1]{\underset{#1}{\operatorname{argmin}} \;}&#10;\newcommand{\Maxof}[1]{\underset{#1}{\operatorname{max}} \;}&#10;\newcommand{\Minof}[1]{\underset{#1}{\operatorname{min}} \;}&#10;&#10;\providecommand{\e}[1]{\ensuremath{\cdot 10^{#1}}}&#10;&#10;%workaround for mathbold in cool, cf. http://tex.stackexchange.com/questions/97910&#10;\let\oldmb\mathbold&#10;\protected\def\mathbold{\oldmb}&#10;&#10;\newcommand{\CB} [1]{{\color{#1}     $\bullet$}}&#10;\newcommand{\CBB}[2]{{\color[#1]{#2} $\bullet$}}&#10;&#10;\newcommand{\ie}{i.e.}&#10;\newcommand{\Ie}{I.e.}&#10;\newcommand{\eg}{e.g.}&#10;\newcommand{\Eg}{E.g.}&#10;\newcommand{\cf}{cf.\ }&#10;\newcommand{\Cf}{Cf.\ }&#10;\newcommand{\etc}{etc.\ }&#10;\newcommand{\wrt}{w.r.t.\ }&#10;\newcommand{\Wrt}{W.r.t.\ }&#10;% \newcommand{\wlog}{w.l.o.g.~}&#10;\newcommand{\Wlog}{W.l.o.g.\ }&#10;\newcommand{\resp}{resp.\ }&#10;\newcommand{\etal}{et al.\ }&#10;&#10;\newtheorem{theorem}{Theorem}&#10;\newtheorem{definition}{Definition}&#10;\newtheorem{expectation}{Expectation}&#10;\newtheorem{problem}{Problem}&#10;%\newtheorem{algorithm}{Algorithm}&#10;&#10;%\newenvironment{fshaded}{%&#10;%\def\FrameCommand{\fcolorbox{framecolor}{shadecolor}}%&#10;%\MakeFramed {\FrameRestore}}%&#10;%{\endMakeFramed}&#10;%&#10;%\newtheorem{theorem}{Theorem}[section]&#10;%&#10;%\newenvironment{fdfn}[1][]{&#10;%\definecolor{shadecolor}{rgb}{.9,.9,1}%DEFINITION_COLORBOX&#10;%\definecolor{framecolor}{rgb}{1,1,1}%&#10;%\begin{fshaded}\begin{theorem}[#1]}{\end{theorem}\end{fshaded}}&#10;%&#10;%&#10;%\begin{fdfn}[Blash]&#10;%Eine Zahlenfolge ...&#10;%\end{fdfn}&#10;%&#10;%\begin{fdfn}[Test]&#10;%Eine Zahlenfolge ...&#10;%\end{fdfn}&#10;&#10;% :mode=latex: %&#10;&#10;\begin{document}&#10;&#10;$f(x_{i+1})$&#10;&#10;\end{document}"/>
  <p:tag name="IGUANATEXSIZE" val="20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%\usepackage[osf,sc]{mathpazo}&#10;\usepackage{cool}&#10;\pagestyle{empty}&#10;&#10;%!TEX root = diss.tex&#10;&#10;%%%%%%%%%%%%%%%%%%%%%%%%%%%%%%%%%%%%%%%%%%%%%%%%%%%%%%%%%%%%%&#10;%% LaTeX math macros&#10;%%%%%%%%%%%%%%%%%%%%%%%%%%%%%%%%%%%%%%%%%%%%%%%%%%%%%%%%%%%%%&#10;&#10;\newcommand{\mySetNotation}[1]{{\mathbb{#1}}}&#10;\newcommand{\RRSet}{{\mySetNotation{R}}}&#10;\newcommand{\EESet}{{\mySetNotation{E}}}&#10;\newcommand{\NNSet}{{\mySetNotation{N}}}&#10;\newcommand{\QQSet}{{\mySetNotation{Q}}}&#10;&#10;\newcommand{\myBoldNotation}[1]{{\mathbf #1}}&#10;%\newcommand{\myBoldNotation}[1]{{\mathbold{#1}}} %for euler math&#10;\newcommand{\va}   {{\myBoldNotation{a}}}&#10;\newcommand{\vb}   {{\myBoldNotation{b}}}&#10;\newcommand{\vc}   {{\myBoldNotation{c}}}&#10;\newcommand{\vd}   {{\myBoldNotation{d}}}&#10;\newcommand{\ve}   {{\myBoldNotation{e}}}&#10;\newcommand{\vf}   {{\myBoldNotation{f}}}&#10;\newcommand{\vg}   {{\myBoldNotation{g}}}&#10;\newcommand{\vh}   {{\myBoldNotation{h}}}&#10;\newcommand{\vi}   {{\myBoldNotation{i}}}&#10;\newcommand{\vj}   {{\myBoldNotation{j}}}&#10;\newcommand{\vk}   {{\myBoldNotation{k}}}&#10;\newcommand{\vl}   {{\myBoldNotation{l}}}&#10;\newcommand{\vm}   {{\myBoldNotation{m}}}&#10;\newcommand{\vn}   {{\myBoldNotation{n}}}&#10;\newcommand{\nn}   {{\myBoldNotation{n}}}&#10;\newcommand{\vo}   {{\myBoldNotation{o}}}&#10;\newcommand{\vp}   {{\myBoldNotation{p}}}&#10;\newcommand{\pp}   {{\myBoldNotation{p}}}&#10;\newcommand{\vq}   {{\myBoldNotation{q}}}&#10;\newcommand{\vr}   {{\myBoldNotation{r}}}&#10;\newcommand{\vs}   {{\myBoldNotation{s}}}&#10;\newcommand{\vt}   {{\myBoldNotation{t}}}&#10;\newcommand{\vu}   {{\myBoldNotation{u}}}&#10;\newcommand{\vv}   {{\myBoldNotation{v}}}&#10;\newcommand{\vw}   {{\myBoldNotation{w}}}&#10;\newcommand{\vx}   {{\myBoldNotation{x}}}&#10;\newcommand{\vy}   {{\myBoldNotation{y}}}&#10;\newcommand{\vz}   {{\myBoldNotation{z}}}&#10;\newcommand{\vNull}{{\myBoldNotation{0}}}&#10;\newcommand{\vOne} {{\myBoldNotation{1}}}&#10;&#10;\newcommand{\mA}   {{\myBoldNotation{A}}}&#10;\newcommand{\mB}   {{\myBoldNotation{B}}}&#10;\newcommand{\mC}   {{\myBoldNotation{C}}}&#10;\newcommand{\mD}   {{\myBoldNotation{D}}}&#10;\newcommand{\mE}   {{\myBoldNotation{E}}}&#10;\newcommand{\mF}   {{\myBoldNotation{F}}}&#10;\newcommand{\mG}   {{\myBoldNotation{G}}}&#10;\newcommand{\mH}   {{\myBoldNotation{H}}}&#10;\newcommand{\mI}   {{\myBoldNotation{I}}}&#10;\newcommand{\mJ}   {{\myBoldNotation{J}}}&#10;\newcommand{\mK}   {{\myBoldNotation{K}}}&#10;\newcommand{\mL}   {{\myBoldNotation{L}}}&#10;\newcommand{\mM}   {{\myBoldNotation{M}}}&#10;\newcommand{\mN}   {{\myBoldNotation{N}}}&#10;\newcommand{\mO}   {{\myBoldNotation{O}}}&#10;\newcommand{\mP}   {{\myBoldNotation{P}}}&#10;\newcommand{\mQ}   {{\myBoldNotation{Q}}}&#10;\newcommand{\mR}   {{\myBoldNotation{R}}}&#10;\newcommand{\mS}   {{\myBoldNotation{S}}}&#10;\newcommand{\mT}   {{\myBoldNotation{T}}}&#10;\newcommand{\mU}   {{\myBoldNotation{U}}}&#10;\newcommand{\mV}   {{\myBoldNotation{V}}}&#10;\newcommand{\mW}   {{\myBoldNotation{W}}}&#10;\newcommand{\mX}   {{\myBoldNotation{X}}}&#10;\newcommand{\mY}   {{\myBoldNotation{Y}}}&#10;\newcommand{\mZ}   {{\myBoldNotation{Z}}}&#10;\newcommand{\mNull}{{\myBoldNotation{0}}}&#10;&#10;%\newcommand{\myBoldGreekNotation}[1]{\boldsymbol{#1}}&#10;\newcommand{\myBoldGreekNotationLower}[1]{{\bm{#1}}}&#10;\newcommand{\myBoldGreekNotationUpper}[1]{{\bm{#1}}}&#10;\newcommand{\balpha}  {{\myBoldGreekNotationLower{\alpha}  }}&#10;\newcommand{\bbeta}   {{\myBoldGreekNotationLower{\beta}   }}&#10;\newcommand{\bgamma}  {{\myBoldGreekNotationLower{\gamma}  }}&#10;\newcommand{\bdelta}  {{\myBoldGreekNotationLower{\delta}  }}&#10;\newcommand{\bepsilon}{{\myBoldGreekNotationLower{\epsilon}}}&#10;\newcommand{\bzeta}   {{\myBoldGreekNotationLower{\zeta}   }}&#10;\newcommand{\btheta}  {{\myBoldGreekNotationLower{\theta}  }}&#10;\newcommand{\biota}   {{\myBoldGreekNotationLower{\iota}   }}&#10;\newcommand{\bkappa}  {{\myBoldGreekNotationLower{\kappa}  }}&#10;\newcommand{\blambda} {{\myBoldGreekNotationLower{\lambda} }}&#10;\newcommand{\bmu}     {{\myBoldGreekNotationLower{\mu}     }}&#10;\newcommand{\bnu}     {{\myBoldGreekNotationLower{\nu}     }}&#10;\newcommand{\bxi}     {{\myBoldGreekNotationLower{\xi}     }}&#10;\newcommand{\bomicron}{{\myBoldGreekNotationLower{\omicron}}}&#10;\newcommand{\bpi}     {{\myBoldGreekNotationLower{\pi}     }}&#10;\newcommand{\brho}    {{\myBoldGreekNotationLower{\rho}    }}&#10;\newcommand{\bsigma}  {{\myBoldGreekNotationLower{\sigma}  }}&#10;\newcommand{\btau}    {{\myBoldGreekNotationLower{\tau}    }}&#10;\newcommand{\bupsilon}{{\myBoldGreekNotationLower{\upsilon}}}&#10;\newcommand{\bphi}    {{\myBoldGreekNotationLower{\phi}    }}&#10;\newcommand{\bchi}    {{\myBoldGreekNotationLower{\chi}    }}&#10;\newcommand{\bpsi}    {{\myBoldGreekNotationLower{\psi}    }}&#10;\newcommand{\bomega}  {{\myBoldGreekNotationLower{\omega}  }}&#10;&#10;\newcommand{\bGamma}  {{\myBoldGreekNotationUpper{\Gamma}  }}&#10;\newcommand{\bDelta}  {{\myBoldGreekNotationUpper{\Delta}  }}&#10;\newcommand{\bTheta}  {{\myBoldGreekNotationUpper{\Theta}  }}&#10;\newcommand{\bLambda} {{\myBoldGreekNotationUpper{\Lambda} }}&#10;\newcommand{\bXi}     {{\myBoldGreekNotationUpper{\Xi}     }}&#10;\newcommand{\bPi}     {{\myBoldGreekNotationUpper{\Pi}     }}&#10;\newcommand{\bSigma}  {{\myBoldGreekNotationUpper{\Sigma}  }}&#10;\newcommand{\bUpsilon}{{\myBoldGreekNotationUpper{\Upsilon}}}&#10;\newcommand{\bPhi}    {{\myBoldGreekNotationUpper{\Phi}    }}&#10;\newcommand{\bPsi}    {{\myBoldGreekNotationUpper{\Psi}    }}&#10;\newcommand{\bOmega}  {{\myBoldGreekNotationUpper{\Omega}  }}&#10;&#10;\newcommand{\inn}[2][0cm]{\mathopen{}\left|{#2}\parbox[h][#1]{0cm}{}\right|}&#10;\newcommand{\invn}[2][0cm]{\mathopen{}\left|\left|{#2}\parbox[h][#1]{0cm}{}\right|\right|}&#10;&#10;%\newcommand{\Sa}{{\mathbf {Sa}}}&#10;%\newcommand{\Topo}{{\mathbf {Topo}}}&#10;%\newcommand{\Sep}{{\mathbf {Sep}}}&#10;%\newcommand{\Str}{{\mathbf {Str}}}&#10;%\newcommand{\Reg}{{\mathbf {Reg}}}&#10;&#10;%\newcommand{\PPhi}{{\pmb \Phi}}&#10;%\newcommand{\PPi}{{\pmb \Pi}}&#10;%\newcommand{\PPhi}{{\bm \Phi}}&#10;%\newcommand{\PPi}{{\bm \Pi}}&#10;\newcommand{\PPhi}{{\Phi}}&#10;\newcommand{\PPi}{{\Pi}}&#10;\newcommand{\ppi}{{\pi}}&#10;\newcommand{\ggam}{{\gamma}}&#10;&#10;\newcommand{\cA}{{\mathcal A}}&#10;\newcommand{\cB}{{\mathcal B}}&#10;\newcommand{\cC}{{\mathcal C}}&#10;\newcommand{\cD}{{\mathcal D}}&#10;\newcommand{\cE}{{\mathcal E}}&#10;\newcommand{\cF}{{\mathcal F}}&#10;\newcommand{\cG}{{\mathcal G}}&#10;\newcommand{\cH}{{\mathcal H}}&#10;\newcommand{\cI}{{\mathcal I}}&#10;\newcommand{\cJ}{{\mathcal J}}&#10;\newcommand{\cK}{{\mathcal K}}&#10;\newcommand{\cL}{{\mathcal L}}&#10;\newcommand{\cM}{{\mathcal M}}&#10;\newcommand{\cN}{{\mathcal N}}&#10;\newcommand{\cO}{{\mathcal O}}&#10;\newcommand{\cP}{{\mathcal P}}&#10;\newcommand{\cQ}{{\mathcal Q}}&#10;\newcommand{\cR}{{\mathcal R}}&#10;\newcommand{\cS}{{\mathcal S}}&#10;\newcommand{\cT}{{\mathcal T}}&#10;\newcommand{\cU}{{\mathcal U}}&#10;\newcommand{\cV}{{\mathcal V}}&#10;\newcommand{\cW}{{\mathcal W}}&#10;\newcommand{\cX}{{\mathcal X}}&#10;\newcommand{\cY}{{\mathcal Y}}&#10;\newcommand{\cZ}{{\mathcal Z}}&#10;&#10;\newcommand{\ca}{{\mathcal a}}&#10;\newcommand{\cb}{{\mathcal b}}&#10;\newcommand{\cc}{{\mathcal c}}&#10;\newcommand{\cd}{{\mathcal d}}&#10;\newcommand{\ce}{{\mathcal e}}&#10;%\newcommand{\cf}{{\mathcal f}}&#10;\newcommand{\cg}{{\mathcal g}}&#10;\newcommand{\ch}{{\mathcal h}}&#10;\newcommand{\ci}{{\mathcal i}}&#10;\newcommand{\cj}{{\mathcal j}}&#10;%\newcommand{\ck}{{\mathcal k}}&#10;\newcommand{\cl}{{\mathcal l}}&#10;\newcommand{\cm}{{\mathcal m}}&#10;\newcommand{\cn}{{\mathcal n}}&#10;\newcommand{\co}{{\mathcal o}}&#10;\newcommand{\cp}{{\mathcal p}}&#10;\newcommand{\cq}{{\mathcal q}}&#10;%\newcommand{\cr}{{\mathcal r}}&#10;\newcommand{\cs}{{\mathcal s}}&#10;\newcommand{\ct}{{\mathcal t}}&#10;\newcommand{\cu}{{\mathcal u}}&#10;\newcommand{\cv}{{\mathcal v}}&#10;\newcommand{\cw}{{\mathcal w}}&#10;\newcommand{\cx}{{\mathcal x}}&#10;\newcommand{\cy}{{\mathcal y}}&#10;\newcommand{\cz}{{\mathcal z}}&#10;&#10;%cool package Styles&#10;\Style{IdentityMatrixSymb=\mI,%&#10;       DSymb={\mathrm d},%&#10;       IntegrateDifferentialDSymb={\mathrm d},%&#10;       TrParen=p,%&#10;       DetParen=p}&#10;\Style{DDisplayFunc=outset}&#10;\renewcommand{\Transpose}[1]{ {#1}^\Transp }&#10;\newcommand{\TransposeInv}[1]{ {#1}^{-\Transp} }&#10;\newcommand{\T}[1]{\Transpose{#1}}&#10;\newcommand{\TInv}[1]{\TransposeInv{#1}}&#10;\newcommand{\Inv}[1]{ {#1}^{-1} }&#10;\newcommand{\Transp}{{{\mathrm T}}}&#10;      &#10;\newcommand{\Rank}[1]    {\operatorname{rank}\inp{#1}}&#10;\newcommand{\Vol}[1]     {\operatorname{vol}\inp{#1}}&#10;\renewcommand{\Vec}[1]   {\operatorname{vec}\inp{#1}}&#10;\renewcommand{\Div}[1]   {\T{\nabla} \, #1}&#10;\newcommand{\Diag}[1]    {\operatorname{diag}\inp{#1}}&#10;\newcommand{\Dim}[1]     {\operatorname{dim}\inp{#1}}&#10;\newcommand{\Diagof}[1]  {\operatorname{diag}^{-1}\inp{#1}}&#10;\newcommand*{\diff}{\mathop{}\!\mathrm{d}} %e.g. $F(x) = \int\!f(x)\diff x$&#10;\newcommand{\Argmin}[1]{\underset{#1}{\operatorname{argmin}} \;}&#10;\newcommand{\Maxof}[1]{\underset{#1}{\operatorname{max}} \;}&#10;\newcommand{\Minof}[1]{\underset{#1}{\operatorname{min}} \;}&#10;&#10;\providecommand{\e}[1]{\ensuremath{\cdot 10^{#1}}}&#10;&#10;%workaround for mathbold in cool, cf. http://tex.stackexchange.com/questions/97910&#10;\let\oldmb\mathbold&#10;\protected\def\mathbold{\oldmb}&#10;&#10;\newcommand{\CB} [1]{{\color{#1}     $\bullet$}}&#10;\newcommand{\CBB}[2]{{\color[#1]{#2} $\bullet$}}&#10;&#10;\newcommand{\ie}{i.e.}&#10;\newcommand{\Ie}{I.e.}&#10;\newcommand{\eg}{e.g.}&#10;\newcommand{\Eg}{E.g.}&#10;\newcommand{\cf}{cf.\ }&#10;\newcommand{\Cf}{Cf.\ }&#10;\newcommand{\etc}{etc.\ }&#10;\newcommand{\wrt}{w.r.t.\ }&#10;\newcommand{\Wrt}{W.r.t.\ }&#10;% \newcommand{\wlog}{w.l.o.g.~}&#10;\newcommand{\Wlog}{W.l.o.g.\ }&#10;\newcommand{\resp}{resp.\ }&#10;\newcommand{\etal}{et al.\ }&#10;&#10;\newtheorem{theorem}{Theorem}&#10;\newtheorem{definition}{Definition}&#10;\newtheorem{expectation}{Expectation}&#10;\newtheorem{problem}{Problem}&#10;%\newtheorem{algorithm}{Algorithm}&#10;&#10;%\newenvironment{fshaded}{%&#10;%\def\FrameCommand{\fcolorbox{framecolor}{shadecolor}}%&#10;%\MakeFramed {\FrameRestore}}%&#10;%{\endMakeFramed}&#10;%&#10;%\newtheorem{theorem}{Theorem}[section]&#10;%&#10;%\newenvironment{fdfn}[1][]{&#10;%\definecolor{shadecolor}{rgb}{.9,.9,1}%DEFINITION_COLORBOX&#10;%\definecolor{framecolor}{rgb}{1,1,1}%&#10;%\begin{fshaded}\begin{theorem}[#1]}{\end{theorem}\end{fshaded}}&#10;%&#10;%&#10;%\begin{fdfn}[Blash]&#10;%Eine Zahlenfolge ...&#10;%\end{fdfn}&#10;%&#10;%\begin{fdfn}[Test]&#10;%Eine Zahlenfolge ...&#10;%\end{fdfn}&#10;&#10;% :mode=latex: %&#10;&#10;\begin{document}&#10;&#10;$f(x_i)$&#10;&#10;\end{document}"/>
  <p:tag name="IGUANATEXSIZE" val="20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%\usepackage[osf,sc]{mathpazo}&#10;\usepackage{cool}&#10;\pagestyle{empty}&#10;&#10;%!TEX root = diss.tex&#10;&#10;%%%%%%%%%%%%%%%%%%%%%%%%%%%%%%%%%%%%%%%%%%%%%%%%%%%%%%%%%%%%%&#10;%% LaTeX math macros&#10;%%%%%%%%%%%%%%%%%%%%%%%%%%%%%%%%%%%%%%%%%%%%%%%%%%%%%%%%%%%%%&#10;&#10;\newcommand{\mySetNotation}[1]{{\mathbb{#1}}}&#10;\newcommand{\RRSet}{{\mySetNotation{R}}}&#10;\newcommand{\EESet}{{\mySetNotation{E}}}&#10;\newcommand{\NNSet}{{\mySetNotation{N}}}&#10;\newcommand{\QQSet}{{\mySetNotation{Q}}}&#10;&#10;\newcommand{\myBoldNotation}[1]{{\mathbf #1}}&#10;%\newcommand{\myBoldNotation}[1]{{\mathbold{#1}}} %for euler math&#10;\newcommand{\va}   {{\myBoldNotation{a}}}&#10;\newcommand{\vb}   {{\myBoldNotation{b}}}&#10;\newcommand{\vc}   {{\myBoldNotation{c}}}&#10;\newcommand{\vd}   {{\myBoldNotation{d}}}&#10;\newcommand{\ve}   {{\myBoldNotation{e}}}&#10;\newcommand{\vf}   {{\myBoldNotation{f}}}&#10;\newcommand{\vg}   {{\myBoldNotation{g}}}&#10;\newcommand{\vh}   {{\myBoldNotation{h}}}&#10;\newcommand{\vi}   {{\myBoldNotation{i}}}&#10;\newcommand{\vj}   {{\myBoldNotation{j}}}&#10;\newcommand{\vk}   {{\myBoldNotation{k}}}&#10;\newcommand{\vl}   {{\myBoldNotation{l}}}&#10;\newcommand{\vm}   {{\myBoldNotation{m}}}&#10;\newcommand{\vn}   {{\myBoldNotation{n}}}&#10;\newcommand{\nn}   {{\myBoldNotation{n}}}&#10;\newcommand{\vo}   {{\myBoldNotation{o}}}&#10;\newcommand{\vp}   {{\myBoldNotation{p}}}&#10;\newcommand{\pp}   {{\myBoldNotation{p}}}&#10;\newcommand{\vq}   {{\myBoldNotation{q}}}&#10;\newcommand{\vr}   {{\myBoldNotation{r}}}&#10;\newcommand{\vs}   {{\myBoldNotation{s}}}&#10;\newcommand{\vt}   {{\myBoldNotation{t}}}&#10;\newcommand{\vu}   {{\myBoldNotation{u}}}&#10;\newcommand{\vv}   {{\myBoldNotation{v}}}&#10;\newcommand{\vw}   {{\myBoldNotation{w}}}&#10;\newcommand{\vx}   {{\myBoldNotation{x}}}&#10;\newcommand{\vy}   {{\myBoldNotation{y}}}&#10;\newcommand{\vz}   {{\myBoldNotation{z}}}&#10;\newcommand{\vNull}{{\myBoldNotation{0}}}&#10;\newcommand{\vOne} {{\myBoldNotation{1}}}&#10;&#10;\newcommand{\mA}   {{\myBoldNotation{A}}}&#10;\newcommand{\mB}   {{\myBoldNotation{B}}}&#10;\newcommand{\mC}   {{\myBoldNotation{C}}}&#10;\newcommand{\mD}   {{\myBoldNotation{D}}}&#10;\newcommand{\mE}   {{\myBoldNotation{E}}}&#10;\newcommand{\mF}   {{\myBoldNotation{F}}}&#10;\newcommand{\mG}   {{\myBoldNotation{G}}}&#10;\newcommand{\mH}   {{\myBoldNotation{H}}}&#10;\newcommand{\mI}   {{\myBoldNotation{I}}}&#10;\newcommand{\mJ}   {{\myBoldNotation{J}}}&#10;\newcommand{\mK}   {{\myBoldNotation{K}}}&#10;\newcommand{\mL}   {{\myBoldNotation{L}}}&#10;\newcommand{\mM}   {{\myBoldNotation{M}}}&#10;\newcommand{\mN}   {{\myBoldNotation{N}}}&#10;\newcommand{\mO}   {{\myBoldNotation{O}}}&#10;\newcommand{\mP}   {{\myBoldNotation{P}}}&#10;\newcommand{\mQ}   {{\myBoldNotation{Q}}}&#10;\newcommand{\mR}   {{\myBoldNotation{R}}}&#10;\newcommand{\mS}   {{\myBoldNotation{S}}}&#10;\newcommand{\mT}   {{\myBoldNotation{T}}}&#10;\newcommand{\mU}   {{\myBoldNotation{U}}}&#10;\newcommand{\mV}   {{\myBoldNotation{V}}}&#10;\newcommand{\mW}   {{\myBoldNotation{W}}}&#10;\newcommand{\mX}   {{\myBoldNotation{X}}}&#10;\newcommand{\mY}   {{\myBoldNotation{Y}}}&#10;\newcommand{\mZ}   {{\myBoldNotation{Z}}}&#10;\newcommand{\mNull}{{\myBoldNotation{0}}}&#10;&#10;%\newcommand{\myBoldGreekNotation}[1]{\boldsymbol{#1}}&#10;\newcommand{\myBoldGreekNotationLower}[1]{{\bm{#1}}}&#10;\newcommand{\myBoldGreekNotationUpper}[1]{{\bm{#1}}}&#10;\newcommand{\balpha}  {{\myBoldGreekNotationLower{\alpha}  }}&#10;\newcommand{\bbeta}   {{\myBoldGreekNotationLower{\beta}   }}&#10;\newcommand{\bgamma}  {{\myBoldGreekNotationLower{\gamma}  }}&#10;\newcommand{\bdelta}  {{\myBoldGreekNotationLower{\delta}  }}&#10;\newcommand{\bepsilon}{{\myBoldGreekNotationLower{\epsilon}}}&#10;\newcommand{\bzeta}   {{\myBoldGreekNotationLower{\zeta}   }}&#10;\newcommand{\btheta}  {{\myBoldGreekNotationLower{\theta}  }}&#10;\newcommand{\biota}   {{\myBoldGreekNotationLower{\iota}   }}&#10;\newcommand{\bkappa}  {{\myBoldGreekNotationLower{\kappa}  }}&#10;\newcommand{\blambda} {{\myBoldGreekNotationLower{\lambda} }}&#10;\newcommand{\bmu}     {{\myBoldGreekNotationLower{\mu}     }}&#10;\newcommand{\bnu}     {{\myBoldGreekNotationLower{\nu}     }}&#10;\newcommand{\bxi}     {{\myBoldGreekNotationLower{\xi}     }}&#10;\newcommand{\bomicron}{{\myBoldGreekNotationLower{\omicron}}}&#10;\newcommand{\bpi}     {{\myBoldGreekNotationLower{\pi}     }}&#10;\newcommand{\brho}    {{\myBoldGreekNotationLower{\rho}    }}&#10;\newcommand{\bsigma}  {{\myBoldGreekNotationLower{\sigma}  }}&#10;\newcommand{\btau}    {{\myBoldGreekNotationLower{\tau}    }}&#10;\newcommand{\bupsilon}{{\myBoldGreekNotationLower{\upsilon}}}&#10;\newcommand{\bphi}    {{\myBoldGreekNotationLower{\phi}    }}&#10;\newcommand{\bchi}    {{\myBoldGreekNotationLower{\chi}    }}&#10;\newcommand{\bpsi}    {{\myBoldGreekNotationLower{\psi}    }}&#10;\newcommand{\bomega}  {{\myBoldGreekNotationLower{\omega}  }}&#10;&#10;\newcommand{\bGamma}  {{\myBoldGreekNotationUpper{\Gamma}  }}&#10;\newcommand{\bDelta}  {{\myBoldGreekNotationUpper{\Delta}  }}&#10;\newcommand{\bTheta}  {{\myBoldGreekNotationUpper{\Theta}  }}&#10;\newcommand{\bLambda} {{\myBoldGreekNotationUpper{\Lambda} }}&#10;\newcommand{\bXi}     {{\myBoldGreekNotationUpper{\Xi}     }}&#10;\newcommand{\bPi}     {{\myBoldGreekNotationUpper{\Pi}     }}&#10;\newcommand{\bSigma}  {{\myBoldGreekNotationUpper{\Sigma}  }}&#10;\newcommand{\bUpsilon}{{\myBoldGreekNotationUpper{\Upsilon}}}&#10;\newcommand{\bPhi}    {{\myBoldGreekNotationUpper{\Phi}    }}&#10;\newcommand{\bPsi}    {{\myBoldGreekNotationUpper{\Psi}    }}&#10;\newcommand{\bOmega}  {{\myBoldGreekNotationUpper{\Omega}  }}&#10;&#10;\newcommand{\inn}[2][0cm]{\mathopen{}\left|{#2}\parbox[h][#1]{0cm}{}\right|}&#10;\newcommand{\invn}[2][0cm]{\mathopen{}\left|\left|{#2}\parbox[h][#1]{0cm}{}\right|\right|}&#10;&#10;%\newcommand{\Sa}{{\mathbf {Sa}}}&#10;%\newcommand{\Topo}{{\mathbf {Topo}}}&#10;%\newcommand{\Sep}{{\mathbf {Sep}}}&#10;%\newcommand{\Str}{{\mathbf {Str}}}&#10;%\newcommand{\Reg}{{\mathbf {Reg}}}&#10;&#10;%\newcommand{\PPhi}{{\pmb \Phi}}&#10;%\newcommand{\PPi}{{\pmb \Pi}}&#10;%\newcommand{\PPhi}{{\bm \Phi}}&#10;%\newcommand{\PPi}{{\bm \Pi}}&#10;\newcommand{\PPhi}{{\Phi}}&#10;\newcommand{\PPi}{{\Pi}}&#10;\newcommand{\ppi}{{\pi}}&#10;\newcommand{\ggam}{{\gamma}}&#10;&#10;\newcommand{\cA}{{\mathcal A}}&#10;\newcommand{\cB}{{\mathcal B}}&#10;\newcommand{\cC}{{\mathcal C}}&#10;\newcommand{\cD}{{\mathcal D}}&#10;\newcommand{\cE}{{\mathcal E}}&#10;\newcommand{\cF}{{\mathcal F}}&#10;\newcommand{\cG}{{\mathcal G}}&#10;\newcommand{\cH}{{\mathcal H}}&#10;\newcommand{\cI}{{\mathcal I}}&#10;\newcommand{\cJ}{{\mathcal J}}&#10;\newcommand{\cK}{{\mathcal K}}&#10;\newcommand{\cL}{{\mathcal L}}&#10;\newcommand{\cM}{{\mathcal M}}&#10;\newcommand{\cN}{{\mathcal N}}&#10;\newcommand{\cO}{{\mathcal O}}&#10;\newcommand{\cP}{{\mathcal P}}&#10;\newcommand{\cQ}{{\mathcal Q}}&#10;\newcommand{\cR}{{\mathcal R}}&#10;\newcommand{\cS}{{\mathcal S}}&#10;\newcommand{\cT}{{\mathcal T}}&#10;\newcommand{\cU}{{\mathcal U}}&#10;\newcommand{\cV}{{\mathcal V}}&#10;\newcommand{\cW}{{\mathcal W}}&#10;\newcommand{\cX}{{\mathcal X}}&#10;\newcommand{\cY}{{\mathcal Y}}&#10;\newcommand{\cZ}{{\mathcal Z}}&#10;&#10;\newcommand{\ca}{{\mathcal a}}&#10;\newcommand{\cb}{{\mathcal b}}&#10;\newcommand{\cc}{{\mathcal c}}&#10;\newcommand{\cd}{{\mathcal d}}&#10;\newcommand{\ce}{{\mathcal e}}&#10;%\newcommand{\cf}{{\mathcal f}}&#10;\newcommand{\cg}{{\mathcal g}}&#10;\newcommand{\ch}{{\mathcal h}}&#10;\newcommand{\ci}{{\mathcal i}}&#10;\newcommand{\cj}{{\mathcal j}}&#10;%\newcommand{\ck}{{\mathcal k}}&#10;\newcommand{\cl}{{\mathcal l}}&#10;\newcommand{\cm}{{\mathcal m}}&#10;\newcommand{\cn}{{\mathcal n}}&#10;\newcommand{\co}{{\mathcal o}}&#10;\newcommand{\cp}{{\mathcal p}}&#10;\newcommand{\cq}{{\mathcal q}}&#10;%\newcommand{\cr}{{\mathcal r}}&#10;\newcommand{\cs}{{\mathcal s}}&#10;\newcommand{\ct}{{\mathcal t}}&#10;\newcommand{\cu}{{\mathcal u}}&#10;\newcommand{\cv}{{\mathcal v}}&#10;\newcommand{\cw}{{\mathcal w}}&#10;\newcommand{\cx}{{\mathcal x}}&#10;\newcommand{\cy}{{\mathcal y}}&#10;\newcommand{\cz}{{\mathcal z}}&#10;&#10;%cool package Styles&#10;\Style{IdentityMatrixSymb=\mI,%&#10;       DSymb={\mathrm d},%&#10;       IntegrateDifferentialDSymb={\mathrm d},%&#10;       TrParen=p,%&#10;       DetParen=p}&#10;\Style{DDisplayFunc=outset}&#10;\renewcommand{\Transpose}[1]{ {#1}^\Transp }&#10;\newcommand{\TransposeInv}[1]{ {#1}^{-\Transp} }&#10;\newcommand{\T}[1]{\Transpose{#1}}&#10;\newcommand{\TInv}[1]{\TransposeInv{#1}}&#10;\newcommand{\Inv}[1]{ {#1}^{-1} }&#10;\newcommand{\Transp}{{{\mathrm T}}}&#10;      &#10;\newcommand{\Rank}[1]    {\operatorname{rank}\inp{#1}}&#10;\newcommand{\Vol}[1]     {\operatorname{vol}\inp{#1}}&#10;\renewcommand{\Vec}[1]   {\operatorname{vec}\inp{#1}}&#10;\renewcommand{\Div}[1]   {\T{\nabla} \, #1}&#10;\newcommand{\Diag}[1]    {\operatorname{diag}\inp{#1}}&#10;\newcommand{\Dim}[1]     {\operatorname{dim}\inp{#1}}&#10;\newcommand{\Diagof}[1]  {\operatorname{diag}^{-1}\inp{#1}}&#10;\newcommand*{\diff}{\mathop{}\!\mathrm{d}} %e.g. $F(x) = \int\!f(x)\diff x$&#10;\newcommand{\Argmin}[1]{\underset{#1}{\operatorname{argmin}} \;}&#10;\newcommand{\Maxof}[1]{\underset{#1}{\operatorname{max}} \;}&#10;\newcommand{\Minof}[1]{\underset{#1}{\operatorname{min}} \;}&#10;&#10;\providecommand{\e}[1]{\ensuremath{\cdot 10^{#1}}}&#10;&#10;%workaround for mathbold in cool, cf. http://tex.stackexchange.com/questions/97910&#10;\let\oldmb\mathbold&#10;\protected\def\mathbold{\oldmb}&#10;&#10;\newcommand{\CB} [1]{{\color{#1}     $\bullet$}}&#10;\newcommand{\CBB}[2]{{\color[#1]{#2} $\bullet$}}&#10;&#10;\newcommand{\ie}{i.e.}&#10;\newcommand{\Ie}{I.e.}&#10;\newcommand{\eg}{e.g.}&#10;\newcommand{\Eg}{E.g.}&#10;\newcommand{\cf}{cf.\ }&#10;\newcommand{\Cf}{Cf.\ }&#10;\newcommand{\etc}{etc.\ }&#10;\newcommand{\wrt}{w.r.t.\ }&#10;\newcommand{\Wrt}{W.r.t.\ }&#10;% \newcommand{\wlog}{w.l.o.g.~}&#10;\newcommand{\Wlog}{W.l.o.g.\ }&#10;\newcommand{\resp}{resp.\ }&#10;\newcommand{\etal}{et al.\ }&#10;&#10;\newtheorem{theorem}{Theorem}&#10;\newtheorem{definition}{Definition}&#10;\newtheorem{expectation}{Expectation}&#10;\newtheorem{problem}{Problem}&#10;%\newtheorem{algorithm}{Algorithm}&#10;&#10;%\newenvironment{fshaded}{%&#10;%\def\FrameCommand{\fcolorbox{framecolor}{shadecolor}}%&#10;%\MakeFramed {\FrameRestore}}%&#10;%{\endMakeFramed}&#10;%&#10;%\newtheorem{theorem}{Theorem}[section]&#10;%&#10;%\newenvironment{fdfn}[1][]{&#10;%\definecolor{shadecolor}{rgb}{.9,.9,1}%DEFINITION_COLORBOX&#10;%\definecolor{framecolor}{rgb}{1,1,1}%&#10;%\begin{fshaded}\begin{theorem}[#1]}{\end{theorem}\end{fshaded}}&#10;%&#10;%&#10;%\begin{fdfn}[Blash]&#10;%Eine Zahlenfolge ...&#10;%\end{fdfn}&#10;%&#10;%\begin{fdfn}[Test]&#10;%Eine Zahlenfolge ...&#10;%\end{fdfn}&#10;&#10;% :mode=latex: %&#10;&#10;\begin{document}&#10;&#10;$f(x_{i-1})$&#10;&#10;\end{document}"/>
  <p:tag name="IGUANATEXSIZE" val="20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%\usepackage[osf,sc]{mathpazo}&#10;\usepackage{cool}&#10;\pagestyle{empty}&#10;&#10;%!TEX root = diss.tex&#10;&#10;%%%%%%%%%%%%%%%%%%%%%%%%%%%%%%%%%%%%%%%%%%%%%%%%%%%%%%%%%%%%%&#10;%% LaTeX math macros&#10;%%%%%%%%%%%%%%%%%%%%%%%%%%%%%%%%%%%%%%%%%%%%%%%%%%%%%%%%%%%%%&#10;&#10;\newcommand{\mySetNotation}[1]{{\mathbb{#1}}}&#10;\newcommand{\RRSet}{{\mySetNotation{R}}}&#10;\newcommand{\EESet}{{\mySetNotation{E}}}&#10;\newcommand{\NNSet}{{\mySetNotation{N}}}&#10;\newcommand{\QQSet}{{\mySetNotation{Q}}}&#10;&#10;\newcommand{\myBoldNotation}[1]{{\mathbf #1}}&#10;%\newcommand{\myBoldNotation}[1]{{\mathbold{#1}}} %for euler math&#10;\newcommand{\va}   {{\myBoldNotation{a}}}&#10;\newcommand{\vb}   {{\myBoldNotation{b}}}&#10;\newcommand{\vc}   {{\myBoldNotation{c}}}&#10;\newcommand{\vd}   {{\myBoldNotation{d}}}&#10;\newcommand{\ve}   {{\myBoldNotation{e}}}&#10;\newcommand{\vf}   {{\myBoldNotation{f}}}&#10;\newcommand{\vg}   {{\myBoldNotation{g}}}&#10;\newcommand{\vh}   {{\myBoldNotation{h}}}&#10;\newcommand{\vi}   {{\myBoldNotation{i}}}&#10;\newcommand{\vj}   {{\myBoldNotation{j}}}&#10;\newcommand{\vk}   {{\myBoldNotation{k}}}&#10;\newcommand{\vl}   {{\myBoldNotation{l}}}&#10;\newcommand{\vm}   {{\myBoldNotation{m}}}&#10;\newcommand{\vn}   {{\myBoldNotation{n}}}&#10;\newcommand{\nn}   {{\myBoldNotation{n}}}&#10;\newcommand{\vo}   {{\myBoldNotation{o}}}&#10;\newcommand{\vp}   {{\myBoldNotation{p}}}&#10;\newcommand{\pp}   {{\myBoldNotation{p}}}&#10;\newcommand{\vq}   {{\myBoldNotation{q}}}&#10;\newcommand{\vr}   {{\myBoldNotation{r}}}&#10;\newcommand{\vs}   {{\myBoldNotation{s}}}&#10;\newcommand{\vt}   {{\myBoldNotation{t}}}&#10;\newcommand{\vu}   {{\myBoldNotation{u}}}&#10;\newcommand{\vv}   {{\myBoldNotation{v}}}&#10;\newcommand{\vw}   {{\myBoldNotation{w}}}&#10;\newcommand{\vx}   {{\myBoldNotation{x}}}&#10;\newcommand{\vy}   {{\myBoldNotation{y}}}&#10;\newcommand{\vz}   {{\myBoldNotation{z}}}&#10;\newcommand{\vNull}{{\myBoldNotation{0}}}&#10;\newcommand{\vOne} {{\myBoldNotation{1}}}&#10;&#10;\newcommand{\mA}   {{\myBoldNotation{A}}}&#10;\newcommand{\mB}   {{\myBoldNotation{B}}}&#10;\newcommand{\mC}   {{\myBoldNotation{C}}}&#10;\newcommand{\mD}   {{\myBoldNotation{D}}}&#10;\newcommand{\mE}   {{\myBoldNotation{E}}}&#10;\newcommand{\mF}   {{\myBoldNotation{F}}}&#10;\newcommand{\mG}   {{\myBoldNotation{G}}}&#10;\newcommand{\mH}   {{\myBoldNotation{H}}}&#10;\newcommand{\mI}   {{\myBoldNotation{I}}}&#10;\newcommand{\mJ}   {{\myBoldNotation{J}}}&#10;\newcommand{\mK}   {{\myBoldNotation{K}}}&#10;\newcommand{\mL}   {{\myBoldNotation{L}}}&#10;\newcommand{\mM}   {{\myBoldNotation{M}}}&#10;\newcommand{\mN}   {{\myBoldNotation{N}}}&#10;\newcommand{\mO}   {{\myBoldNotation{O}}}&#10;\newcommand{\mP}   {{\myBoldNotation{P}}}&#10;\newcommand{\mQ}   {{\myBoldNotation{Q}}}&#10;\newcommand{\mR}   {{\myBoldNotation{R}}}&#10;\newcommand{\mS}   {{\myBoldNotation{S}}}&#10;\newcommand{\mT}   {{\myBoldNotation{T}}}&#10;\newcommand{\mU}   {{\myBoldNotation{U}}}&#10;\newcommand{\mV}   {{\myBoldNotation{V}}}&#10;\newcommand{\mW}   {{\myBoldNotation{W}}}&#10;\newcommand{\mX}   {{\myBoldNotation{X}}}&#10;\newcommand{\mY}   {{\myBoldNotation{Y}}}&#10;\newcommand{\mZ}   {{\myBoldNotation{Z}}}&#10;\newcommand{\mNull}{{\myBoldNotation{0}}}&#10;&#10;%\newcommand{\myBoldGreekNotation}[1]{\boldsymbol{#1}}&#10;\newcommand{\myBoldGreekNotationLower}[1]{{\bm{#1}}}&#10;\newcommand{\myBoldGreekNotationUpper}[1]{{\bm{#1}}}&#10;\newcommand{\balpha}  {{\myBoldGreekNotationLower{\alpha}  }}&#10;\newcommand{\bbeta}   {{\myBoldGreekNotationLower{\beta}   }}&#10;\newcommand{\bgamma}  {{\myBoldGreekNotationLower{\gamma}  }}&#10;\newcommand{\bdelta}  {{\myBoldGreekNotationLower{\delta}  }}&#10;\newcommand{\bepsilon}{{\myBoldGreekNotationLower{\epsilon}}}&#10;\newcommand{\bzeta}   {{\myBoldGreekNotationLower{\zeta}   }}&#10;\newcommand{\btheta}  {{\myBoldGreekNotationLower{\theta}  }}&#10;\newcommand{\biota}   {{\myBoldGreekNotationLower{\iota}   }}&#10;\newcommand{\bkappa}  {{\myBoldGreekNotationLower{\kappa}  }}&#10;\newcommand{\blambda} {{\myBoldGreekNotationLower{\lambda} }}&#10;\newcommand{\bmu}     {{\myBoldGreekNotationLower{\mu}     }}&#10;\newcommand{\bnu}     {{\myBoldGreekNotationLower{\nu}     }}&#10;\newcommand{\bxi}     {{\myBoldGreekNotationLower{\xi}     }}&#10;\newcommand{\bomicron}{{\myBoldGreekNotationLower{\omicron}}}&#10;\newcommand{\bpi}     {{\myBoldGreekNotationLower{\pi}     }}&#10;\newcommand{\brho}    {{\myBoldGreekNotationLower{\rho}    }}&#10;\newcommand{\bsigma}  {{\myBoldGreekNotationLower{\sigma}  }}&#10;\newcommand{\btau}    {{\myBoldGreekNotationLower{\tau}    }}&#10;\newcommand{\bupsilon}{{\myBoldGreekNotationLower{\upsilon}}}&#10;\newcommand{\bphi}    {{\myBoldGreekNotationLower{\phi}    }}&#10;\newcommand{\bchi}    {{\myBoldGreekNotationLower{\chi}    }}&#10;\newcommand{\bpsi}    {{\myBoldGreekNotationLower{\psi}    }}&#10;\newcommand{\bomega}  {{\myBoldGreekNotationLower{\omega}  }}&#10;&#10;\newcommand{\bGamma}  {{\myBoldGreekNotationUpper{\Gamma}  }}&#10;\newcommand{\bDelta}  {{\myBoldGreekNotationUpper{\Delta}  }}&#10;\newcommand{\bTheta}  {{\myBoldGreekNotationUpper{\Theta}  }}&#10;\newcommand{\bLambda} {{\myBoldGreekNotationUpper{\Lambda} }}&#10;\newcommand{\bXi}     {{\myBoldGreekNotationUpper{\Xi}     }}&#10;\newcommand{\bPi}     {{\myBoldGreekNotationUpper{\Pi}     }}&#10;\newcommand{\bSigma}  {{\myBoldGreekNotationUpper{\Sigma}  }}&#10;\newcommand{\bUpsilon}{{\myBoldGreekNotationUpper{\Upsilon}}}&#10;\newcommand{\bPhi}    {{\myBoldGreekNotationUpper{\Phi}    }}&#10;\newcommand{\bPsi}    {{\myBoldGreekNotationUpper{\Psi}    }}&#10;\newcommand{\bOmega}  {{\myBoldGreekNotationUpper{\Omega}  }}&#10;&#10;\newcommand{\inn}[2][0cm]{\mathopen{}\left|{#2}\parbox[h][#1]{0cm}{}\right|}&#10;\newcommand{\invn}[2][0cm]{\mathopen{}\left|\left|{#2}\parbox[h][#1]{0cm}{}\right|\right|}&#10;&#10;%\newcommand{\Sa}{{\mathbf {Sa}}}&#10;%\newcommand{\Topo}{{\mathbf {Topo}}}&#10;%\newcommand{\Sep}{{\mathbf {Sep}}}&#10;%\newcommand{\Str}{{\mathbf {Str}}}&#10;%\newcommand{\Reg}{{\mathbf {Reg}}}&#10;&#10;%\newcommand{\PPhi}{{\pmb \Phi}}&#10;%\newcommand{\PPi}{{\pmb \Pi}}&#10;%\newcommand{\PPhi}{{\bm \Phi}}&#10;%\newcommand{\PPi}{{\bm \Pi}}&#10;\newcommand{\PPhi}{{\Phi}}&#10;\newcommand{\PPi}{{\Pi}}&#10;\newcommand{\ppi}{{\pi}}&#10;\newcommand{\ggam}{{\gamma}}&#10;&#10;\newcommand{\cA}{{\mathcal A}}&#10;\newcommand{\cB}{{\mathcal B}}&#10;\newcommand{\cC}{{\mathcal C}}&#10;\newcommand{\cD}{{\mathcal D}}&#10;\newcommand{\cE}{{\mathcal E}}&#10;\newcommand{\cF}{{\mathcal F}}&#10;\newcommand{\cG}{{\mathcal G}}&#10;\newcommand{\cH}{{\mathcal H}}&#10;\newcommand{\cI}{{\mathcal I}}&#10;\newcommand{\cJ}{{\mathcal J}}&#10;\newcommand{\cK}{{\mathcal K}}&#10;\newcommand{\cL}{{\mathcal L}}&#10;\newcommand{\cM}{{\mathcal M}}&#10;\newcommand{\cN}{{\mathcal N}}&#10;\newcommand{\cO}{{\mathcal O}}&#10;\newcommand{\cP}{{\mathcal P}}&#10;\newcommand{\cQ}{{\mathcal Q}}&#10;\newcommand{\cR}{{\mathcal R}}&#10;\newcommand{\cS}{{\mathcal S}}&#10;\newcommand{\cT}{{\mathcal T}}&#10;\newcommand{\cU}{{\mathcal U}}&#10;\newcommand{\cV}{{\mathcal V}}&#10;\newcommand{\cW}{{\mathcal W}}&#10;\newcommand{\cX}{{\mathcal X}}&#10;\newcommand{\cY}{{\mathcal Y}}&#10;\newcommand{\cZ}{{\mathcal Z}}&#10;&#10;\newcommand{\ca}{{\mathcal a}}&#10;\newcommand{\cb}{{\mathcal b}}&#10;\newcommand{\cc}{{\mathcal c}}&#10;\newcommand{\cd}{{\mathcal d}}&#10;\newcommand{\ce}{{\mathcal e}}&#10;%\newcommand{\cf}{{\mathcal f}}&#10;\newcommand{\cg}{{\mathcal g}}&#10;\newcommand{\ch}{{\mathcal h}}&#10;\newcommand{\ci}{{\mathcal i}}&#10;\newcommand{\cj}{{\mathcal j}}&#10;%\newcommand{\ck}{{\mathcal k}}&#10;\newcommand{\cl}{{\mathcal l}}&#10;\newcommand{\cm}{{\mathcal m}}&#10;\newcommand{\cn}{{\mathcal n}}&#10;\newcommand{\co}{{\mathcal o}}&#10;\newcommand{\cp}{{\mathcal p}}&#10;\newcommand{\cq}{{\mathcal q}}&#10;%\newcommand{\cr}{{\mathcal r}}&#10;\newcommand{\cs}{{\mathcal s}}&#10;\newcommand{\ct}{{\mathcal t}}&#10;\newcommand{\cu}{{\mathcal u}}&#10;\newcommand{\cv}{{\mathcal v}}&#10;\newcommand{\cw}{{\mathcal w}}&#10;\newcommand{\cx}{{\mathcal x}}&#10;\newcommand{\cy}{{\mathcal y}}&#10;\newcommand{\cz}{{\mathcal z}}&#10;&#10;%cool package Styles&#10;\Style{IdentityMatrixSymb=\mI,%&#10;       DSymb={\mathrm d},%&#10;       IntegrateDifferentialDSymb={\mathrm d},%&#10;       TrParen=p,%&#10;       DetParen=p}&#10;\Style{DDisplayFunc=outset}&#10;\renewcommand{\Transpose}[1]{ {#1}^\Transp }&#10;\newcommand{\TransposeInv}[1]{ {#1}^{-\Transp} }&#10;\newcommand{\T}[1]{\Transpose{#1}}&#10;\newcommand{\TInv}[1]{\TransposeInv{#1}}&#10;\newcommand{\Inv}[1]{ {#1}^{-1} }&#10;\newcommand{\Transp}{{{\mathrm T}}}&#10;      &#10;\newcommand{\Rank}[1]    {\operatorname{rank}\inp{#1}}&#10;\newcommand{\Vol}[1]     {\operatorname{vol}\inp{#1}}&#10;\renewcommand{\Vec}[1]   {\operatorname{vec}\inp{#1}}&#10;\renewcommand{\Div}[1]   {\T{\nabla} \, #1}&#10;\newcommand{\Diag}[1]    {\operatorname{diag}\inp{#1}}&#10;\newcommand{\Dim}[1]     {\operatorname{dim}\inp{#1}}&#10;\newcommand{\Diagof}[1]  {\operatorname{diag}^{-1}\inp{#1}}&#10;\newcommand*{\diff}{\mathop{}\!\mathrm{d}} %e.g. $F(x) = \int\!f(x)\diff x$&#10;\newcommand{\Argmin}[1]{\underset{#1}{\operatorname{argmin}} \;}&#10;\newcommand{\Maxof}[1]{\underset{#1}{\operatorname{max}} \;}&#10;\newcommand{\Minof}[1]{\underset{#1}{\operatorname{min}} \;}&#10;&#10;\providecommand{\e}[1]{\ensuremath{\cdot 10^{#1}}}&#10;&#10;%workaround for mathbold in cool, cf. http://tex.stackexchange.com/questions/97910&#10;\let\oldmb\mathbold&#10;\protected\def\mathbold{\oldmb}&#10;&#10;\newcommand{\CB} [1]{{\color{#1}     $\bullet$}}&#10;\newcommand{\CBB}[2]{{\color[#1]{#2} $\bullet$}}&#10;&#10;\newcommand{\ie}{i.e.}&#10;\newcommand{\Ie}{I.e.}&#10;\newcommand{\eg}{e.g.}&#10;\newcommand{\Eg}{E.g.}&#10;\newcommand{\cf}{cf.\ }&#10;\newcommand{\Cf}{Cf.\ }&#10;\newcommand{\etc}{etc.\ }&#10;\newcommand{\wrt}{w.r.t.\ }&#10;\newcommand{\Wrt}{W.r.t.\ }&#10;% \newcommand{\wlog}{w.l.o.g.~}&#10;\newcommand{\Wlog}{W.l.o.g.\ }&#10;\newcommand{\resp}{resp.\ }&#10;\newcommand{\etal}{et al.\ }&#10;&#10;\newtheorem{theorem}{Theorem}&#10;\newtheorem{definition}{Definition}&#10;\newtheorem{expectation}{Expectation}&#10;\newtheorem{problem}{Problem}&#10;%\newtheorem{algorithm}{Algorithm}&#10;&#10;%\newenvironment{fshaded}{%&#10;%\def\FrameCommand{\fcolorbox{framecolor}{shadecolor}}%&#10;%\MakeFramed {\FrameRestore}}%&#10;%{\endMakeFramed}&#10;%&#10;%\newtheorem{theorem}{Theorem}[section]&#10;%&#10;%\newenvironment{fdfn}[1][]{&#10;%\definecolor{shadecolor}{rgb}{.9,.9,1}%DEFINITION_COLORBOX&#10;%\definecolor{framecolor}{rgb}{1,1,1}%&#10;%\begin{fshaded}\begin{theorem}[#1]}{\end{theorem}\end{fshaded}}&#10;%&#10;%&#10;%\begin{fdfn}[Blash]&#10;%Eine Zahlenfolge ...&#10;%\end{fdfn}&#10;%&#10;%\begin{fdfn}[Test]&#10;%Eine Zahlenfolge ...&#10;%\end{fdfn}&#10;&#10;% :mode=latex: %&#10;&#10;\begin{document}&#10;&#10;\[ &#10;\frac{\diff f(x_i)}{\diff x} \approx \frac{f(x_{i}) - f(x_{i-1})}{h}&#10;\]&#10;\end{document}"/>
  <p:tag name="IGUANATEXSIZE" val="18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%\usepackage[osf,sc]{mathpazo}&#10;\usepackage{cool}&#10;\pagestyle{empty}&#10;&#10;%!TEX root = diss.tex&#10;&#10;%%%%%%%%%%%%%%%%%%%%%%%%%%%%%%%%%%%%%%%%%%%%%%%%%%%%%%%%%%%%%&#10;%% LaTeX math macros&#10;%%%%%%%%%%%%%%%%%%%%%%%%%%%%%%%%%%%%%%%%%%%%%%%%%%%%%%%%%%%%%&#10;&#10;\newcommand{\mySetNotation}[1]{{\mathbb{#1}}}&#10;\newcommand{\RRSet}{{\mySetNotation{R}}}&#10;\newcommand{\EESet}{{\mySetNotation{E}}}&#10;\newcommand{\NNSet}{{\mySetNotation{N}}}&#10;\newcommand{\QQSet}{{\mySetNotation{Q}}}&#10;&#10;\newcommand{\myBoldNotation}[1]{{\mathbf #1}}&#10;%\newcommand{\myBoldNotation}[1]{{\mathbold{#1}}} %for euler math&#10;\newcommand{\va}   {{\myBoldNotation{a}}}&#10;\newcommand{\vb}   {{\myBoldNotation{b}}}&#10;\newcommand{\vc}   {{\myBoldNotation{c}}}&#10;\newcommand{\vd}   {{\myBoldNotation{d}}}&#10;\newcommand{\ve}   {{\myBoldNotation{e}}}&#10;\newcommand{\vf}   {{\myBoldNotation{f}}}&#10;\newcommand{\vg}   {{\myBoldNotation{g}}}&#10;\newcommand{\vh}   {{\myBoldNotation{h}}}&#10;\newcommand{\vi}   {{\myBoldNotation{i}}}&#10;\newcommand{\vj}   {{\myBoldNotation{j}}}&#10;\newcommand{\vk}   {{\myBoldNotation{k}}}&#10;\newcommand{\vl}   {{\myBoldNotation{l}}}&#10;\newcommand{\vm}   {{\myBoldNotation{m}}}&#10;\newcommand{\vn}   {{\myBoldNotation{n}}}&#10;\newcommand{\nn}   {{\myBoldNotation{n}}}&#10;\newcommand{\vo}   {{\myBoldNotation{o}}}&#10;\newcommand{\vp}   {{\myBoldNotation{p}}}&#10;\newcommand{\pp}   {{\myBoldNotation{p}}}&#10;\newcommand{\vq}   {{\myBoldNotation{q}}}&#10;\newcommand{\vr}   {{\myBoldNotation{r}}}&#10;\newcommand{\vs}   {{\myBoldNotation{s}}}&#10;\newcommand{\vt}   {{\myBoldNotation{t}}}&#10;\newcommand{\vu}   {{\myBoldNotation{u}}}&#10;\newcommand{\vv}   {{\myBoldNotation{v}}}&#10;\newcommand{\vw}   {{\myBoldNotation{w}}}&#10;\newcommand{\vx}   {{\myBoldNotation{x}}}&#10;\newcommand{\vy}   {{\myBoldNotation{y}}}&#10;\newcommand{\vz}   {{\myBoldNotation{z}}}&#10;\newcommand{\vNull}{{\myBoldNotation{0}}}&#10;\newcommand{\vOne} {{\myBoldNotation{1}}}&#10;&#10;\newcommand{\mA}   {{\myBoldNotation{A}}}&#10;\newcommand{\mB}   {{\myBoldNotation{B}}}&#10;\newcommand{\mC}   {{\myBoldNotation{C}}}&#10;\newcommand{\mD}   {{\myBoldNotation{D}}}&#10;\newcommand{\mE}   {{\myBoldNotation{E}}}&#10;\newcommand{\mF}   {{\myBoldNotation{F}}}&#10;\newcommand{\mG}   {{\myBoldNotation{G}}}&#10;\newcommand{\mH}   {{\myBoldNotation{H}}}&#10;\newcommand{\mI}   {{\myBoldNotation{I}}}&#10;\newcommand{\mJ}   {{\myBoldNotation{J}}}&#10;\newcommand{\mK}   {{\myBoldNotation{K}}}&#10;\newcommand{\mL}   {{\myBoldNotation{L}}}&#10;\newcommand{\mM}   {{\myBoldNotation{M}}}&#10;\newcommand{\mN}   {{\myBoldNotation{N}}}&#10;\newcommand{\mO}   {{\myBoldNotation{O}}}&#10;\newcommand{\mP}   {{\myBoldNotation{P}}}&#10;\newcommand{\mQ}   {{\myBoldNotation{Q}}}&#10;\newcommand{\mR}   {{\myBoldNotation{R}}}&#10;\newcommand{\mS}   {{\myBoldNotation{S}}}&#10;\newcommand{\mT}   {{\myBoldNotation{T}}}&#10;\newcommand{\mU}   {{\myBoldNotation{U}}}&#10;\newcommand{\mV}   {{\myBoldNotation{V}}}&#10;\newcommand{\mW}   {{\myBoldNotation{W}}}&#10;\newcommand{\mX}   {{\myBoldNotation{X}}}&#10;\newcommand{\mY}   {{\myBoldNotation{Y}}}&#10;\newcommand{\mZ}   {{\myBoldNotation{Z}}}&#10;\newcommand{\mNull}{{\myBoldNotation{0}}}&#10;&#10;%\newcommand{\myBoldGreekNotation}[1]{\boldsymbol{#1}}&#10;\newcommand{\myBoldGreekNotationLower}[1]{{\bm{#1}}}&#10;\newcommand{\myBoldGreekNotationUpper}[1]{{\bm{#1}}}&#10;\newcommand{\balpha}  {{\myBoldGreekNotationLower{\alpha}  }}&#10;\newcommand{\bbeta}   {{\myBoldGreekNotationLower{\beta}   }}&#10;\newcommand{\bgamma}  {{\myBoldGreekNotationLower{\gamma}  }}&#10;\newcommand{\bdelta}  {{\myBoldGreekNotationLower{\delta}  }}&#10;\newcommand{\bepsilon}{{\myBoldGreekNotationLower{\epsilon}}}&#10;\newcommand{\bzeta}   {{\myBoldGreekNotationLower{\zeta}   }}&#10;\newcommand{\btheta}  {{\myBoldGreekNotationLower{\theta}  }}&#10;\newcommand{\biota}   {{\myBoldGreekNotationLower{\iota}   }}&#10;\newcommand{\bkappa}  {{\myBoldGreekNotationLower{\kappa}  }}&#10;\newcommand{\blambda} {{\myBoldGreekNotationLower{\lambda} }}&#10;\newcommand{\bmu}     {{\myBoldGreekNotationLower{\mu}     }}&#10;\newcommand{\bnu}     {{\myBoldGreekNotationLower{\nu}     }}&#10;\newcommand{\bxi}     {{\myBoldGreekNotationLower{\xi}     }}&#10;\newcommand{\bomicron}{{\myBoldGreekNotationLower{\omicron}}}&#10;\newcommand{\bpi}     {{\myBoldGreekNotationLower{\pi}     }}&#10;\newcommand{\brho}    {{\myBoldGreekNotationLower{\rho}    }}&#10;\newcommand{\bsigma}  {{\myBoldGreekNotationLower{\sigma}  }}&#10;\newcommand{\btau}    {{\myBoldGreekNotationLower{\tau}    }}&#10;\newcommand{\bupsilon}{{\myBoldGreekNotationLower{\upsilon}}}&#10;\newcommand{\bphi}    {{\myBoldGreekNotationLower{\phi}    }}&#10;\newcommand{\bchi}    {{\myBoldGreekNotationLower{\chi}    }}&#10;\newcommand{\bpsi}    {{\myBoldGreekNotationLower{\psi}    }}&#10;\newcommand{\bomega}  {{\myBoldGreekNotationLower{\omega}  }}&#10;&#10;\newcommand{\bGamma}  {{\myBoldGreekNotationUpper{\Gamma}  }}&#10;\newcommand{\bDelta}  {{\myBoldGreekNotationUpper{\Delta}  }}&#10;\newcommand{\bTheta}  {{\myBoldGreekNotationUpper{\Theta}  }}&#10;\newcommand{\bLambda} {{\myBoldGreekNotationUpper{\Lambda} }}&#10;\newcommand{\bXi}     {{\myBoldGreekNotationUpper{\Xi}     }}&#10;\newcommand{\bPi}     {{\myBoldGreekNotationUpper{\Pi}     }}&#10;\newcommand{\bSigma}  {{\myBoldGreekNotationUpper{\Sigma}  }}&#10;\newcommand{\bUpsilon}{{\myBoldGreekNotationUpper{\Upsilon}}}&#10;\newcommand{\bPhi}    {{\myBoldGreekNotationUpper{\Phi}    }}&#10;\newcommand{\bPsi}    {{\myBoldGreekNotationUpper{\Psi}    }}&#10;\newcommand{\bOmega}  {{\myBoldGreekNotationUpper{\Omega}  }}&#10;&#10;\newcommand{\inn}[2][0cm]{\mathopen{}\left|{#2}\parbox[h][#1]{0cm}{}\right|}&#10;\newcommand{\invn}[2][0cm]{\mathopen{}\left|\left|{#2}\parbox[h][#1]{0cm}{}\right|\right|}&#10;&#10;%\newcommand{\Sa}{{\mathbf {Sa}}}&#10;%\newcommand{\Topo}{{\mathbf {Topo}}}&#10;%\newcommand{\Sep}{{\mathbf {Sep}}}&#10;%\newcommand{\Str}{{\mathbf {Str}}}&#10;%\newcommand{\Reg}{{\mathbf {Reg}}}&#10;&#10;%\newcommand{\PPhi}{{\pmb \Phi}}&#10;%\newcommand{\PPi}{{\pmb \Pi}}&#10;%\newcommand{\PPhi}{{\bm \Phi}}&#10;%\newcommand{\PPi}{{\bm \Pi}}&#10;\newcommand{\PPhi}{{\Phi}}&#10;\newcommand{\PPi}{{\Pi}}&#10;\newcommand{\ppi}{{\pi}}&#10;\newcommand{\ggam}{{\gamma}}&#10;&#10;\newcommand{\cA}{{\mathcal A}}&#10;\newcommand{\cB}{{\mathcal B}}&#10;\newcommand{\cC}{{\mathcal C}}&#10;\newcommand{\cD}{{\mathcal D}}&#10;\newcommand{\cE}{{\mathcal E}}&#10;\newcommand{\cF}{{\mathcal F}}&#10;\newcommand{\cG}{{\mathcal G}}&#10;\newcommand{\cH}{{\mathcal H}}&#10;\newcommand{\cI}{{\mathcal I}}&#10;\newcommand{\cJ}{{\mathcal J}}&#10;\newcommand{\cK}{{\mathcal K}}&#10;\newcommand{\cL}{{\mathcal L}}&#10;\newcommand{\cM}{{\mathcal M}}&#10;\newcommand{\cN}{{\mathcal N}}&#10;\newcommand{\cO}{{\mathcal O}}&#10;\newcommand{\cP}{{\mathcal P}}&#10;\newcommand{\cQ}{{\mathcal Q}}&#10;\newcommand{\cR}{{\mathcal R}}&#10;\newcommand{\cS}{{\mathcal S}}&#10;\newcommand{\cT}{{\mathcal T}}&#10;\newcommand{\cU}{{\mathcal U}}&#10;\newcommand{\cV}{{\mathcal V}}&#10;\newcommand{\cW}{{\mathcal W}}&#10;\newcommand{\cX}{{\mathcal X}}&#10;\newcommand{\cY}{{\mathcal Y}}&#10;\newcommand{\cZ}{{\mathcal Z}}&#10;&#10;\newcommand{\ca}{{\mathcal a}}&#10;\newcommand{\cb}{{\mathcal b}}&#10;\newcommand{\cc}{{\mathcal c}}&#10;\newcommand{\cd}{{\mathcal d}}&#10;\newcommand{\ce}{{\mathcal e}}&#10;%\newcommand{\cf}{{\mathcal f}}&#10;\newcommand{\cg}{{\mathcal g}}&#10;\newcommand{\ch}{{\mathcal h}}&#10;\newcommand{\ci}{{\mathcal i}}&#10;\newcommand{\cj}{{\mathcal j}}&#10;%\newcommand{\ck}{{\mathcal k}}&#10;\newcommand{\cl}{{\mathcal l}}&#10;\newcommand{\cm}{{\mathcal m}}&#10;\newcommand{\cn}{{\mathcal n}}&#10;\newcommand{\co}{{\mathcal o}}&#10;\newcommand{\cp}{{\mathcal p}}&#10;\newcommand{\cq}{{\mathcal q}}&#10;%\newcommand{\cr}{{\mathcal r}}&#10;\newcommand{\cs}{{\mathcal s}}&#10;\newcommand{\ct}{{\mathcal t}}&#10;\newcommand{\cu}{{\mathcal u}}&#10;\newcommand{\cv}{{\mathcal v}}&#10;\newcommand{\cw}{{\mathcal w}}&#10;\newcommand{\cx}{{\mathcal x}}&#10;\newcommand{\cy}{{\mathcal y}}&#10;\newcommand{\cz}{{\mathcal z}}&#10;&#10;%cool package Styles&#10;\Style{IdentityMatrixSymb=\mI,%&#10;       DSymb={\mathrm d},%&#10;       IntegrateDifferentialDSymb={\mathrm d},%&#10;       TrParen=p,%&#10;       DetParen=p}&#10;\Style{DDisplayFunc=outset}&#10;\renewcommand{\Transpose}[1]{ {#1}^\Transp }&#10;\newcommand{\TransposeInv}[1]{ {#1}^{-\Transp} }&#10;\newcommand{\T}[1]{\Transpose{#1}}&#10;\newcommand{\TInv}[1]{\TransposeInv{#1}}&#10;\newcommand{\Inv}[1]{ {#1}^{-1} }&#10;\newcommand{\Transp}{{{\mathrm T}}}&#10;      &#10;\newcommand{\Rank}[1]    {\operatorname{rank}\inp{#1}}&#10;\newcommand{\Vol}[1]     {\operatorname{vol}\inp{#1}}&#10;\renewcommand{\Vec}[1]   {\operatorname{vec}\inp{#1}}&#10;\renewcommand{\Div}[1]   {\T{\nabla} \, #1}&#10;\newcommand{\Diag}[1]    {\operatorname{diag}\inp{#1}}&#10;\newcommand{\Dim}[1]     {\operatorname{dim}\inp{#1}}&#10;\newcommand{\Diagof}[1]  {\operatorname{diag}^{-1}\inp{#1}}&#10;\newcommand*{\diff}{\mathop{}\!\mathrm{d}} %e.g. $F(x) = \int\!f(x)\diff x$&#10;\newcommand{\Argmin}[1]{\underset{#1}{\operatorname{argmin}} \;}&#10;\newcommand{\Maxof}[1]{\underset{#1}{\operatorname{max}} \;}&#10;\newcommand{\Minof}[1]{\underset{#1}{\operatorname{min}} \;}&#10;&#10;\providecommand{\e}[1]{\ensuremath{\cdot 10^{#1}}}&#10;&#10;%workaround for mathbold in cool, cf. http://tex.stackexchange.com/questions/97910&#10;\let\oldmb\mathbold&#10;\protected\def\mathbold{\oldmb}&#10;&#10;\newcommand{\CB} [1]{{\color{#1}     $\bullet$}}&#10;\newcommand{\CBB}[2]{{\color[#1]{#2} $\bullet$}}&#10;&#10;\newcommand{\ie}{i.e.}&#10;\newcommand{\Ie}{I.e.}&#10;\newcommand{\eg}{e.g.}&#10;\newcommand{\Eg}{E.g.}&#10;\newcommand{\cf}{cf.\ }&#10;\newcommand{\Cf}{Cf.\ }&#10;\newcommand{\etc}{etc.\ }&#10;\newcommand{\wrt}{w.r.t.\ }&#10;\newcommand{\Wrt}{W.r.t.\ }&#10;% \newcommand{\wlog}{w.l.o.g.~}&#10;\newcommand{\Wlog}{W.l.o.g.\ }&#10;\newcommand{\resp}{resp.\ }&#10;\newcommand{\etal}{et al.\ }&#10;&#10;\newtheorem{theorem}{Theorem}&#10;\newtheorem{definition}{Definition}&#10;\newtheorem{expectation}{Expectation}&#10;\newtheorem{problem}{Problem}&#10;%\newtheorem{algorithm}{Algorithm}&#10;&#10;%\newenvironment{fshaded}{%&#10;%\def\FrameCommand{\fcolorbox{framecolor}{shadecolor}}%&#10;%\MakeFramed {\FrameRestore}}%&#10;%{\endMakeFramed}&#10;%&#10;%\newtheorem{theorem}{Theorem}[section]&#10;%&#10;%\newenvironment{fdfn}[1][]{&#10;%\definecolor{shadecolor}{rgb}{.9,.9,1}%DEFINITION_COLORBOX&#10;%\definecolor{framecolor}{rgb}{1,1,1}%&#10;%\begin{fshaded}\begin{theorem}[#1]}{\end{theorem}\end{fshaded}}&#10;%&#10;%&#10;%\begin{fdfn}[Blash]&#10;%Eine Zahlenfolge ...&#10;%\end{fdfn}&#10;%&#10;%\begin{fdfn}[Test]&#10;%Eine Zahlenfolge ...&#10;%\end{fdfn}&#10;&#10;% :mode=latex: %&#10;&#10;\begin{document}&#10;&#10;$f(x_{i+1})$&#10;&#10;\end{document}"/>
  <p:tag name="IGUANATEXSIZE" val="2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%\usepackage[osf,sc]{mathpazo}&#10;\usepackage{cool}&#10;\pagestyle{empty}&#10;&#10;%!TEX root = diss.tex&#10;&#10;%%%%%%%%%%%%%%%%%%%%%%%%%%%%%%%%%%%%%%%%%%%%%%%%%%%%%%%%%%%%%&#10;%% LaTeX math macros&#10;%%%%%%%%%%%%%%%%%%%%%%%%%%%%%%%%%%%%%%%%%%%%%%%%%%%%%%%%%%%%%&#10;&#10;\newcommand{\mySetNotation}[1]{{\mathbb{#1}}}&#10;\newcommand{\RRSet}{{\mySetNotation{R}}}&#10;\newcommand{\EESet}{{\mySetNotation{E}}}&#10;\newcommand{\NNSet}{{\mySetNotation{N}}}&#10;\newcommand{\QQSet}{{\mySetNotation{Q}}}&#10;&#10;\newcommand{\myBoldNotation}[1]{{\mathbf #1}}&#10;%\newcommand{\myBoldNotation}[1]{{\mathbold{#1}}} %for euler math&#10;\newcommand{\va}   {{\myBoldNotation{a}}}&#10;\newcommand{\vb}   {{\myBoldNotation{b}}}&#10;\newcommand{\vc}   {{\myBoldNotation{c}}}&#10;\newcommand{\vd}   {{\myBoldNotation{d}}}&#10;\newcommand{\ve}   {{\myBoldNotation{e}}}&#10;\newcommand{\vf}   {{\myBoldNotation{f}}}&#10;\newcommand{\vg}   {{\myBoldNotation{g}}}&#10;\newcommand{\vh}   {{\myBoldNotation{h}}}&#10;\newcommand{\vi}   {{\myBoldNotation{i}}}&#10;\newcommand{\vj}   {{\myBoldNotation{j}}}&#10;\newcommand{\vk}   {{\myBoldNotation{k}}}&#10;\newcommand{\vl}   {{\myBoldNotation{l}}}&#10;\newcommand{\vm}   {{\myBoldNotation{m}}}&#10;\newcommand{\vn}   {{\myBoldNotation{n}}}&#10;\newcommand{\nn}   {{\myBoldNotation{n}}}&#10;\newcommand{\vo}   {{\myBoldNotation{o}}}&#10;\newcommand{\vp}   {{\myBoldNotation{p}}}&#10;\newcommand{\pp}   {{\myBoldNotation{p}}}&#10;\newcommand{\vq}   {{\myBoldNotation{q}}}&#10;\newcommand{\vr}   {{\myBoldNotation{r}}}&#10;\newcommand{\vs}   {{\myBoldNotation{s}}}&#10;\newcommand{\vt}   {{\myBoldNotation{t}}}&#10;\newcommand{\vu}   {{\myBoldNotation{u}}}&#10;\newcommand{\vv}   {{\myBoldNotation{v}}}&#10;\newcommand{\vw}   {{\myBoldNotation{w}}}&#10;\newcommand{\vx}   {{\myBoldNotation{x}}}&#10;\newcommand{\vy}   {{\myBoldNotation{y}}}&#10;\newcommand{\vz}   {{\myBoldNotation{z}}}&#10;\newcommand{\vNull}{{\myBoldNotation{0}}}&#10;\newcommand{\vOne} {{\myBoldNotation{1}}}&#10;&#10;\newcommand{\mA}   {{\myBoldNotation{A}}}&#10;\newcommand{\mB}   {{\myBoldNotation{B}}}&#10;\newcommand{\mC}   {{\myBoldNotation{C}}}&#10;\newcommand{\mD}   {{\myBoldNotation{D}}}&#10;\newcommand{\mE}   {{\myBoldNotation{E}}}&#10;\newcommand{\mF}   {{\myBoldNotation{F}}}&#10;\newcommand{\mG}   {{\myBoldNotation{G}}}&#10;\newcommand{\mH}   {{\myBoldNotation{H}}}&#10;\newcommand{\mI}   {{\myBoldNotation{I}}}&#10;\newcommand{\mJ}   {{\myBoldNotation{J}}}&#10;\newcommand{\mK}   {{\myBoldNotation{K}}}&#10;\newcommand{\mL}   {{\myBoldNotation{L}}}&#10;\newcommand{\mM}   {{\myBoldNotation{M}}}&#10;\newcommand{\mN}   {{\myBoldNotation{N}}}&#10;\newcommand{\mO}   {{\myBoldNotation{O}}}&#10;\newcommand{\mP}   {{\myBoldNotation{P}}}&#10;\newcommand{\mQ}   {{\myBoldNotation{Q}}}&#10;\newcommand{\mR}   {{\myBoldNotation{R}}}&#10;\newcommand{\mS}   {{\myBoldNotation{S}}}&#10;\newcommand{\mT}   {{\myBoldNotation{T}}}&#10;\newcommand{\mU}   {{\myBoldNotation{U}}}&#10;\newcommand{\mV}   {{\myBoldNotation{V}}}&#10;\newcommand{\mW}   {{\myBoldNotation{W}}}&#10;\newcommand{\mX}   {{\myBoldNotation{X}}}&#10;\newcommand{\mY}   {{\myBoldNotation{Y}}}&#10;\newcommand{\mZ}   {{\myBoldNotation{Z}}}&#10;\newcommand{\mNull}{{\myBoldNotation{0}}}&#10;&#10;%\newcommand{\myBoldGreekNotation}[1]{\boldsymbol{#1}}&#10;\newcommand{\myBoldGreekNotationLower}[1]{{\bm{#1}}}&#10;\newcommand{\myBoldGreekNotationUpper}[1]{{\bm{#1}}}&#10;\newcommand{\balpha}  {{\myBoldGreekNotationLower{\alpha}  }}&#10;\newcommand{\bbeta}   {{\myBoldGreekNotationLower{\beta}   }}&#10;\newcommand{\bgamma}  {{\myBoldGreekNotationLower{\gamma}  }}&#10;\newcommand{\bdelta}  {{\myBoldGreekNotationLower{\delta}  }}&#10;\newcommand{\bepsilon}{{\myBoldGreekNotationLower{\epsilon}}}&#10;\newcommand{\bzeta}   {{\myBoldGreekNotationLower{\zeta}   }}&#10;\newcommand{\btheta}  {{\myBoldGreekNotationLower{\theta}  }}&#10;\newcommand{\biota}   {{\myBoldGreekNotationLower{\iota}   }}&#10;\newcommand{\bkappa}  {{\myBoldGreekNotationLower{\kappa}  }}&#10;\newcommand{\blambda} {{\myBoldGreekNotationLower{\lambda} }}&#10;\newcommand{\bmu}     {{\myBoldGreekNotationLower{\mu}     }}&#10;\newcommand{\bnu}     {{\myBoldGreekNotationLower{\nu}     }}&#10;\newcommand{\bxi}     {{\myBoldGreekNotationLower{\xi}     }}&#10;\newcommand{\bomicron}{{\myBoldGreekNotationLower{\omicron}}}&#10;\newcommand{\bpi}     {{\myBoldGreekNotationLower{\pi}     }}&#10;\newcommand{\brho}    {{\myBoldGreekNotationLower{\rho}    }}&#10;\newcommand{\bsigma}  {{\myBoldGreekNotationLower{\sigma}  }}&#10;\newcommand{\btau}    {{\myBoldGreekNotationLower{\tau}    }}&#10;\newcommand{\bupsilon}{{\myBoldGreekNotationLower{\upsilon}}}&#10;\newcommand{\bphi}    {{\myBoldGreekNotationLower{\phi}    }}&#10;\newcommand{\bchi}    {{\myBoldGreekNotationLower{\chi}    }}&#10;\newcommand{\bpsi}    {{\myBoldGreekNotationLower{\psi}    }}&#10;\newcommand{\bomega}  {{\myBoldGreekNotationLower{\omega}  }}&#10;&#10;\newcommand{\bGamma}  {{\myBoldGreekNotationUpper{\Gamma}  }}&#10;\newcommand{\bDelta}  {{\myBoldGreekNotationUpper{\Delta}  }}&#10;\newcommand{\bTheta}  {{\myBoldGreekNotationUpper{\Theta}  }}&#10;\newcommand{\bLambda} {{\myBoldGreekNotationUpper{\Lambda} }}&#10;\newcommand{\bXi}     {{\myBoldGreekNotationUpper{\Xi}     }}&#10;\newcommand{\bPi}     {{\myBoldGreekNotationUpper{\Pi}     }}&#10;\newcommand{\bSigma}  {{\myBoldGreekNotationUpper{\Sigma}  }}&#10;\newcommand{\bUpsilon}{{\myBoldGreekNotationUpper{\Upsilon}}}&#10;\newcommand{\bPhi}    {{\myBoldGreekNotationUpper{\Phi}    }}&#10;\newcommand{\bPsi}    {{\myBoldGreekNotationUpper{\Psi}    }}&#10;\newcommand{\bOmega}  {{\myBoldGreekNotationUpper{\Omega}  }}&#10;&#10;\newcommand{\inn}[2][0cm]{\mathopen{}\left|{#2}\parbox[h][#1]{0cm}{}\right|}&#10;\newcommand{\invn}[2][0cm]{\mathopen{}\left|\left|{#2}\parbox[h][#1]{0cm}{}\right|\right|}&#10;&#10;%\newcommand{\Sa}{{\mathbf {Sa}}}&#10;%\newcommand{\Topo}{{\mathbf {Topo}}}&#10;%\newcommand{\Sep}{{\mathbf {Sep}}}&#10;%\newcommand{\Str}{{\mathbf {Str}}}&#10;%\newcommand{\Reg}{{\mathbf {Reg}}}&#10;&#10;%\newcommand{\PPhi}{{\pmb \Phi}}&#10;%\newcommand{\PPi}{{\pmb \Pi}}&#10;%\newcommand{\PPhi}{{\bm \Phi}}&#10;%\newcommand{\PPi}{{\bm \Pi}}&#10;\newcommand{\PPhi}{{\Phi}}&#10;\newcommand{\PPi}{{\Pi}}&#10;\newcommand{\ppi}{{\pi}}&#10;\newcommand{\ggam}{{\gamma}}&#10;&#10;\newcommand{\cA}{{\mathcal A}}&#10;\newcommand{\cB}{{\mathcal B}}&#10;\newcommand{\cC}{{\mathcal C}}&#10;\newcommand{\cD}{{\mathcal D}}&#10;\newcommand{\cE}{{\mathcal E}}&#10;\newcommand{\cF}{{\mathcal F}}&#10;\newcommand{\cG}{{\mathcal G}}&#10;\newcommand{\cH}{{\mathcal H}}&#10;\newcommand{\cI}{{\mathcal I}}&#10;\newcommand{\cJ}{{\mathcal J}}&#10;\newcommand{\cK}{{\mathcal K}}&#10;\newcommand{\cL}{{\mathcal L}}&#10;\newcommand{\cM}{{\mathcal M}}&#10;\newcommand{\cN}{{\mathcal N}}&#10;\newcommand{\cO}{{\mathcal O}}&#10;\newcommand{\cP}{{\mathcal P}}&#10;\newcommand{\cQ}{{\mathcal Q}}&#10;\newcommand{\cR}{{\mathcal R}}&#10;\newcommand{\cS}{{\mathcal S}}&#10;\newcommand{\cT}{{\mathcal T}}&#10;\newcommand{\cU}{{\mathcal U}}&#10;\newcommand{\cV}{{\mathcal V}}&#10;\newcommand{\cW}{{\mathcal W}}&#10;\newcommand{\cX}{{\mathcal X}}&#10;\newcommand{\cY}{{\mathcal Y}}&#10;\newcommand{\cZ}{{\mathcal Z}}&#10;&#10;\newcommand{\ca}{{\mathcal a}}&#10;\newcommand{\cb}{{\mathcal b}}&#10;\newcommand{\cc}{{\mathcal c}}&#10;\newcommand{\cd}{{\mathcal d}}&#10;\newcommand{\ce}{{\mathcal e}}&#10;%\newcommand{\cf}{{\mathcal f}}&#10;\newcommand{\cg}{{\mathcal g}}&#10;\newcommand{\ch}{{\mathcal h}}&#10;\newcommand{\ci}{{\mathcal i}}&#10;\newcommand{\cj}{{\mathcal j}}&#10;%\newcommand{\ck}{{\mathcal k}}&#10;\newcommand{\cl}{{\mathcal l}}&#10;\newcommand{\cm}{{\mathcal m}}&#10;\newcommand{\cn}{{\mathcal n}}&#10;\newcommand{\co}{{\mathcal o}}&#10;\newcommand{\cp}{{\mathcal p}}&#10;\newcommand{\cq}{{\mathcal q}}&#10;%\newcommand{\cr}{{\mathcal r}}&#10;\newcommand{\cs}{{\mathcal s}}&#10;\newcommand{\ct}{{\mathcal t}}&#10;\newcommand{\cu}{{\mathcal u}}&#10;\newcommand{\cv}{{\mathcal v}}&#10;\newcommand{\cw}{{\mathcal w}}&#10;\newcommand{\cx}{{\mathcal x}}&#10;\newcommand{\cy}{{\mathcal y}}&#10;\newcommand{\cz}{{\mathcal z}}&#10;&#10;%cool package Styles&#10;\Style{IdentityMatrixSymb=\mI,%&#10;       DSymb={\mathrm d},%&#10;       IntegrateDifferentialDSymb={\mathrm d},%&#10;       TrParen=p,%&#10;       DetParen=p}&#10;\Style{DDisplayFunc=outset}&#10;\renewcommand{\Transpose}[1]{ {#1}^\Transp }&#10;\newcommand{\TransposeInv}[1]{ {#1}^{-\Transp} }&#10;\newcommand{\T}[1]{\Transpose{#1}}&#10;\newcommand{\TInv}[1]{\TransposeInv{#1}}&#10;\newcommand{\Inv}[1]{ {#1}^{-1} }&#10;\newcommand{\Transp}{{{\mathrm T}}}&#10;      &#10;\newcommand{\Rank}[1]    {\operatorname{rank}\inp{#1}}&#10;\newcommand{\Vol}[1]     {\operatorname{vol}\inp{#1}}&#10;\renewcommand{\Vec}[1]   {\operatorname{vec}\inp{#1}}&#10;\renewcommand{\Div}[1]   {\T{\nabla} \, #1}&#10;\newcommand{\Diag}[1]    {\operatorname{diag}\inp{#1}}&#10;\newcommand{\Dim}[1]     {\operatorname{dim}\inp{#1}}&#10;\newcommand{\Diagof}[1]  {\operatorname{diag}^{-1}\inp{#1}}&#10;\newcommand*{\diff}{\mathop{}\!\mathrm{d}} %e.g. $F(x) = \int\!f(x)\diff x$&#10;\newcommand{\Argmin}[1]{\underset{#1}{\operatorname{argmin}} \;}&#10;\newcommand{\Maxof}[1]{\underset{#1}{\operatorname{max}} \;}&#10;\newcommand{\Minof}[1]{\underset{#1}{\operatorname{min}} \;}&#10;&#10;\providecommand{\e}[1]{\ensuremath{\cdot 10^{#1}}}&#10;&#10;%workaround for mathbold in cool, cf. http://tex.stackexchange.com/questions/97910&#10;\let\oldmb\mathbold&#10;\protected\def\mathbold{\oldmb}&#10;&#10;\newcommand{\CB} [1]{{\color{#1}     $\bullet$}}&#10;\newcommand{\CBB}[2]{{\color[#1]{#2} $\bullet$}}&#10;&#10;\newcommand{\ie}{i.e.}&#10;\newcommand{\Ie}{I.e.}&#10;\newcommand{\eg}{e.g.}&#10;\newcommand{\Eg}{E.g.}&#10;\newcommand{\cf}{cf.\ }&#10;\newcommand{\Cf}{Cf.\ }&#10;\newcommand{\etc}{etc.\ }&#10;\newcommand{\wrt}{w.r.t.\ }&#10;\newcommand{\Wrt}{W.r.t.\ }&#10;% \newcommand{\wlog}{w.l.o.g.~}&#10;\newcommand{\Wlog}{W.l.o.g.\ }&#10;\newcommand{\resp}{resp.\ }&#10;\newcommand{\etal}{et al.\ }&#10;&#10;\newtheorem{theorem}{Theorem}&#10;\newtheorem{definition}{Definition}&#10;\newtheorem{expectation}{Expectation}&#10;\newtheorem{problem}{Problem}&#10;%\newtheorem{algorithm}{Algorithm}&#10;&#10;%\newenvironment{fshaded}{%&#10;%\def\FrameCommand{\fcolorbox{framecolor}{shadecolor}}%&#10;%\MakeFramed {\FrameRestore}}%&#10;%{\endMakeFramed}&#10;%&#10;%\newtheorem{theorem}{Theorem}[section]&#10;%&#10;%\newenvironment{fdfn}[1][]{&#10;%\definecolor{shadecolor}{rgb}{.9,.9,1}%DEFINITION_COLORBOX&#10;%\definecolor{framecolor}{rgb}{1,1,1}%&#10;%\begin{fshaded}\begin{theorem}[#1]}{\end{theorem}\end{fshaded}}&#10;%&#10;%&#10;%\begin{fdfn}[Blash]&#10;%Eine Zahlenfolge ...&#10;%\end{fdfn}&#10;%&#10;%\begin{fdfn}[Test]&#10;%Eine Zahlenfolge ...&#10;%\end{fdfn}&#10;&#10;% :mode=latex: %&#10;&#10;\begin{document}&#10;&#10;$f(x) = \inp{1-x} \, f(0) + x \, f(1)$&#10;&#10;\end{document}"/>
  <p:tag name="IGUANATEXSIZE" val="24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%\usepackage[osf,sc]{mathpazo}&#10;\usepackage{cool}&#10;\pagestyle{empty}&#10;&#10;%!TEX root = diss.tex&#10;&#10;%%%%%%%%%%%%%%%%%%%%%%%%%%%%%%%%%%%%%%%%%%%%%%%%%%%%%%%%%%%%%&#10;%% LaTeX math macros&#10;%%%%%%%%%%%%%%%%%%%%%%%%%%%%%%%%%%%%%%%%%%%%%%%%%%%%%%%%%%%%%&#10;&#10;\newcommand{\mySetNotation}[1]{{\mathbb{#1}}}&#10;\newcommand{\RRSet}{{\mySetNotation{R}}}&#10;\newcommand{\EESet}{{\mySetNotation{E}}}&#10;\newcommand{\NNSet}{{\mySetNotation{N}}}&#10;\newcommand{\QQSet}{{\mySetNotation{Q}}}&#10;&#10;\newcommand{\myBoldNotation}[1]{{\mathbf #1}}&#10;%\newcommand{\myBoldNotation}[1]{{\mathbold{#1}}} %for euler math&#10;\newcommand{\va}   {{\myBoldNotation{a}}}&#10;\newcommand{\vb}   {{\myBoldNotation{b}}}&#10;\newcommand{\vc}   {{\myBoldNotation{c}}}&#10;\newcommand{\vd}   {{\myBoldNotation{d}}}&#10;\newcommand{\ve}   {{\myBoldNotation{e}}}&#10;\newcommand{\vf}   {{\myBoldNotation{f}}}&#10;\newcommand{\vg}   {{\myBoldNotation{g}}}&#10;\newcommand{\vh}   {{\myBoldNotation{h}}}&#10;\newcommand{\vi}   {{\myBoldNotation{i}}}&#10;\newcommand{\vj}   {{\myBoldNotation{j}}}&#10;\newcommand{\vk}   {{\myBoldNotation{k}}}&#10;\newcommand{\vl}   {{\myBoldNotation{l}}}&#10;\newcommand{\vm}   {{\myBoldNotation{m}}}&#10;\newcommand{\vn}   {{\myBoldNotation{n}}}&#10;\newcommand{\nn}   {{\myBoldNotation{n}}}&#10;\newcommand{\vo}   {{\myBoldNotation{o}}}&#10;\newcommand{\vp}   {{\myBoldNotation{p}}}&#10;\newcommand{\pp}   {{\myBoldNotation{p}}}&#10;\newcommand{\vq}   {{\myBoldNotation{q}}}&#10;\newcommand{\vr}   {{\myBoldNotation{r}}}&#10;\newcommand{\vs}   {{\myBoldNotation{s}}}&#10;\newcommand{\vt}   {{\myBoldNotation{t}}}&#10;\newcommand{\vu}   {{\myBoldNotation{u}}}&#10;\newcommand{\vv}   {{\myBoldNotation{v}}}&#10;\newcommand{\vw}   {{\myBoldNotation{w}}}&#10;\newcommand{\vx}   {{\myBoldNotation{x}}}&#10;\newcommand{\vy}   {{\myBoldNotation{y}}}&#10;\newcommand{\vz}   {{\myBoldNotation{z}}}&#10;\newcommand{\vNull}{{\myBoldNotation{0}}}&#10;\newcommand{\vOne} {{\myBoldNotation{1}}}&#10;&#10;\newcommand{\mA}   {{\myBoldNotation{A}}}&#10;\newcommand{\mB}   {{\myBoldNotation{B}}}&#10;\newcommand{\mC}   {{\myBoldNotation{C}}}&#10;\newcommand{\mD}   {{\myBoldNotation{D}}}&#10;\newcommand{\mE}   {{\myBoldNotation{E}}}&#10;\newcommand{\mF}   {{\myBoldNotation{F}}}&#10;\newcommand{\mG}   {{\myBoldNotation{G}}}&#10;\newcommand{\mH}   {{\myBoldNotation{H}}}&#10;\newcommand{\mI}   {{\myBoldNotation{I}}}&#10;\newcommand{\mJ}   {{\myBoldNotation{J}}}&#10;\newcommand{\mK}   {{\myBoldNotation{K}}}&#10;\newcommand{\mL}   {{\myBoldNotation{L}}}&#10;\newcommand{\mM}   {{\myBoldNotation{M}}}&#10;\newcommand{\mN}   {{\myBoldNotation{N}}}&#10;\newcommand{\mO}   {{\myBoldNotation{O}}}&#10;\newcommand{\mP}   {{\myBoldNotation{P}}}&#10;\newcommand{\mQ}   {{\myBoldNotation{Q}}}&#10;\newcommand{\mR}   {{\myBoldNotation{R}}}&#10;\newcommand{\mS}   {{\myBoldNotation{S}}}&#10;\newcommand{\mT}   {{\myBoldNotation{T}}}&#10;\newcommand{\mU}   {{\myBoldNotation{U}}}&#10;\newcommand{\mV}   {{\myBoldNotation{V}}}&#10;\newcommand{\mW}   {{\myBoldNotation{W}}}&#10;\newcommand{\mX}   {{\myBoldNotation{X}}}&#10;\newcommand{\mY}   {{\myBoldNotation{Y}}}&#10;\newcommand{\mZ}   {{\myBoldNotation{Z}}}&#10;\newcommand{\mNull}{{\myBoldNotation{0}}}&#10;&#10;%\newcommand{\myBoldGreekNotation}[1]{\boldsymbol{#1}}&#10;\newcommand{\myBoldGreekNotationLower}[1]{{\bm{#1}}}&#10;\newcommand{\myBoldGreekNotationUpper}[1]{{\bm{#1}}}&#10;\newcommand{\balpha}  {{\myBoldGreekNotationLower{\alpha}  }}&#10;\newcommand{\bbeta}   {{\myBoldGreekNotationLower{\beta}   }}&#10;\newcommand{\bgamma}  {{\myBoldGreekNotationLower{\gamma}  }}&#10;\newcommand{\bdelta}  {{\myBoldGreekNotationLower{\delta}  }}&#10;\newcommand{\bepsilon}{{\myBoldGreekNotationLower{\epsilon}}}&#10;\newcommand{\bzeta}   {{\myBoldGreekNotationLower{\zeta}   }}&#10;\newcommand{\btheta}  {{\myBoldGreekNotationLower{\theta}  }}&#10;\newcommand{\biota}   {{\myBoldGreekNotationLower{\iota}   }}&#10;\newcommand{\bkappa}  {{\myBoldGreekNotationLower{\kappa}  }}&#10;\newcommand{\blambda} {{\myBoldGreekNotationLower{\lambda} }}&#10;\newcommand{\bmu}     {{\myBoldGreekNotationLower{\mu}     }}&#10;\newcommand{\bnu}     {{\myBoldGreekNotationLower{\nu}     }}&#10;\newcommand{\bxi}     {{\myBoldGreekNotationLower{\xi}     }}&#10;\newcommand{\bomicron}{{\myBoldGreekNotationLower{\omicron}}}&#10;\newcommand{\bpi}     {{\myBoldGreekNotationLower{\pi}     }}&#10;\newcommand{\brho}    {{\myBoldGreekNotationLower{\rho}    }}&#10;\newcommand{\bsigma}  {{\myBoldGreekNotationLower{\sigma}  }}&#10;\newcommand{\btau}    {{\myBoldGreekNotationLower{\tau}    }}&#10;\newcommand{\bupsilon}{{\myBoldGreekNotationLower{\upsilon}}}&#10;\newcommand{\bphi}    {{\myBoldGreekNotationLower{\phi}    }}&#10;\newcommand{\bchi}    {{\myBoldGreekNotationLower{\chi}    }}&#10;\newcommand{\bpsi}    {{\myBoldGreekNotationLower{\psi}    }}&#10;\newcommand{\bomega}  {{\myBoldGreekNotationLower{\omega}  }}&#10;&#10;\newcommand{\bGamma}  {{\myBoldGreekNotationUpper{\Gamma}  }}&#10;\newcommand{\bDelta}  {{\myBoldGreekNotationUpper{\Delta}  }}&#10;\newcommand{\bTheta}  {{\myBoldGreekNotationUpper{\Theta}  }}&#10;\newcommand{\bLambda} {{\myBoldGreekNotationUpper{\Lambda} }}&#10;\newcommand{\bXi}     {{\myBoldGreekNotationUpper{\Xi}     }}&#10;\newcommand{\bPi}     {{\myBoldGreekNotationUpper{\Pi}     }}&#10;\newcommand{\bSigma}  {{\myBoldGreekNotationUpper{\Sigma}  }}&#10;\newcommand{\bUpsilon}{{\myBoldGreekNotationUpper{\Upsilon}}}&#10;\newcommand{\bPhi}    {{\myBoldGreekNotationUpper{\Phi}    }}&#10;\newcommand{\bPsi}    {{\myBoldGreekNotationUpper{\Psi}    }}&#10;\newcommand{\bOmega}  {{\myBoldGreekNotationUpper{\Omega}  }}&#10;&#10;\newcommand{\inn}[2][0cm]{\mathopen{}\left|{#2}\parbox[h][#1]{0cm}{}\right|}&#10;\newcommand{\invn}[2][0cm]{\mathopen{}\left|\left|{#2}\parbox[h][#1]{0cm}{}\right|\right|}&#10;&#10;%\newcommand{\Sa}{{\mathbf {Sa}}}&#10;%\newcommand{\Topo}{{\mathbf {Topo}}}&#10;%\newcommand{\Sep}{{\mathbf {Sep}}}&#10;%\newcommand{\Str}{{\mathbf {Str}}}&#10;%\newcommand{\Reg}{{\mathbf {Reg}}}&#10;&#10;%\newcommand{\PPhi}{{\pmb \Phi}}&#10;%\newcommand{\PPi}{{\pmb \Pi}}&#10;%\newcommand{\PPhi}{{\bm \Phi}}&#10;%\newcommand{\PPi}{{\bm \Pi}}&#10;\newcommand{\PPhi}{{\Phi}}&#10;\newcommand{\PPi}{{\Pi}}&#10;\newcommand{\ppi}{{\pi}}&#10;\newcommand{\ggam}{{\gamma}}&#10;&#10;\newcommand{\cA}{{\mathcal A}}&#10;\newcommand{\cB}{{\mathcal B}}&#10;\newcommand{\cC}{{\mathcal C}}&#10;\newcommand{\cD}{{\mathcal D}}&#10;\newcommand{\cE}{{\mathcal E}}&#10;\newcommand{\cF}{{\mathcal F}}&#10;\newcommand{\cG}{{\mathcal G}}&#10;\newcommand{\cH}{{\mathcal H}}&#10;\newcommand{\cI}{{\mathcal I}}&#10;\newcommand{\cJ}{{\mathcal J}}&#10;\newcommand{\cK}{{\mathcal K}}&#10;\newcommand{\cL}{{\mathcal L}}&#10;\newcommand{\cM}{{\mathcal M}}&#10;\newcommand{\cN}{{\mathcal N}}&#10;\newcommand{\cO}{{\mathcal O}}&#10;\newcommand{\cP}{{\mathcal P}}&#10;\newcommand{\cQ}{{\mathcal Q}}&#10;\newcommand{\cR}{{\mathcal R}}&#10;\newcommand{\cS}{{\mathcal S}}&#10;\newcommand{\cT}{{\mathcal T}}&#10;\newcommand{\cU}{{\mathcal U}}&#10;\newcommand{\cV}{{\mathcal V}}&#10;\newcommand{\cW}{{\mathcal W}}&#10;\newcommand{\cX}{{\mathcal X}}&#10;\newcommand{\cY}{{\mathcal Y}}&#10;\newcommand{\cZ}{{\mathcal Z}}&#10;&#10;\newcommand{\ca}{{\mathcal a}}&#10;\newcommand{\cb}{{\mathcal b}}&#10;\newcommand{\cc}{{\mathcal c}}&#10;\newcommand{\cd}{{\mathcal d}}&#10;\newcommand{\ce}{{\mathcal e}}&#10;%\newcommand{\cf}{{\mathcal f}}&#10;\newcommand{\cg}{{\mathcal g}}&#10;\newcommand{\ch}{{\mathcal h}}&#10;\newcommand{\ci}{{\mathcal i}}&#10;\newcommand{\cj}{{\mathcal j}}&#10;%\newcommand{\ck}{{\mathcal k}}&#10;\newcommand{\cl}{{\mathcal l}}&#10;\newcommand{\cm}{{\mathcal m}}&#10;\newcommand{\cn}{{\mathcal n}}&#10;\newcommand{\co}{{\mathcal o}}&#10;\newcommand{\cp}{{\mathcal p}}&#10;\newcommand{\cq}{{\mathcal q}}&#10;%\newcommand{\cr}{{\mathcal r}}&#10;\newcommand{\cs}{{\mathcal s}}&#10;\newcommand{\ct}{{\mathcal t}}&#10;\newcommand{\cu}{{\mathcal u}}&#10;\newcommand{\cv}{{\mathcal v}}&#10;\newcommand{\cw}{{\mathcal w}}&#10;\newcommand{\cx}{{\mathcal x}}&#10;\newcommand{\cy}{{\mathcal y}}&#10;\newcommand{\cz}{{\mathcal z}}&#10;&#10;%cool package Styles&#10;\Style{IdentityMatrixSymb=\mI,%&#10;       DSymb={\mathrm d},%&#10;       IntegrateDifferentialDSymb={\mathrm d},%&#10;       TrParen=p,%&#10;       DetParen=p}&#10;\Style{DDisplayFunc=outset}&#10;\renewcommand{\Transpose}[1]{ {#1}^\Transp }&#10;\newcommand{\TransposeInv}[1]{ {#1}^{-\Transp} }&#10;\newcommand{\T}[1]{\Transpose{#1}}&#10;\newcommand{\TInv}[1]{\TransposeInv{#1}}&#10;\newcommand{\Inv}[1]{ {#1}^{-1} }&#10;\newcommand{\Transp}{{{\mathrm T}}}&#10;      &#10;\newcommand{\Rank}[1]    {\operatorname{rank}\inp{#1}}&#10;\newcommand{\Vol}[1]     {\operatorname{vol}\inp{#1}}&#10;\renewcommand{\Vec}[1]   {\operatorname{vec}\inp{#1}}&#10;\renewcommand{\Div}[1]   {\T{\nabla} \, #1}&#10;\newcommand{\Diag}[1]    {\operatorname{diag}\inp{#1}}&#10;\newcommand{\Dim}[1]     {\operatorname{dim}\inp{#1}}&#10;\newcommand{\Diagof}[1]  {\operatorname{diag}^{-1}\inp{#1}}&#10;\newcommand*{\diff}{\mathop{}\!\mathrm{d}} %e.g. $F(x) = \int\!f(x)\diff x$&#10;\newcommand{\Argmin}[1]{\underset{#1}{\operatorname{argmin}} \;}&#10;\newcommand{\Maxof}[1]{\underset{#1}{\operatorname{max}} \;}&#10;\newcommand{\Minof}[1]{\underset{#1}{\operatorname{min}} \;}&#10;&#10;\providecommand{\e}[1]{\ensuremath{\cdot 10^{#1}}}&#10;&#10;%workaround for mathbold in cool, cf. http://tex.stackexchange.com/questions/97910&#10;\let\oldmb\mathbold&#10;\protected\def\mathbold{\oldmb}&#10;&#10;\newcommand{\CB} [1]{{\color{#1}     $\bullet$}}&#10;\newcommand{\CBB}[2]{{\color[#1]{#2} $\bullet$}}&#10;&#10;\newcommand{\ie}{i.e.}&#10;\newcommand{\Ie}{I.e.}&#10;\newcommand{\eg}{e.g.}&#10;\newcommand{\Eg}{E.g.}&#10;\newcommand{\cf}{cf.\ }&#10;\newcommand{\Cf}{Cf.\ }&#10;\newcommand{\etc}{etc.\ }&#10;\newcommand{\wrt}{w.r.t.\ }&#10;\newcommand{\Wrt}{W.r.t.\ }&#10;% \newcommand{\wlog}{w.l.o.g.~}&#10;\newcommand{\Wlog}{W.l.o.g.\ }&#10;\newcommand{\resp}{resp.\ }&#10;\newcommand{\etal}{et al.\ }&#10;&#10;\newtheorem{theorem}{Theorem}&#10;\newtheorem{definition}{Definition}&#10;\newtheorem{expectation}{Expectation}&#10;\newtheorem{problem}{Problem}&#10;%\newtheorem{algorithm}{Algorithm}&#10;&#10;%\newenvironment{fshaded}{%&#10;%\def\FrameCommand{\fcolorbox{framecolor}{shadecolor}}%&#10;%\MakeFramed {\FrameRestore}}%&#10;%{\endMakeFramed}&#10;%&#10;%\newtheorem{theorem}{Theorem}[section]&#10;%&#10;%\newenvironment{fdfn}[1][]{&#10;%\definecolor{shadecolor}{rgb}{.9,.9,1}%DEFINITION_COLORBOX&#10;%\definecolor{framecolor}{rgb}{1,1,1}%&#10;%\begin{fshaded}\begin{theorem}[#1]}{\end{theorem}\end{fshaded}}&#10;%&#10;%&#10;%\begin{fdfn}[Blash]&#10;%Eine Zahlenfolge ...&#10;%\end{fdfn}&#10;%&#10;%\begin{fdfn}[Test]&#10;%Eine Zahlenfolge ...&#10;%\end{fdfn}&#10;&#10;% :mode=latex: %&#10;&#10;\begin{document}&#10;&#10;\[ &#10;f(x_{i+1}) = f(x_i) + h\, \frac{\diff f(x_i)}{\diff x}&#10;+ \frac{h^2}{2} \, \frac{\diff^2 f(x_i)}{\diff x^2} + O(h^3)&#10;\]&#10;\end{document}"/>
  <p:tag name="IGUANATEXSIZE" val="18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%\usepackage[osf,sc]{mathpazo}&#10;\usepackage{cool}&#10;\pagestyle{empty}&#10;&#10;%!TEX root = diss.tex&#10;&#10;%%%%%%%%%%%%%%%%%%%%%%%%%%%%%%%%%%%%%%%%%%%%%%%%%%%%%%%%%%%%%&#10;%% LaTeX math macros&#10;%%%%%%%%%%%%%%%%%%%%%%%%%%%%%%%%%%%%%%%%%%%%%%%%%%%%%%%%%%%%%&#10;&#10;\newcommand{\mySetNotation}[1]{{\mathbb{#1}}}&#10;\newcommand{\RRSet}{{\mySetNotation{R}}}&#10;\newcommand{\EESet}{{\mySetNotation{E}}}&#10;\newcommand{\NNSet}{{\mySetNotation{N}}}&#10;\newcommand{\QQSet}{{\mySetNotation{Q}}}&#10;&#10;\newcommand{\myBoldNotation}[1]{{\mathbf #1}}&#10;%\newcommand{\myBoldNotation}[1]{{\mathbold{#1}}} %for euler math&#10;\newcommand{\va}   {{\myBoldNotation{a}}}&#10;\newcommand{\vb}   {{\myBoldNotation{b}}}&#10;\newcommand{\vc}   {{\myBoldNotation{c}}}&#10;\newcommand{\vd}   {{\myBoldNotation{d}}}&#10;\newcommand{\ve}   {{\myBoldNotation{e}}}&#10;\newcommand{\vf}   {{\myBoldNotation{f}}}&#10;\newcommand{\vg}   {{\myBoldNotation{g}}}&#10;\newcommand{\vh}   {{\myBoldNotation{h}}}&#10;\newcommand{\vi}   {{\myBoldNotation{i}}}&#10;\newcommand{\vj}   {{\myBoldNotation{j}}}&#10;\newcommand{\vk}   {{\myBoldNotation{k}}}&#10;\newcommand{\vl}   {{\myBoldNotation{l}}}&#10;\newcommand{\vm}   {{\myBoldNotation{m}}}&#10;\newcommand{\vn}   {{\myBoldNotation{n}}}&#10;\newcommand{\nn}   {{\myBoldNotation{n}}}&#10;\newcommand{\vo}   {{\myBoldNotation{o}}}&#10;\newcommand{\vp}   {{\myBoldNotation{p}}}&#10;\newcommand{\pp}   {{\myBoldNotation{p}}}&#10;\newcommand{\vq}   {{\myBoldNotation{q}}}&#10;\newcommand{\vr}   {{\myBoldNotation{r}}}&#10;\newcommand{\vs}   {{\myBoldNotation{s}}}&#10;\newcommand{\vt}   {{\myBoldNotation{t}}}&#10;\newcommand{\vu}   {{\myBoldNotation{u}}}&#10;\newcommand{\vv}   {{\myBoldNotation{v}}}&#10;\newcommand{\vw}   {{\myBoldNotation{w}}}&#10;\newcommand{\vx}   {{\myBoldNotation{x}}}&#10;\newcommand{\vy}   {{\myBoldNotation{y}}}&#10;\newcommand{\vz}   {{\myBoldNotation{z}}}&#10;\newcommand{\vNull}{{\myBoldNotation{0}}}&#10;\newcommand{\vOne} {{\myBoldNotation{1}}}&#10;&#10;\newcommand{\mA}   {{\myBoldNotation{A}}}&#10;\newcommand{\mB}   {{\myBoldNotation{B}}}&#10;\newcommand{\mC}   {{\myBoldNotation{C}}}&#10;\newcommand{\mD}   {{\myBoldNotation{D}}}&#10;\newcommand{\mE}   {{\myBoldNotation{E}}}&#10;\newcommand{\mF}   {{\myBoldNotation{F}}}&#10;\newcommand{\mG}   {{\myBoldNotation{G}}}&#10;\newcommand{\mH}   {{\myBoldNotation{H}}}&#10;\newcommand{\mI}   {{\myBoldNotation{I}}}&#10;\newcommand{\mJ}   {{\myBoldNotation{J}}}&#10;\newcommand{\mK}   {{\myBoldNotation{K}}}&#10;\newcommand{\mL}   {{\myBoldNotation{L}}}&#10;\newcommand{\mM}   {{\myBoldNotation{M}}}&#10;\newcommand{\mN}   {{\myBoldNotation{N}}}&#10;\newcommand{\mO}   {{\myBoldNotation{O}}}&#10;\newcommand{\mP}   {{\myBoldNotation{P}}}&#10;\newcommand{\mQ}   {{\myBoldNotation{Q}}}&#10;\newcommand{\mR}   {{\myBoldNotation{R}}}&#10;\newcommand{\mS}   {{\myBoldNotation{S}}}&#10;\newcommand{\mT}   {{\myBoldNotation{T}}}&#10;\newcommand{\mU}   {{\myBoldNotation{U}}}&#10;\newcommand{\mV}   {{\myBoldNotation{V}}}&#10;\newcommand{\mW}   {{\myBoldNotation{W}}}&#10;\newcommand{\mX}   {{\myBoldNotation{X}}}&#10;\newcommand{\mY}   {{\myBoldNotation{Y}}}&#10;\newcommand{\mZ}   {{\myBoldNotation{Z}}}&#10;\newcommand{\mNull}{{\myBoldNotation{0}}}&#10;&#10;%\newcommand{\myBoldGreekNotation}[1]{\boldsymbol{#1}}&#10;\newcommand{\myBoldGreekNotationLower}[1]{{\bm{#1}}}&#10;\newcommand{\myBoldGreekNotationUpper}[1]{{\bm{#1}}}&#10;\newcommand{\balpha}  {{\myBoldGreekNotationLower{\alpha}  }}&#10;\newcommand{\bbeta}   {{\myBoldGreekNotationLower{\beta}   }}&#10;\newcommand{\bgamma}  {{\myBoldGreekNotationLower{\gamma}  }}&#10;\newcommand{\bdelta}  {{\myBoldGreekNotationLower{\delta}  }}&#10;\newcommand{\bepsilon}{{\myBoldGreekNotationLower{\epsilon}}}&#10;\newcommand{\bzeta}   {{\myBoldGreekNotationLower{\zeta}   }}&#10;\newcommand{\btheta}  {{\myBoldGreekNotationLower{\theta}  }}&#10;\newcommand{\biota}   {{\myBoldGreekNotationLower{\iota}   }}&#10;\newcommand{\bkappa}  {{\myBoldGreekNotationLower{\kappa}  }}&#10;\newcommand{\blambda} {{\myBoldGreekNotationLower{\lambda} }}&#10;\newcommand{\bmu}     {{\myBoldGreekNotationLower{\mu}     }}&#10;\newcommand{\bnu}     {{\myBoldGreekNotationLower{\nu}     }}&#10;\newcommand{\bxi}     {{\myBoldGreekNotationLower{\xi}     }}&#10;\newcommand{\bomicron}{{\myBoldGreekNotationLower{\omicron}}}&#10;\newcommand{\bpi}     {{\myBoldGreekNotationLower{\pi}     }}&#10;\newcommand{\brho}    {{\myBoldGreekNotationLower{\rho}    }}&#10;\newcommand{\bsigma}  {{\myBoldGreekNotationLower{\sigma}  }}&#10;\newcommand{\btau}    {{\myBoldGreekNotationLower{\tau}    }}&#10;\newcommand{\bupsilon}{{\myBoldGreekNotationLower{\upsilon}}}&#10;\newcommand{\bphi}    {{\myBoldGreekNotationLower{\phi}    }}&#10;\newcommand{\bchi}    {{\myBoldGreekNotationLower{\chi}    }}&#10;\newcommand{\bpsi}    {{\myBoldGreekNotationLower{\psi}    }}&#10;\newcommand{\bomega}  {{\myBoldGreekNotationLower{\omega}  }}&#10;&#10;\newcommand{\bGamma}  {{\myBoldGreekNotationUpper{\Gamma}  }}&#10;\newcommand{\bDelta}  {{\myBoldGreekNotationUpper{\Delta}  }}&#10;\newcommand{\bTheta}  {{\myBoldGreekNotationUpper{\Theta}  }}&#10;\newcommand{\bLambda} {{\myBoldGreekNotationUpper{\Lambda} }}&#10;\newcommand{\bXi}     {{\myBoldGreekNotationUpper{\Xi}     }}&#10;\newcommand{\bPi}     {{\myBoldGreekNotationUpper{\Pi}     }}&#10;\newcommand{\bSigma}  {{\myBoldGreekNotationUpper{\Sigma}  }}&#10;\newcommand{\bUpsilon}{{\myBoldGreekNotationUpper{\Upsilon}}}&#10;\newcommand{\bPhi}    {{\myBoldGreekNotationUpper{\Phi}    }}&#10;\newcommand{\bPsi}    {{\myBoldGreekNotationUpper{\Psi}    }}&#10;\newcommand{\bOmega}  {{\myBoldGreekNotationUpper{\Omega}  }}&#10;&#10;\newcommand{\inn}[2][0cm]{\mathopen{}\left|{#2}\parbox[h][#1]{0cm}{}\right|}&#10;\newcommand{\invn}[2][0cm]{\mathopen{}\left|\left|{#2}\parbox[h][#1]{0cm}{}\right|\right|}&#10;&#10;%\newcommand{\Sa}{{\mathbf {Sa}}}&#10;%\newcommand{\Topo}{{\mathbf {Topo}}}&#10;%\newcommand{\Sep}{{\mathbf {Sep}}}&#10;%\newcommand{\Str}{{\mathbf {Str}}}&#10;%\newcommand{\Reg}{{\mathbf {Reg}}}&#10;&#10;%\newcommand{\PPhi}{{\pmb \Phi}}&#10;%\newcommand{\PPi}{{\pmb \Pi}}&#10;%\newcommand{\PPhi}{{\bm \Phi}}&#10;%\newcommand{\PPi}{{\bm \Pi}}&#10;\newcommand{\PPhi}{{\Phi}}&#10;\newcommand{\PPi}{{\Pi}}&#10;\newcommand{\ppi}{{\pi}}&#10;\newcommand{\ggam}{{\gamma}}&#10;&#10;\newcommand{\cA}{{\mathcal A}}&#10;\newcommand{\cB}{{\mathcal B}}&#10;\newcommand{\cC}{{\mathcal C}}&#10;\newcommand{\cD}{{\mathcal D}}&#10;\newcommand{\cE}{{\mathcal E}}&#10;\newcommand{\cF}{{\mathcal F}}&#10;\newcommand{\cG}{{\mathcal G}}&#10;\newcommand{\cH}{{\mathcal H}}&#10;\newcommand{\cI}{{\mathcal I}}&#10;\newcommand{\cJ}{{\mathcal J}}&#10;\newcommand{\cK}{{\mathcal K}}&#10;\newcommand{\cL}{{\mathcal L}}&#10;\newcommand{\cM}{{\mathcal M}}&#10;\newcommand{\cN}{{\mathcal N}}&#10;\newcommand{\cO}{{\mathcal O}}&#10;\newcommand{\cP}{{\mathcal P}}&#10;\newcommand{\cQ}{{\mathcal Q}}&#10;\newcommand{\cR}{{\mathcal R}}&#10;\newcommand{\cS}{{\mathcal S}}&#10;\newcommand{\cT}{{\mathcal T}}&#10;\newcommand{\cU}{{\mathcal U}}&#10;\newcommand{\cV}{{\mathcal V}}&#10;\newcommand{\cW}{{\mathcal W}}&#10;\newcommand{\cX}{{\mathcal X}}&#10;\newcommand{\cY}{{\mathcal Y}}&#10;\newcommand{\cZ}{{\mathcal Z}}&#10;&#10;\newcommand{\ca}{{\mathcal a}}&#10;\newcommand{\cb}{{\mathcal b}}&#10;\newcommand{\cc}{{\mathcal c}}&#10;\newcommand{\cd}{{\mathcal d}}&#10;\newcommand{\ce}{{\mathcal e}}&#10;%\newcommand{\cf}{{\mathcal f}}&#10;\newcommand{\cg}{{\mathcal g}}&#10;\newcommand{\ch}{{\mathcal h}}&#10;\newcommand{\ci}{{\mathcal i}}&#10;\newcommand{\cj}{{\mathcal j}}&#10;%\newcommand{\ck}{{\mathcal k}}&#10;\newcommand{\cl}{{\mathcal l}}&#10;\newcommand{\cm}{{\mathcal m}}&#10;\newcommand{\cn}{{\mathcal n}}&#10;\newcommand{\co}{{\mathcal o}}&#10;\newcommand{\cp}{{\mathcal p}}&#10;\newcommand{\cq}{{\mathcal q}}&#10;%\newcommand{\cr}{{\mathcal r}}&#10;\newcommand{\cs}{{\mathcal s}}&#10;\newcommand{\ct}{{\mathcal t}}&#10;\newcommand{\cu}{{\mathcal u}}&#10;\newcommand{\cv}{{\mathcal v}}&#10;\newcommand{\cw}{{\mathcal w}}&#10;\newcommand{\cx}{{\mathcal x}}&#10;\newcommand{\cy}{{\mathcal y}}&#10;\newcommand{\cz}{{\mathcal z}}&#10;&#10;%cool package Styles&#10;\Style{IdentityMatrixSymb=\mI,%&#10;       DSymb={\mathrm d},%&#10;       IntegrateDifferentialDSymb={\mathrm d},%&#10;       TrParen=p,%&#10;       DetParen=p}&#10;\Style{DDisplayFunc=outset}&#10;\renewcommand{\Transpose}[1]{ {#1}^\Transp }&#10;\newcommand{\TransposeInv}[1]{ {#1}^{-\Transp} }&#10;\newcommand{\T}[1]{\Transpose{#1}}&#10;\newcommand{\TInv}[1]{\TransposeInv{#1}}&#10;\newcommand{\Inv}[1]{ {#1}^{-1} }&#10;\newcommand{\Transp}{{{\mathrm T}}}&#10;      &#10;\newcommand{\Rank}[1]    {\operatorname{rank}\inp{#1}}&#10;\newcommand{\Vol}[1]     {\operatorname{vol}\inp{#1}}&#10;\renewcommand{\Vec}[1]   {\operatorname{vec}\inp{#1}}&#10;\renewcommand{\Div}[1]   {\T{\nabla} \, #1}&#10;\newcommand{\Diag}[1]    {\operatorname{diag}\inp{#1}}&#10;\newcommand{\Dim}[1]     {\operatorname{dim}\inp{#1}}&#10;\newcommand{\Diagof}[1]  {\operatorname{diag}^{-1}\inp{#1}}&#10;\newcommand*{\diff}{\mathop{}\!\mathrm{d}} %e.g. $F(x) = \int\!f(x)\diff x$&#10;\newcommand{\Argmin}[1]{\underset{#1}{\operatorname{argmin}} \;}&#10;\newcommand{\Maxof}[1]{\underset{#1}{\operatorname{max}} \;}&#10;\newcommand{\Minof}[1]{\underset{#1}{\operatorname{min}} \;}&#10;&#10;\providecommand{\e}[1]{\ensuremath{\cdot 10^{#1}}}&#10;&#10;%workaround for mathbold in cool, cf. http://tex.stackexchange.com/questions/97910&#10;\let\oldmb\mathbold&#10;\protected\def\mathbold{\oldmb}&#10;&#10;\newcommand{\CB} [1]{{\color{#1}     $\bullet$}}&#10;\newcommand{\CBB}[2]{{\color[#1]{#2} $\bullet$}}&#10;&#10;\newcommand{\ie}{i.e.}&#10;\newcommand{\Ie}{I.e.}&#10;\newcommand{\eg}{e.g.}&#10;\newcommand{\Eg}{E.g.}&#10;\newcommand{\cf}{cf.\ }&#10;\newcommand{\Cf}{Cf.\ }&#10;\newcommand{\etc}{etc.\ }&#10;\newcommand{\wrt}{w.r.t.\ }&#10;\newcommand{\Wrt}{W.r.t.\ }&#10;% \newcommand{\wlog}{w.l.o.g.~}&#10;\newcommand{\Wlog}{W.l.o.g.\ }&#10;\newcommand{\resp}{resp.\ }&#10;\newcommand{\etal}{et al.\ }&#10;&#10;\newtheorem{theorem}{Theorem}&#10;\newtheorem{definition}{Definition}&#10;\newtheorem{expectation}{Expectation}&#10;\newtheorem{problem}{Problem}&#10;%\newtheorem{algorithm}{Algorithm}&#10;&#10;%\newenvironment{fshaded}{%&#10;%\def\FrameCommand{\fcolorbox{framecolor}{shadecolor}}%&#10;%\MakeFramed {\FrameRestore}}%&#10;%{\endMakeFramed}&#10;%&#10;%\newtheorem{theorem}{Theorem}[section]&#10;%&#10;%\newenvironment{fdfn}[1][]{&#10;%\definecolor{shadecolor}{rgb}{.9,.9,1}%DEFINITION_COLORBOX&#10;%\definecolor{framecolor}{rgb}{1,1,1}%&#10;%\begin{fshaded}\begin{theorem}[#1]}{\end{theorem}\end{fshaded}}&#10;%&#10;%&#10;%\begin{fdfn}[Blash]&#10;%Eine Zahlenfolge ...&#10;%\end{fdfn}&#10;%&#10;%\begin{fdfn}[Test]&#10;%Eine Zahlenfolge ...&#10;%\end{fdfn}&#10;&#10;% :mode=latex: %&#10;&#10;\begin{document}&#10;&#10;\[ &#10;f(x_{i-1}) = f(x_i) - h\, \frac{\diff f(x_i)}{\diff x}&#10;+ \frac{h^2}{2} \, \frac{\diff^2 f(x_i)}{\diff x^2} + O(h^3)&#10;\]&#10;\end{document}"/>
  <p:tag name="IGUANATEXSIZE" val="18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%\usepackage[osf,sc]{mathpazo}&#10;\usepackage{cool}&#10;\pagestyle{empty}&#10;&#10;%!TEX root = diss.tex&#10;&#10;%%%%%%%%%%%%%%%%%%%%%%%%%%%%%%%%%%%%%%%%%%%%%%%%%%%%%%%%%%%%%&#10;%% LaTeX math macros&#10;%%%%%%%%%%%%%%%%%%%%%%%%%%%%%%%%%%%%%%%%%%%%%%%%%%%%%%%%%%%%%&#10;&#10;\newcommand{\mySetNotation}[1]{{\mathbb{#1}}}&#10;\newcommand{\RRSet}{{\mySetNotation{R}}}&#10;\newcommand{\EESet}{{\mySetNotation{E}}}&#10;\newcommand{\NNSet}{{\mySetNotation{N}}}&#10;\newcommand{\QQSet}{{\mySetNotation{Q}}}&#10;&#10;\newcommand{\myBoldNotation}[1]{{\mathbf #1}}&#10;%\newcommand{\myBoldNotation}[1]{{\mathbold{#1}}} %for euler math&#10;\newcommand{\va}   {{\myBoldNotation{a}}}&#10;\newcommand{\vb}   {{\myBoldNotation{b}}}&#10;\newcommand{\vc}   {{\myBoldNotation{c}}}&#10;\newcommand{\vd}   {{\myBoldNotation{d}}}&#10;\newcommand{\ve}   {{\myBoldNotation{e}}}&#10;\newcommand{\vf}   {{\myBoldNotation{f}}}&#10;\newcommand{\vg}   {{\myBoldNotation{g}}}&#10;\newcommand{\vh}   {{\myBoldNotation{h}}}&#10;\newcommand{\vi}   {{\myBoldNotation{i}}}&#10;\newcommand{\vj}   {{\myBoldNotation{j}}}&#10;\newcommand{\vk}   {{\myBoldNotation{k}}}&#10;\newcommand{\vl}   {{\myBoldNotation{l}}}&#10;\newcommand{\vm}   {{\myBoldNotation{m}}}&#10;\newcommand{\vn}   {{\myBoldNotation{n}}}&#10;\newcommand{\nn}   {{\myBoldNotation{n}}}&#10;\newcommand{\vo}   {{\myBoldNotation{o}}}&#10;\newcommand{\vp}   {{\myBoldNotation{p}}}&#10;\newcommand{\pp}   {{\myBoldNotation{p}}}&#10;\newcommand{\vq}   {{\myBoldNotation{q}}}&#10;\newcommand{\vr}   {{\myBoldNotation{r}}}&#10;\newcommand{\vs}   {{\myBoldNotation{s}}}&#10;\newcommand{\vt}   {{\myBoldNotation{t}}}&#10;\newcommand{\vu}   {{\myBoldNotation{u}}}&#10;\newcommand{\vv}   {{\myBoldNotation{v}}}&#10;\newcommand{\vw}   {{\myBoldNotation{w}}}&#10;\newcommand{\vx}   {{\myBoldNotation{x}}}&#10;\newcommand{\vy}   {{\myBoldNotation{y}}}&#10;\newcommand{\vz}   {{\myBoldNotation{z}}}&#10;\newcommand{\vNull}{{\myBoldNotation{0}}}&#10;\newcommand{\vOne} {{\myBoldNotation{1}}}&#10;&#10;\newcommand{\mA}   {{\myBoldNotation{A}}}&#10;\newcommand{\mB}   {{\myBoldNotation{B}}}&#10;\newcommand{\mC}   {{\myBoldNotation{C}}}&#10;\newcommand{\mD}   {{\myBoldNotation{D}}}&#10;\newcommand{\mE}   {{\myBoldNotation{E}}}&#10;\newcommand{\mF}   {{\myBoldNotation{F}}}&#10;\newcommand{\mG}   {{\myBoldNotation{G}}}&#10;\newcommand{\mH}   {{\myBoldNotation{H}}}&#10;\newcommand{\mI}   {{\myBoldNotation{I}}}&#10;\newcommand{\mJ}   {{\myBoldNotation{J}}}&#10;\newcommand{\mK}   {{\myBoldNotation{K}}}&#10;\newcommand{\mL}   {{\myBoldNotation{L}}}&#10;\newcommand{\mM}   {{\myBoldNotation{M}}}&#10;\newcommand{\mN}   {{\myBoldNotation{N}}}&#10;\newcommand{\mO}   {{\myBoldNotation{O}}}&#10;\newcommand{\mP}   {{\myBoldNotation{P}}}&#10;\newcommand{\mQ}   {{\myBoldNotation{Q}}}&#10;\newcommand{\mR}   {{\myBoldNotation{R}}}&#10;\newcommand{\mS}   {{\myBoldNotation{S}}}&#10;\newcommand{\mT}   {{\myBoldNotation{T}}}&#10;\newcommand{\mU}   {{\myBoldNotation{U}}}&#10;\newcommand{\mV}   {{\myBoldNotation{V}}}&#10;\newcommand{\mW}   {{\myBoldNotation{W}}}&#10;\newcommand{\mX}   {{\myBoldNotation{X}}}&#10;\newcommand{\mY}   {{\myBoldNotation{Y}}}&#10;\newcommand{\mZ}   {{\myBoldNotation{Z}}}&#10;\newcommand{\mNull}{{\myBoldNotation{0}}}&#10;&#10;%\newcommand{\myBoldGreekNotation}[1]{\boldsymbol{#1}}&#10;\newcommand{\myBoldGreekNotationLower}[1]{{\bm{#1}}}&#10;\newcommand{\myBoldGreekNotationUpper}[1]{{\bm{#1}}}&#10;\newcommand{\balpha}  {{\myBoldGreekNotationLower{\alpha}  }}&#10;\newcommand{\bbeta}   {{\myBoldGreekNotationLower{\beta}   }}&#10;\newcommand{\bgamma}  {{\myBoldGreekNotationLower{\gamma}  }}&#10;\newcommand{\bdelta}  {{\myBoldGreekNotationLower{\delta}  }}&#10;\newcommand{\bepsilon}{{\myBoldGreekNotationLower{\epsilon}}}&#10;\newcommand{\bzeta}   {{\myBoldGreekNotationLower{\zeta}   }}&#10;\newcommand{\btheta}  {{\myBoldGreekNotationLower{\theta}  }}&#10;\newcommand{\biota}   {{\myBoldGreekNotationLower{\iota}   }}&#10;\newcommand{\bkappa}  {{\myBoldGreekNotationLower{\kappa}  }}&#10;\newcommand{\blambda} {{\myBoldGreekNotationLower{\lambda} }}&#10;\newcommand{\bmu}     {{\myBoldGreekNotationLower{\mu}     }}&#10;\newcommand{\bnu}     {{\myBoldGreekNotationLower{\nu}     }}&#10;\newcommand{\bxi}     {{\myBoldGreekNotationLower{\xi}     }}&#10;\newcommand{\bomicron}{{\myBoldGreekNotationLower{\omicron}}}&#10;\newcommand{\bpi}     {{\myBoldGreekNotationLower{\pi}     }}&#10;\newcommand{\brho}    {{\myBoldGreekNotationLower{\rho}    }}&#10;\newcommand{\bsigma}  {{\myBoldGreekNotationLower{\sigma}  }}&#10;\newcommand{\btau}    {{\myBoldGreekNotationLower{\tau}    }}&#10;\newcommand{\bupsilon}{{\myBoldGreekNotationLower{\upsilon}}}&#10;\newcommand{\bphi}    {{\myBoldGreekNotationLower{\phi}    }}&#10;\newcommand{\bchi}    {{\myBoldGreekNotationLower{\chi}    }}&#10;\newcommand{\bpsi}    {{\myBoldGreekNotationLower{\psi}    }}&#10;\newcommand{\bomega}  {{\myBoldGreekNotationLower{\omega}  }}&#10;&#10;\newcommand{\bGamma}  {{\myBoldGreekNotationUpper{\Gamma}  }}&#10;\newcommand{\bDelta}  {{\myBoldGreekNotationUpper{\Delta}  }}&#10;\newcommand{\bTheta}  {{\myBoldGreekNotationUpper{\Theta}  }}&#10;\newcommand{\bLambda} {{\myBoldGreekNotationUpper{\Lambda} }}&#10;\newcommand{\bXi}     {{\myBoldGreekNotationUpper{\Xi}     }}&#10;\newcommand{\bPi}     {{\myBoldGreekNotationUpper{\Pi}     }}&#10;\newcommand{\bSigma}  {{\myBoldGreekNotationUpper{\Sigma}  }}&#10;\newcommand{\bUpsilon}{{\myBoldGreekNotationUpper{\Upsilon}}}&#10;\newcommand{\bPhi}    {{\myBoldGreekNotationUpper{\Phi}    }}&#10;\newcommand{\bPsi}    {{\myBoldGreekNotationUpper{\Psi}    }}&#10;\newcommand{\bOmega}  {{\myBoldGreekNotationUpper{\Omega}  }}&#10;&#10;\newcommand{\inn}[2][0cm]{\mathopen{}\left|{#2}\parbox[h][#1]{0cm}{}\right|}&#10;\newcommand{\invn}[2][0cm]{\mathopen{}\left|\left|{#2}\parbox[h][#1]{0cm}{}\right|\right|}&#10;&#10;%\newcommand{\Sa}{{\mathbf {Sa}}}&#10;%\newcommand{\Topo}{{\mathbf {Topo}}}&#10;%\newcommand{\Sep}{{\mathbf {Sep}}}&#10;%\newcommand{\Str}{{\mathbf {Str}}}&#10;%\newcommand{\Reg}{{\mathbf {Reg}}}&#10;&#10;%\newcommand{\PPhi}{{\pmb \Phi}}&#10;%\newcommand{\PPi}{{\pmb \Pi}}&#10;%\newcommand{\PPhi}{{\bm \Phi}}&#10;%\newcommand{\PPi}{{\bm \Pi}}&#10;\newcommand{\PPhi}{{\Phi}}&#10;\newcommand{\PPi}{{\Pi}}&#10;\newcommand{\ppi}{{\pi}}&#10;\newcommand{\ggam}{{\gamma}}&#10;&#10;\newcommand{\cA}{{\mathcal A}}&#10;\newcommand{\cB}{{\mathcal B}}&#10;\newcommand{\cC}{{\mathcal C}}&#10;\newcommand{\cD}{{\mathcal D}}&#10;\newcommand{\cE}{{\mathcal E}}&#10;\newcommand{\cF}{{\mathcal F}}&#10;\newcommand{\cG}{{\mathcal G}}&#10;\newcommand{\cH}{{\mathcal H}}&#10;\newcommand{\cI}{{\mathcal I}}&#10;\newcommand{\cJ}{{\mathcal J}}&#10;\newcommand{\cK}{{\mathcal K}}&#10;\newcommand{\cL}{{\mathcal L}}&#10;\newcommand{\cM}{{\mathcal M}}&#10;\newcommand{\cN}{{\mathcal N}}&#10;\newcommand{\cO}{{\mathcal O}}&#10;\newcommand{\cP}{{\mathcal P}}&#10;\newcommand{\cQ}{{\mathcal Q}}&#10;\newcommand{\cR}{{\mathcal R}}&#10;\newcommand{\cS}{{\mathcal S}}&#10;\newcommand{\cT}{{\mathcal T}}&#10;\newcommand{\cU}{{\mathcal U}}&#10;\newcommand{\cV}{{\mathcal V}}&#10;\newcommand{\cW}{{\mathcal W}}&#10;\newcommand{\cX}{{\mathcal X}}&#10;\newcommand{\cY}{{\mathcal Y}}&#10;\newcommand{\cZ}{{\mathcal Z}}&#10;&#10;\newcommand{\ca}{{\mathcal a}}&#10;\newcommand{\cb}{{\mathcal b}}&#10;\newcommand{\cc}{{\mathcal c}}&#10;\newcommand{\cd}{{\mathcal d}}&#10;\newcommand{\ce}{{\mathcal e}}&#10;%\newcommand{\cf}{{\mathcal f}}&#10;\newcommand{\cg}{{\mathcal g}}&#10;\newcommand{\ch}{{\mathcal h}}&#10;\newcommand{\ci}{{\mathcal i}}&#10;\newcommand{\cj}{{\mathcal j}}&#10;%\newcommand{\ck}{{\mathcal k}}&#10;\newcommand{\cl}{{\mathcal l}}&#10;\newcommand{\cm}{{\mathcal m}}&#10;\newcommand{\cn}{{\mathcal n}}&#10;\newcommand{\co}{{\mathcal o}}&#10;\newcommand{\cp}{{\mathcal p}}&#10;\newcommand{\cq}{{\mathcal q}}&#10;%\newcommand{\cr}{{\mathcal r}}&#10;\newcommand{\cs}{{\mathcal s}}&#10;\newcommand{\ct}{{\mathcal t}}&#10;\newcommand{\cu}{{\mathcal u}}&#10;\newcommand{\cv}{{\mathcal v}}&#10;\newcommand{\cw}{{\mathcal w}}&#10;\newcommand{\cx}{{\mathcal x}}&#10;\newcommand{\cy}{{\mathcal y}}&#10;\newcommand{\cz}{{\mathcal z}}&#10;&#10;%cool package Styles&#10;\Style{IdentityMatrixSymb=\mI,%&#10;       DSymb={\mathrm d},%&#10;       IntegrateDifferentialDSymb={\mathrm d},%&#10;       TrParen=p,%&#10;       DetParen=p}&#10;\Style{DDisplayFunc=outset}&#10;\renewcommand{\Transpose}[1]{ {#1}^\Transp }&#10;\newcommand{\TransposeInv}[1]{ {#1}^{-\Transp} }&#10;\newcommand{\T}[1]{\Transpose{#1}}&#10;\newcommand{\TInv}[1]{\TransposeInv{#1}}&#10;\newcommand{\Inv}[1]{ {#1}^{-1} }&#10;\newcommand{\Transp}{{{\mathrm T}}}&#10;      &#10;\newcommand{\Rank}[1]    {\operatorname{rank}\inp{#1}}&#10;\newcommand{\Vol}[1]     {\operatorname{vol}\inp{#1}}&#10;\renewcommand{\Vec}[1]   {\operatorname{vec}\inp{#1}}&#10;\renewcommand{\Div}[1]   {\T{\nabla} \, #1}&#10;\newcommand{\Diag}[1]    {\operatorname{diag}\inp{#1}}&#10;\newcommand{\Dim}[1]     {\operatorname{dim}\inp{#1}}&#10;\newcommand{\Diagof}[1]  {\operatorname{diag}^{-1}\inp{#1}}&#10;\newcommand*{\diff}{\mathop{}\!\mathrm{d}} %e.g. $F(x) = \int\!f(x)\diff x$&#10;\newcommand{\Argmin}[1]{\underset{#1}{\operatorname{argmin}} \;}&#10;\newcommand{\Maxof}[1]{\underset{#1}{\operatorname{max}} \;}&#10;\newcommand{\Minof}[1]{\underset{#1}{\operatorname{min}} \;}&#10;&#10;\providecommand{\e}[1]{\ensuremath{\cdot 10^{#1}}}&#10;&#10;%workaround for mathbold in cool, cf. http://tex.stackexchange.com/questions/97910&#10;\let\oldmb\mathbold&#10;\protected\def\mathbold{\oldmb}&#10;&#10;\newcommand{\CB} [1]{{\color{#1}     $\bullet$}}&#10;\newcommand{\CBB}[2]{{\color[#1]{#2} $\bullet$}}&#10;&#10;\newcommand{\ie}{i.e.}&#10;\newcommand{\Ie}{I.e.}&#10;\newcommand{\eg}{e.g.}&#10;\newcommand{\Eg}{E.g.}&#10;\newcommand{\cf}{cf.\ }&#10;\newcommand{\Cf}{Cf.\ }&#10;\newcommand{\etc}{etc.\ }&#10;\newcommand{\wrt}{w.r.t.\ }&#10;\newcommand{\Wrt}{W.r.t.\ }&#10;% \newcommand{\wlog}{w.l.o.g.~}&#10;\newcommand{\Wlog}{W.l.o.g.\ }&#10;\newcommand{\resp}{resp.\ }&#10;\newcommand{\etal}{et al.\ }&#10;&#10;\newtheorem{theorem}{Theorem}&#10;\newtheorem{definition}{Definition}&#10;\newtheorem{expectation}{Expectation}&#10;\newtheorem{problem}{Problem}&#10;%\newtheorem{algorithm}{Algorithm}&#10;&#10;%\newenvironment{fshaded}{%&#10;%\def\FrameCommand{\fcolorbox{framecolor}{shadecolor}}%&#10;%\MakeFramed {\FrameRestore}}%&#10;%{\endMakeFramed}&#10;%&#10;%\newtheorem{theorem}{Theorem}[section]&#10;%&#10;%\newenvironment{fdfn}[1][]{&#10;%\definecolor{shadecolor}{rgb}{.9,.9,1}%DEFINITION_COLORBOX&#10;%\definecolor{framecolor}{rgb}{1,1,1}%&#10;%\begin{fshaded}\begin{theorem}[#1]}{\end{theorem}\end{fshaded}}&#10;%&#10;%&#10;%\begin{fdfn}[Blash]&#10;%Eine Zahlenfolge ...&#10;%\end{fdfn}&#10;%&#10;%\begin{fdfn}[Test]&#10;%Eine Zahlenfolge ...&#10;%\end{fdfn}&#10;&#10;% :mode=latex: %&#10;&#10;\begin{document}&#10;&#10;\[ &#10;(f(x_{i+1}) - f(x_i)) - (f(x_{i-1}) - f(x_i)) = 2h\, \frac{\diff f(x_i)}{\diff x} + O(h^3)&#10;\]&#10;\end{document}"/>
  <p:tag name="IGUANATEXSIZE" val="18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%\usepackage[osf,sc]{mathpazo}&#10;\usepackage{cool}&#10;\pagestyle{empty}&#10;&#10;%!TEX root = diss.tex&#10;&#10;%%%%%%%%%%%%%%%%%%%%%%%%%%%%%%%%%%%%%%%%%%%%%%%%%%%%%%%%%%%%%&#10;%% LaTeX math macros&#10;%%%%%%%%%%%%%%%%%%%%%%%%%%%%%%%%%%%%%%%%%%%%%%%%%%%%%%%%%%%%%&#10;&#10;\newcommand{\mySetNotation}[1]{{\mathbb{#1}}}&#10;\newcommand{\RRSet}{{\mySetNotation{R}}}&#10;\newcommand{\EESet}{{\mySetNotation{E}}}&#10;\newcommand{\NNSet}{{\mySetNotation{N}}}&#10;\newcommand{\QQSet}{{\mySetNotation{Q}}}&#10;&#10;\newcommand{\myBoldNotation}[1]{{\mathbf #1}}&#10;%\newcommand{\myBoldNotation}[1]{{\mathbold{#1}}} %for euler math&#10;\newcommand{\va}   {{\myBoldNotation{a}}}&#10;\newcommand{\vb}   {{\myBoldNotation{b}}}&#10;\newcommand{\vc}   {{\myBoldNotation{c}}}&#10;\newcommand{\vd}   {{\myBoldNotation{d}}}&#10;\newcommand{\ve}   {{\myBoldNotation{e}}}&#10;\newcommand{\vf}   {{\myBoldNotation{f}}}&#10;\newcommand{\vg}   {{\myBoldNotation{g}}}&#10;\newcommand{\vh}   {{\myBoldNotation{h}}}&#10;\newcommand{\vi}   {{\myBoldNotation{i}}}&#10;\newcommand{\vj}   {{\myBoldNotation{j}}}&#10;\newcommand{\vk}   {{\myBoldNotation{k}}}&#10;\newcommand{\vl}   {{\myBoldNotation{l}}}&#10;\newcommand{\vm}   {{\myBoldNotation{m}}}&#10;\newcommand{\vn}   {{\myBoldNotation{n}}}&#10;\newcommand{\nn}   {{\myBoldNotation{n}}}&#10;\newcommand{\vo}   {{\myBoldNotation{o}}}&#10;\newcommand{\vp}   {{\myBoldNotation{p}}}&#10;\newcommand{\pp}   {{\myBoldNotation{p}}}&#10;\newcommand{\vq}   {{\myBoldNotation{q}}}&#10;\newcommand{\vr}   {{\myBoldNotation{r}}}&#10;\newcommand{\vs}   {{\myBoldNotation{s}}}&#10;\newcommand{\vt}   {{\myBoldNotation{t}}}&#10;\newcommand{\vu}   {{\myBoldNotation{u}}}&#10;\newcommand{\vv}   {{\myBoldNotation{v}}}&#10;\newcommand{\vw}   {{\myBoldNotation{w}}}&#10;\newcommand{\vx}   {{\myBoldNotation{x}}}&#10;\newcommand{\vy}   {{\myBoldNotation{y}}}&#10;\newcommand{\vz}   {{\myBoldNotation{z}}}&#10;\newcommand{\vNull}{{\myBoldNotation{0}}}&#10;\newcommand{\vOne} {{\myBoldNotation{1}}}&#10;&#10;\newcommand{\mA}   {{\myBoldNotation{A}}}&#10;\newcommand{\mB}   {{\myBoldNotation{B}}}&#10;\newcommand{\mC}   {{\myBoldNotation{C}}}&#10;\newcommand{\mD}   {{\myBoldNotation{D}}}&#10;\newcommand{\mE}   {{\myBoldNotation{E}}}&#10;\newcommand{\mF}   {{\myBoldNotation{F}}}&#10;\newcommand{\mG}   {{\myBoldNotation{G}}}&#10;\newcommand{\mH}   {{\myBoldNotation{H}}}&#10;\newcommand{\mI}   {{\myBoldNotation{I}}}&#10;\newcommand{\mJ}   {{\myBoldNotation{J}}}&#10;\newcommand{\mK}   {{\myBoldNotation{K}}}&#10;\newcommand{\mL}   {{\myBoldNotation{L}}}&#10;\newcommand{\mM}   {{\myBoldNotation{M}}}&#10;\newcommand{\mN}   {{\myBoldNotation{N}}}&#10;\newcommand{\mO}   {{\myBoldNotation{O}}}&#10;\newcommand{\mP}   {{\myBoldNotation{P}}}&#10;\newcommand{\mQ}   {{\myBoldNotation{Q}}}&#10;\newcommand{\mR}   {{\myBoldNotation{R}}}&#10;\newcommand{\mS}   {{\myBoldNotation{S}}}&#10;\newcommand{\mT}   {{\myBoldNotation{T}}}&#10;\newcommand{\mU}   {{\myBoldNotation{U}}}&#10;\newcommand{\mV}   {{\myBoldNotation{V}}}&#10;\newcommand{\mW}   {{\myBoldNotation{W}}}&#10;\newcommand{\mX}   {{\myBoldNotation{X}}}&#10;\newcommand{\mY}   {{\myBoldNotation{Y}}}&#10;\newcommand{\mZ}   {{\myBoldNotation{Z}}}&#10;\newcommand{\mNull}{{\myBoldNotation{0}}}&#10;&#10;%\newcommand{\myBoldGreekNotation}[1]{\boldsymbol{#1}}&#10;\newcommand{\myBoldGreekNotationLower}[1]{{\bm{#1}}}&#10;\newcommand{\myBoldGreekNotationUpper}[1]{{\bm{#1}}}&#10;\newcommand{\balpha}  {{\myBoldGreekNotationLower{\alpha}  }}&#10;\newcommand{\bbeta}   {{\myBoldGreekNotationLower{\beta}   }}&#10;\newcommand{\bgamma}  {{\myBoldGreekNotationLower{\gamma}  }}&#10;\newcommand{\bdelta}  {{\myBoldGreekNotationLower{\delta}  }}&#10;\newcommand{\bepsilon}{{\myBoldGreekNotationLower{\epsilon}}}&#10;\newcommand{\bzeta}   {{\myBoldGreekNotationLower{\zeta}   }}&#10;\newcommand{\btheta}  {{\myBoldGreekNotationLower{\theta}  }}&#10;\newcommand{\biota}   {{\myBoldGreekNotationLower{\iota}   }}&#10;\newcommand{\bkappa}  {{\myBoldGreekNotationLower{\kappa}  }}&#10;\newcommand{\blambda} {{\myBoldGreekNotationLower{\lambda} }}&#10;\newcommand{\bmu}     {{\myBoldGreekNotationLower{\mu}     }}&#10;\newcommand{\bnu}     {{\myBoldGreekNotationLower{\nu}     }}&#10;\newcommand{\bxi}     {{\myBoldGreekNotationLower{\xi}     }}&#10;\newcommand{\bomicron}{{\myBoldGreekNotationLower{\omicron}}}&#10;\newcommand{\bpi}     {{\myBoldGreekNotationLower{\pi}     }}&#10;\newcommand{\brho}    {{\myBoldGreekNotationLower{\rho}    }}&#10;\newcommand{\bsigma}  {{\myBoldGreekNotationLower{\sigma}  }}&#10;\newcommand{\btau}    {{\myBoldGreekNotationLower{\tau}    }}&#10;\newcommand{\bupsilon}{{\myBoldGreekNotationLower{\upsilon}}}&#10;\newcommand{\bphi}    {{\myBoldGreekNotationLower{\phi}    }}&#10;\newcommand{\bchi}    {{\myBoldGreekNotationLower{\chi}    }}&#10;\newcommand{\bpsi}    {{\myBoldGreekNotationLower{\psi}    }}&#10;\newcommand{\bomega}  {{\myBoldGreekNotationLower{\omega}  }}&#10;&#10;\newcommand{\bGamma}  {{\myBoldGreekNotationUpper{\Gamma}  }}&#10;\newcommand{\bDelta}  {{\myBoldGreekNotationUpper{\Delta}  }}&#10;\newcommand{\bTheta}  {{\myBoldGreekNotationUpper{\Theta}  }}&#10;\newcommand{\bLambda} {{\myBoldGreekNotationUpper{\Lambda} }}&#10;\newcommand{\bXi}     {{\myBoldGreekNotationUpper{\Xi}     }}&#10;\newcommand{\bPi}     {{\myBoldGreekNotationUpper{\Pi}     }}&#10;\newcommand{\bSigma}  {{\myBoldGreekNotationUpper{\Sigma}  }}&#10;\newcommand{\bUpsilon}{{\myBoldGreekNotationUpper{\Upsilon}}}&#10;\newcommand{\bPhi}    {{\myBoldGreekNotationUpper{\Phi}    }}&#10;\newcommand{\bPsi}    {{\myBoldGreekNotationUpper{\Psi}    }}&#10;\newcommand{\bOmega}  {{\myBoldGreekNotationUpper{\Omega}  }}&#10;&#10;\newcommand{\inn}[2][0cm]{\mathopen{}\left|{#2}\parbox[h][#1]{0cm}{}\right|}&#10;\newcommand{\invn}[2][0cm]{\mathopen{}\left|\left|{#2}\parbox[h][#1]{0cm}{}\right|\right|}&#10;&#10;%\newcommand{\Sa}{{\mathbf {Sa}}}&#10;%\newcommand{\Topo}{{\mathbf {Topo}}}&#10;%\newcommand{\Sep}{{\mathbf {Sep}}}&#10;%\newcommand{\Str}{{\mathbf {Str}}}&#10;%\newcommand{\Reg}{{\mathbf {Reg}}}&#10;&#10;%\newcommand{\PPhi}{{\pmb \Phi}}&#10;%\newcommand{\PPi}{{\pmb \Pi}}&#10;%\newcommand{\PPhi}{{\bm \Phi}}&#10;%\newcommand{\PPi}{{\bm \Pi}}&#10;\newcommand{\PPhi}{{\Phi}}&#10;\newcommand{\PPi}{{\Pi}}&#10;\newcommand{\ppi}{{\pi}}&#10;\newcommand{\ggam}{{\gamma}}&#10;&#10;\newcommand{\cA}{{\mathcal A}}&#10;\newcommand{\cB}{{\mathcal B}}&#10;\newcommand{\cC}{{\mathcal C}}&#10;\newcommand{\cD}{{\mathcal D}}&#10;\newcommand{\cE}{{\mathcal E}}&#10;\newcommand{\cF}{{\mathcal F}}&#10;\newcommand{\cG}{{\mathcal G}}&#10;\newcommand{\cH}{{\mathcal H}}&#10;\newcommand{\cI}{{\mathcal I}}&#10;\newcommand{\cJ}{{\mathcal J}}&#10;\newcommand{\cK}{{\mathcal K}}&#10;\newcommand{\cL}{{\mathcal L}}&#10;\newcommand{\cM}{{\mathcal M}}&#10;\newcommand{\cN}{{\mathcal N}}&#10;\newcommand{\cO}{{\mathcal O}}&#10;\newcommand{\cP}{{\mathcal P}}&#10;\newcommand{\cQ}{{\mathcal Q}}&#10;\newcommand{\cR}{{\mathcal R}}&#10;\newcommand{\cS}{{\mathcal S}}&#10;\newcommand{\cT}{{\mathcal T}}&#10;\newcommand{\cU}{{\mathcal U}}&#10;\newcommand{\cV}{{\mathcal V}}&#10;\newcommand{\cW}{{\mathcal W}}&#10;\newcommand{\cX}{{\mathcal X}}&#10;\newcommand{\cY}{{\mathcal Y}}&#10;\newcommand{\cZ}{{\mathcal Z}}&#10;&#10;\newcommand{\ca}{{\mathcal a}}&#10;\newcommand{\cb}{{\mathcal b}}&#10;\newcommand{\cc}{{\mathcal c}}&#10;\newcommand{\cd}{{\mathcal d}}&#10;\newcommand{\ce}{{\mathcal e}}&#10;%\newcommand{\cf}{{\mathcal f}}&#10;\newcommand{\cg}{{\mathcal g}}&#10;\newcommand{\ch}{{\mathcal h}}&#10;\newcommand{\ci}{{\mathcal i}}&#10;\newcommand{\cj}{{\mathcal j}}&#10;%\newcommand{\ck}{{\mathcal k}}&#10;\newcommand{\cl}{{\mathcal l}}&#10;\newcommand{\cm}{{\mathcal m}}&#10;\newcommand{\cn}{{\mathcal n}}&#10;\newcommand{\co}{{\mathcal o}}&#10;\newcommand{\cp}{{\mathcal p}}&#10;\newcommand{\cq}{{\mathcal q}}&#10;%\newcommand{\cr}{{\mathcal r}}&#10;\newcommand{\cs}{{\mathcal s}}&#10;\newcommand{\ct}{{\mathcal t}}&#10;\newcommand{\cu}{{\mathcal u}}&#10;\newcommand{\cv}{{\mathcal v}}&#10;\newcommand{\cw}{{\mathcal w}}&#10;\newcommand{\cx}{{\mathcal x}}&#10;\newcommand{\cy}{{\mathcal y}}&#10;\newcommand{\cz}{{\mathcal z}}&#10;&#10;%cool package Styles&#10;\Style{IdentityMatrixSymb=\mI,%&#10;       DSymb={\mathrm d},%&#10;       IntegrateDifferentialDSymb={\mathrm d},%&#10;       TrParen=p,%&#10;       DetParen=p}&#10;\Style{DDisplayFunc=outset}&#10;\renewcommand{\Transpose}[1]{ {#1}^\Transp }&#10;\newcommand{\TransposeInv}[1]{ {#1}^{-\Transp} }&#10;\newcommand{\T}[1]{\Transpose{#1}}&#10;\newcommand{\TInv}[1]{\TransposeInv{#1}}&#10;\newcommand{\Inv}[1]{ {#1}^{-1} }&#10;\newcommand{\Transp}{{{\mathrm T}}}&#10;      &#10;\newcommand{\Rank}[1]    {\operatorname{rank}\inp{#1}}&#10;\newcommand{\Vol}[1]     {\operatorname{vol}\inp{#1}}&#10;\renewcommand{\Vec}[1]   {\operatorname{vec}\inp{#1}}&#10;\renewcommand{\Div}[1]   {\T{\nabla} \, #1}&#10;\newcommand{\Diag}[1]    {\operatorname{diag}\inp{#1}}&#10;\newcommand{\Dim}[1]     {\operatorname{dim}\inp{#1}}&#10;\newcommand{\Diagof}[1]  {\operatorname{diag}^{-1}\inp{#1}}&#10;\newcommand*{\diff}{\mathop{}\!\mathrm{d}} %e.g. $F(x) = \int\!f(x)\diff x$&#10;\newcommand{\Argmin}[1]{\underset{#1}{\operatorname{argmin}} \;}&#10;\newcommand{\Maxof}[1]{\underset{#1}{\operatorname{max}} \;}&#10;\newcommand{\Minof}[1]{\underset{#1}{\operatorname{min}} \;}&#10;&#10;\providecommand{\e}[1]{\ensuremath{\cdot 10^{#1}}}&#10;&#10;%workaround for mathbold in cool, cf. http://tex.stackexchange.com/questions/97910&#10;\let\oldmb\mathbold&#10;\protected\def\mathbold{\oldmb}&#10;&#10;\newcommand{\CB} [1]{{\color{#1}     $\bullet$}}&#10;\newcommand{\CBB}[2]{{\color[#1]{#2} $\bullet$}}&#10;&#10;\newcommand{\ie}{i.e.}&#10;\newcommand{\Ie}{I.e.}&#10;\newcommand{\eg}{e.g.}&#10;\newcommand{\Eg}{E.g.}&#10;\newcommand{\cf}{cf.\ }&#10;\newcommand{\Cf}{Cf.\ }&#10;\newcommand{\etc}{etc.\ }&#10;\newcommand{\wrt}{w.r.t.\ }&#10;\newcommand{\Wrt}{W.r.t.\ }&#10;% \newcommand{\wlog}{w.l.o.g.~}&#10;\newcommand{\Wlog}{W.l.o.g.\ }&#10;\newcommand{\resp}{resp.\ }&#10;\newcommand{\etal}{et al.\ }&#10;&#10;\newtheorem{theorem}{Theorem}&#10;\newtheorem{definition}{Definition}&#10;\newtheorem{expectation}{Expectation}&#10;\newtheorem{problem}{Problem}&#10;%\newtheorem{algorithm}{Algorithm}&#10;&#10;%\newenvironment{fshaded}{%&#10;%\def\FrameCommand{\fcolorbox{framecolor}{shadecolor}}%&#10;%\MakeFramed {\FrameRestore}}%&#10;%{\endMakeFramed}&#10;%&#10;%\newtheorem{theorem}{Theorem}[section]&#10;%&#10;%\newenvironment{fdfn}[1][]{&#10;%\definecolor{shadecolor}{rgb}{.9,.9,1}%DEFINITION_COLORBOX&#10;%\definecolor{framecolor}{rgb}{1,1,1}%&#10;%\begin{fshaded}\begin{theorem}[#1]}{\end{theorem}\end{fshaded}}&#10;%&#10;%&#10;%\begin{fdfn}[Blash]&#10;%Eine Zahlenfolge ...&#10;%\end{fdfn}&#10;%&#10;%\begin{fdfn}[Test]&#10;%Eine Zahlenfolge ...&#10;%\end{fdfn}&#10;&#10;% :mode=latex: %&#10;&#10;\begin{document}&#10;&#10;\[ &#10;\frac{\diff f(x_i)}{\diff x} \approx \frac{f(x_{i+1}) - f(x_{i-1})}{2h}&#10;\]&#10;\end{document}"/>
  <p:tag name="IGUANATEXSIZE" val="18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%\usepackage[osf,sc]{mathpazo}&#10;\usepackage{cool}&#10;\pagestyle{empty}&#10;&#10;%!TEX root = diss.tex&#10;&#10;%%%%%%%%%%%%%%%%%%%%%%%%%%%%%%%%%%%%%%%%%%%%%%%%%%%%%%%%%%%%%&#10;%% LaTeX math macros&#10;%%%%%%%%%%%%%%%%%%%%%%%%%%%%%%%%%%%%%%%%%%%%%%%%%%%%%%%%%%%%%&#10;&#10;\newcommand{\mySetNotation}[1]{{\mathbb{#1}}}&#10;\newcommand{\RRSet}{{\mySetNotation{R}}}&#10;\newcommand{\EESet}{{\mySetNotation{E}}}&#10;\newcommand{\NNSet}{{\mySetNotation{N}}}&#10;\newcommand{\QQSet}{{\mySetNotation{Q}}}&#10;&#10;\newcommand{\myBoldNotation}[1]{{\mathbf #1}}&#10;%\newcommand{\myBoldNotation}[1]{{\mathbold{#1}}} %for euler math&#10;\newcommand{\va}   {{\myBoldNotation{a}}}&#10;\newcommand{\vb}   {{\myBoldNotation{b}}}&#10;\newcommand{\vc}   {{\myBoldNotation{c}}}&#10;\newcommand{\vd}   {{\myBoldNotation{d}}}&#10;\newcommand{\ve}   {{\myBoldNotation{e}}}&#10;\newcommand{\vf}   {{\myBoldNotation{f}}}&#10;\newcommand{\vg}   {{\myBoldNotation{g}}}&#10;\newcommand{\vh}   {{\myBoldNotation{h}}}&#10;\newcommand{\vi}   {{\myBoldNotation{i}}}&#10;\newcommand{\vj}   {{\myBoldNotation{j}}}&#10;\newcommand{\vk}   {{\myBoldNotation{k}}}&#10;\newcommand{\vl}   {{\myBoldNotation{l}}}&#10;\newcommand{\vm}   {{\myBoldNotation{m}}}&#10;\newcommand{\vn}   {{\myBoldNotation{n}}}&#10;\newcommand{\nn}   {{\myBoldNotation{n}}}&#10;\newcommand{\vo}   {{\myBoldNotation{o}}}&#10;\newcommand{\vp}   {{\myBoldNotation{p}}}&#10;\newcommand{\pp}   {{\myBoldNotation{p}}}&#10;\newcommand{\vq}   {{\myBoldNotation{q}}}&#10;\newcommand{\vr}   {{\myBoldNotation{r}}}&#10;\newcommand{\vs}   {{\myBoldNotation{s}}}&#10;\newcommand{\vt}   {{\myBoldNotation{t}}}&#10;\newcommand{\vu}   {{\myBoldNotation{u}}}&#10;\newcommand{\vv}   {{\myBoldNotation{v}}}&#10;\newcommand{\vw}   {{\myBoldNotation{w}}}&#10;\newcommand{\vx}   {{\myBoldNotation{x}}}&#10;\newcommand{\vy}   {{\myBoldNotation{y}}}&#10;\newcommand{\vz}   {{\myBoldNotation{z}}}&#10;\newcommand{\vNull}{{\myBoldNotation{0}}}&#10;\newcommand{\vOne} {{\myBoldNotation{1}}}&#10;&#10;\newcommand{\mA}   {{\myBoldNotation{A}}}&#10;\newcommand{\mB}   {{\myBoldNotation{B}}}&#10;\newcommand{\mC}   {{\myBoldNotation{C}}}&#10;\newcommand{\mD}   {{\myBoldNotation{D}}}&#10;\newcommand{\mE}   {{\myBoldNotation{E}}}&#10;\newcommand{\mF}   {{\myBoldNotation{F}}}&#10;\newcommand{\mG}   {{\myBoldNotation{G}}}&#10;\newcommand{\mH}   {{\myBoldNotation{H}}}&#10;\newcommand{\mI}   {{\myBoldNotation{I}}}&#10;\newcommand{\mJ}   {{\myBoldNotation{J}}}&#10;\newcommand{\mK}   {{\myBoldNotation{K}}}&#10;\newcommand{\mL}   {{\myBoldNotation{L}}}&#10;\newcommand{\mM}   {{\myBoldNotation{M}}}&#10;\newcommand{\mN}   {{\myBoldNotation{N}}}&#10;\newcommand{\mO}   {{\myBoldNotation{O}}}&#10;\newcommand{\mP}   {{\myBoldNotation{P}}}&#10;\newcommand{\mQ}   {{\myBoldNotation{Q}}}&#10;\newcommand{\mR}   {{\myBoldNotation{R}}}&#10;\newcommand{\mS}   {{\myBoldNotation{S}}}&#10;\newcommand{\mT}   {{\myBoldNotation{T}}}&#10;\newcommand{\mU}   {{\myBoldNotation{U}}}&#10;\newcommand{\mV}   {{\myBoldNotation{V}}}&#10;\newcommand{\mW}   {{\myBoldNotation{W}}}&#10;\newcommand{\mX}   {{\myBoldNotation{X}}}&#10;\newcommand{\mY}   {{\myBoldNotation{Y}}}&#10;\newcommand{\mZ}   {{\myBoldNotation{Z}}}&#10;\newcommand{\mNull}{{\myBoldNotation{0}}}&#10;&#10;%\newcommand{\myBoldGreekNotation}[1]{\boldsymbol{#1}}&#10;\newcommand{\myBoldGreekNotationLower}[1]{{\bm{#1}}}&#10;\newcommand{\myBoldGreekNotationUpper}[1]{{\bm{#1}}}&#10;\newcommand{\balpha}  {{\myBoldGreekNotationLower{\alpha}  }}&#10;\newcommand{\bbeta}   {{\myBoldGreekNotationLower{\beta}   }}&#10;\newcommand{\bgamma}  {{\myBoldGreekNotationLower{\gamma}  }}&#10;\newcommand{\bdelta}  {{\myBoldGreekNotationLower{\delta}  }}&#10;\newcommand{\bepsilon}{{\myBoldGreekNotationLower{\epsilon}}}&#10;\newcommand{\bzeta}   {{\myBoldGreekNotationLower{\zeta}   }}&#10;\newcommand{\btheta}  {{\myBoldGreekNotationLower{\theta}  }}&#10;\newcommand{\biota}   {{\myBoldGreekNotationLower{\iota}   }}&#10;\newcommand{\bkappa}  {{\myBoldGreekNotationLower{\kappa}  }}&#10;\newcommand{\blambda} {{\myBoldGreekNotationLower{\lambda} }}&#10;\newcommand{\bmu}     {{\myBoldGreekNotationLower{\mu}     }}&#10;\newcommand{\bnu}     {{\myBoldGreekNotationLower{\nu}     }}&#10;\newcommand{\bxi}     {{\myBoldGreekNotationLower{\xi}     }}&#10;\newcommand{\bomicron}{{\myBoldGreekNotationLower{\omicron}}}&#10;\newcommand{\bpi}     {{\myBoldGreekNotationLower{\pi}     }}&#10;\newcommand{\brho}    {{\myBoldGreekNotationLower{\rho}    }}&#10;\newcommand{\bsigma}  {{\myBoldGreekNotationLower{\sigma}  }}&#10;\newcommand{\btau}    {{\myBoldGreekNotationLower{\tau}    }}&#10;\newcommand{\bupsilon}{{\myBoldGreekNotationLower{\upsilon}}}&#10;\newcommand{\bphi}    {{\myBoldGreekNotationLower{\phi}    }}&#10;\newcommand{\bchi}    {{\myBoldGreekNotationLower{\chi}    }}&#10;\newcommand{\bpsi}    {{\myBoldGreekNotationLower{\psi}    }}&#10;\newcommand{\bomega}  {{\myBoldGreekNotationLower{\omega}  }}&#10;&#10;\newcommand{\bGamma}  {{\myBoldGreekNotationUpper{\Gamma}  }}&#10;\newcommand{\bDelta}  {{\myBoldGreekNotationUpper{\Delta}  }}&#10;\newcommand{\bTheta}  {{\myBoldGreekNotationUpper{\Theta}  }}&#10;\newcommand{\bLambda} {{\myBoldGreekNotationUpper{\Lambda} }}&#10;\newcommand{\bXi}     {{\myBoldGreekNotationUpper{\Xi}     }}&#10;\newcommand{\bPi}     {{\myBoldGreekNotationUpper{\Pi}     }}&#10;\newcommand{\bSigma}  {{\myBoldGreekNotationUpper{\Sigma}  }}&#10;\newcommand{\bUpsilon}{{\myBoldGreekNotationUpper{\Upsilon}}}&#10;\newcommand{\bPhi}    {{\myBoldGreekNotationUpper{\Phi}    }}&#10;\newcommand{\bPsi}    {{\myBoldGreekNotationUpper{\Psi}    }}&#10;\newcommand{\bOmega}  {{\myBoldGreekNotationUpper{\Omega}  }}&#10;&#10;\newcommand{\inn}[2][0cm]{\mathopen{}\left|{#2}\parbox[h][#1]{0cm}{}\right|}&#10;\newcommand{\invn}[2][0cm]{\mathopen{}\left|\left|{#2}\parbox[h][#1]{0cm}{}\right|\right|}&#10;&#10;%\newcommand{\Sa}{{\mathbf {Sa}}}&#10;%\newcommand{\Topo}{{\mathbf {Topo}}}&#10;%\newcommand{\Sep}{{\mathbf {Sep}}}&#10;%\newcommand{\Str}{{\mathbf {Str}}}&#10;%\newcommand{\Reg}{{\mathbf {Reg}}}&#10;&#10;%\newcommand{\PPhi}{{\pmb \Phi}}&#10;%\newcommand{\PPi}{{\pmb \Pi}}&#10;%\newcommand{\PPhi}{{\bm \Phi}}&#10;%\newcommand{\PPi}{{\bm \Pi}}&#10;\newcommand{\PPhi}{{\Phi}}&#10;\newcommand{\PPi}{{\Pi}}&#10;\newcommand{\ppi}{{\pi}}&#10;\newcommand{\ggam}{{\gamma}}&#10;&#10;\newcommand{\cA}{{\mathcal A}}&#10;\newcommand{\cB}{{\mathcal B}}&#10;\newcommand{\cC}{{\mathcal C}}&#10;\newcommand{\cD}{{\mathcal D}}&#10;\newcommand{\cE}{{\mathcal E}}&#10;\newcommand{\cF}{{\mathcal F}}&#10;\newcommand{\cG}{{\mathcal G}}&#10;\newcommand{\cH}{{\mathcal H}}&#10;\newcommand{\cI}{{\mathcal I}}&#10;\newcommand{\cJ}{{\mathcal J}}&#10;\newcommand{\cK}{{\mathcal K}}&#10;\newcommand{\cL}{{\mathcal L}}&#10;\newcommand{\cM}{{\mathcal M}}&#10;\newcommand{\cN}{{\mathcal N}}&#10;\newcommand{\cO}{{\mathcal O}}&#10;\newcommand{\cP}{{\mathcal P}}&#10;\newcommand{\cQ}{{\mathcal Q}}&#10;\newcommand{\cR}{{\mathcal R}}&#10;\newcommand{\cS}{{\mathcal S}}&#10;\newcommand{\cT}{{\mathcal T}}&#10;\newcommand{\cU}{{\mathcal U}}&#10;\newcommand{\cV}{{\mathcal V}}&#10;\newcommand{\cW}{{\mathcal W}}&#10;\newcommand{\cX}{{\mathcal X}}&#10;\newcommand{\cY}{{\mathcal Y}}&#10;\newcommand{\cZ}{{\mathcal Z}}&#10;&#10;\newcommand{\ca}{{\mathcal a}}&#10;\newcommand{\cb}{{\mathcal b}}&#10;\newcommand{\cc}{{\mathcal c}}&#10;\newcommand{\cd}{{\mathcal d}}&#10;\newcommand{\ce}{{\mathcal e}}&#10;%\newcommand{\cf}{{\mathcal f}}&#10;\newcommand{\cg}{{\mathcal g}}&#10;\newcommand{\ch}{{\mathcal h}}&#10;\newcommand{\ci}{{\mathcal i}}&#10;\newcommand{\cj}{{\mathcal j}}&#10;%\newcommand{\ck}{{\mathcal k}}&#10;\newcommand{\cl}{{\mathcal l}}&#10;\newcommand{\cm}{{\mathcal m}}&#10;\newcommand{\cn}{{\mathcal n}}&#10;\newcommand{\co}{{\mathcal o}}&#10;\newcommand{\cp}{{\mathcal p}}&#10;\newcommand{\cq}{{\mathcal q}}&#10;%\newcommand{\cr}{{\mathcal r}}&#10;\newcommand{\cs}{{\mathcal s}}&#10;\newcommand{\ct}{{\mathcal t}}&#10;\newcommand{\cu}{{\mathcal u}}&#10;\newcommand{\cv}{{\mathcal v}}&#10;\newcommand{\cw}{{\mathcal w}}&#10;\newcommand{\cx}{{\mathcal x}}&#10;\newcommand{\cy}{{\mathcal y}}&#10;\newcommand{\cz}{{\mathcal z}}&#10;&#10;%cool package Styles&#10;\Style{IdentityMatrixSymb=\mI,%&#10;       DSymb={\mathrm d},%&#10;       IntegrateDifferentialDSymb={\mathrm d},%&#10;       TrParen=p,%&#10;       DetParen=p}&#10;\Style{DDisplayFunc=outset}&#10;\renewcommand{\Transpose}[1]{ {#1}^\Transp }&#10;\newcommand{\TransposeInv}[1]{ {#1}^{-\Transp} }&#10;\newcommand{\T}[1]{\Transpose{#1}}&#10;\newcommand{\TInv}[1]{\TransposeInv{#1}}&#10;\newcommand{\Inv}[1]{ {#1}^{-1} }&#10;\newcommand{\Transp}{{{\mathrm T}}}&#10;      &#10;\newcommand{\Rank}[1]    {\operatorname{rank}\inp{#1}}&#10;\newcommand{\Vol}[1]     {\operatorname{vol}\inp{#1}}&#10;\renewcommand{\Vec}[1]   {\operatorname{vec}\inp{#1}}&#10;\renewcommand{\Div}[1]   {\T{\nabla} \, #1}&#10;\newcommand{\Diag}[1]    {\operatorname{diag}\inp{#1}}&#10;\newcommand{\Dim}[1]     {\operatorname{dim}\inp{#1}}&#10;\newcommand{\Diagof}[1]  {\operatorname{diag}^{-1}\inp{#1}}&#10;\newcommand*{\diff}{\mathop{}\!\mathrm{d}} %e.g. $F(x) = \int\!f(x)\diff x$&#10;\newcommand{\Argmin}[1]{\underset{#1}{\operatorname{argmin}} \;}&#10;\newcommand{\Maxof}[1]{\underset{#1}{\operatorname{max}} \;}&#10;\newcommand{\Minof}[1]{\underset{#1}{\operatorname{min}} \;}&#10;&#10;\providecommand{\e}[1]{\ensuremath{\cdot 10^{#1}}}&#10;&#10;%workaround for mathbold in cool, cf. http://tex.stackexchange.com/questions/97910&#10;\let\oldmb\mathbold&#10;\protected\def\mathbold{\oldmb}&#10;&#10;\newcommand{\CB} [1]{{\color{#1}     $\bullet$}}&#10;\newcommand{\CBB}[2]{{\color[#1]{#2} $\bullet$}}&#10;&#10;\newcommand{\ie}{i.e.}&#10;\newcommand{\Ie}{I.e.}&#10;\newcommand{\eg}{e.g.}&#10;\newcommand{\Eg}{E.g.}&#10;\newcommand{\cf}{cf.\ }&#10;\newcommand{\Cf}{Cf.\ }&#10;\newcommand{\etc}{etc.\ }&#10;\newcommand{\wrt}{w.r.t.\ }&#10;\newcommand{\Wrt}{W.r.t.\ }&#10;% \newcommand{\wlog}{w.l.o.g.~}&#10;\newcommand{\Wlog}{W.l.o.g.\ }&#10;\newcommand{\resp}{resp.\ }&#10;\newcommand{\etal}{et al.\ }&#10;&#10;\newtheorem{theorem}{Theorem}&#10;\newtheorem{definition}{Definition}&#10;\newtheorem{expectation}{Expectation}&#10;\newtheorem{problem}{Problem}&#10;%\newtheorem{algorithm}{Algorithm}&#10;&#10;%\newenvironment{fshaded}{%&#10;%\def\FrameCommand{\fcolorbox{framecolor}{shadecolor}}%&#10;%\MakeFramed {\FrameRestore}}%&#10;%{\endMakeFramed}&#10;%&#10;%\newtheorem{theorem}{Theorem}[section]&#10;%&#10;%\newenvironment{fdfn}[1][]{&#10;%\definecolor{shadecolor}{rgb}{.9,.9,1}%DEFINITION_COLORBOX&#10;%\definecolor{framecolor}{rgb}{1,1,1}%&#10;%\begin{fshaded}\begin{theorem}[#1]}{\end{theorem}\end{fshaded}}&#10;%&#10;%&#10;%\begin{fdfn}[Blash]&#10;%Eine Zahlenfolge ...&#10;%\end{fdfn}&#10;%&#10;%\begin{fdfn}[Test]&#10;%Eine Zahlenfolge ...&#10;%\end{fdfn}&#10;&#10;% :mode=latex: %&#10;&#10;\begin{document}&#10;&#10;\[ &#10;\frac{\diff^2 f(x_i)}{\diff x^2} \approx \frac{f(x_{i+1}) -2f(x_{i}) + f(x_{i-1})}{h^2}&#10;\]&#10;\end{document}"/>
  <p:tag name="IGUANATEXSIZE" val="18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%\usepackage[osf,sc]{mathpazo}&#10;\usepackage{cool}&#10;\pagestyle{empty}&#10;&#10;%!TEX root = diss.tex&#10;&#10;%%%%%%%%%%%%%%%%%%%%%%%%%%%%%%%%%%%%%%%%%%%%%%%%%%%%%%%%%%%%%&#10;%% LaTeX math macros&#10;%%%%%%%%%%%%%%%%%%%%%%%%%%%%%%%%%%%%%%%%%%%%%%%%%%%%%%%%%%%%%&#10;&#10;\newcommand{\mySetNotation}[1]{{\mathbb{#1}}}&#10;\newcommand{\RRSet}{{\mySetNotation{R}}}&#10;\newcommand{\EESet}{{\mySetNotation{E}}}&#10;\newcommand{\NNSet}{{\mySetNotation{N}}}&#10;\newcommand{\QQSet}{{\mySetNotation{Q}}}&#10;&#10;\newcommand{\myBoldNotation}[1]{{\mathbf #1}}&#10;%\newcommand{\myBoldNotation}[1]{{\mathbold{#1}}} %for euler math&#10;\newcommand{\va}   {{\myBoldNotation{a}}}&#10;\newcommand{\vb}   {{\myBoldNotation{b}}}&#10;\newcommand{\vc}   {{\myBoldNotation{c}}}&#10;\newcommand{\vd}   {{\myBoldNotation{d}}}&#10;\newcommand{\ve}   {{\myBoldNotation{e}}}&#10;\newcommand{\vf}   {{\myBoldNotation{f}}}&#10;\newcommand{\vg}   {{\myBoldNotation{g}}}&#10;\newcommand{\vh}   {{\myBoldNotation{h}}}&#10;\newcommand{\vi}   {{\myBoldNotation{i}}}&#10;\newcommand{\vj}   {{\myBoldNotation{j}}}&#10;\newcommand{\vk}   {{\myBoldNotation{k}}}&#10;\newcommand{\vl}   {{\myBoldNotation{l}}}&#10;\newcommand{\vm}   {{\myBoldNotation{m}}}&#10;\newcommand{\vn}   {{\myBoldNotation{n}}}&#10;\newcommand{\nn}   {{\myBoldNotation{n}}}&#10;\newcommand{\vo}   {{\myBoldNotation{o}}}&#10;\newcommand{\vp}   {{\myBoldNotation{p}}}&#10;\newcommand{\pp}   {{\myBoldNotation{p}}}&#10;\newcommand{\vq}   {{\myBoldNotation{q}}}&#10;\newcommand{\vr}   {{\myBoldNotation{r}}}&#10;\newcommand{\vs}   {{\myBoldNotation{s}}}&#10;\newcommand{\vt}   {{\myBoldNotation{t}}}&#10;\newcommand{\vu}   {{\myBoldNotation{u}}}&#10;\newcommand{\vv}   {{\myBoldNotation{v}}}&#10;\newcommand{\vw}   {{\myBoldNotation{w}}}&#10;\newcommand{\vx}   {{\myBoldNotation{x}}}&#10;\newcommand{\vy}   {{\myBoldNotation{y}}}&#10;\newcommand{\vz}   {{\myBoldNotation{z}}}&#10;\newcommand{\vNull}{{\myBoldNotation{0}}}&#10;\newcommand{\vOne} {{\myBoldNotation{1}}}&#10;&#10;\newcommand{\mA}   {{\myBoldNotation{A}}}&#10;\newcommand{\mB}   {{\myBoldNotation{B}}}&#10;\newcommand{\mC}   {{\myBoldNotation{C}}}&#10;\newcommand{\mD}   {{\myBoldNotation{D}}}&#10;\newcommand{\mE}   {{\myBoldNotation{E}}}&#10;\newcommand{\mF}   {{\myBoldNotation{F}}}&#10;\newcommand{\mG}   {{\myBoldNotation{G}}}&#10;\newcommand{\mH}   {{\myBoldNotation{H}}}&#10;\newcommand{\mI}   {{\myBoldNotation{I}}}&#10;\newcommand{\mJ}   {{\myBoldNotation{J}}}&#10;\newcommand{\mK}   {{\myBoldNotation{K}}}&#10;\newcommand{\mL}   {{\myBoldNotation{L}}}&#10;\newcommand{\mM}   {{\myBoldNotation{M}}}&#10;\newcommand{\mN}   {{\myBoldNotation{N}}}&#10;\newcommand{\mO}   {{\myBoldNotation{O}}}&#10;\newcommand{\mP}   {{\myBoldNotation{P}}}&#10;\newcommand{\mQ}   {{\myBoldNotation{Q}}}&#10;\newcommand{\mR}   {{\myBoldNotation{R}}}&#10;\newcommand{\mS}   {{\myBoldNotation{S}}}&#10;\newcommand{\mT}   {{\myBoldNotation{T}}}&#10;\newcommand{\mU}   {{\myBoldNotation{U}}}&#10;\newcommand{\mV}   {{\myBoldNotation{V}}}&#10;\newcommand{\mW}   {{\myBoldNotation{W}}}&#10;\newcommand{\mX}   {{\myBoldNotation{X}}}&#10;\newcommand{\mY}   {{\myBoldNotation{Y}}}&#10;\newcommand{\mZ}   {{\myBoldNotation{Z}}}&#10;\newcommand{\mNull}{{\myBoldNotation{0}}}&#10;&#10;%\newcommand{\myBoldGreekNotation}[1]{\boldsymbol{#1}}&#10;\newcommand{\myBoldGreekNotationLower}[1]{{\bm{#1}}}&#10;\newcommand{\myBoldGreekNotationUpper}[1]{{\bm{#1}}}&#10;\newcommand{\balpha}  {{\myBoldGreekNotationLower{\alpha}  }}&#10;\newcommand{\bbeta}   {{\myBoldGreekNotationLower{\beta}   }}&#10;\newcommand{\bgamma}  {{\myBoldGreekNotationLower{\gamma}  }}&#10;\newcommand{\bdelta}  {{\myBoldGreekNotationLower{\delta}  }}&#10;\newcommand{\bepsilon}{{\myBoldGreekNotationLower{\epsilon}}}&#10;\newcommand{\bzeta}   {{\myBoldGreekNotationLower{\zeta}   }}&#10;\newcommand{\btheta}  {{\myBoldGreekNotationLower{\theta}  }}&#10;\newcommand{\biota}   {{\myBoldGreekNotationLower{\iota}   }}&#10;\newcommand{\bkappa}  {{\myBoldGreekNotationLower{\kappa}  }}&#10;\newcommand{\blambda} {{\myBoldGreekNotationLower{\lambda} }}&#10;\newcommand{\bmu}     {{\myBoldGreekNotationLower{\mu}     }}&#10;\newcommand{\bnu}     {{\myBoldGreekNotationLower{\nu}     }}&#10;\newcommand{\bxi}     {{\myBoldGreekNotationLower{\xi}     }}&#10;\newcommand{\bomicron}{{\myBoldGreekNotationLower{\omicron}}}&#10;\newcommand{\bpi}     {{\myBoldGreekNotationLower{\pi}     }}&#10;\newcommand{\brho}    {{\myBoldGreekNotationLower{\rho}    }}&#10;\newcommand{\bsigma}  {{\myBoldGreekNotationLower{\sigma}  }}&#10;\newcommand{\btau}    {{\myBoldGreekNotationLower{\tau}    }}&#10;\newcommand{\bupsilon}{{\myBoldGreekNotationLower{\upsilon}}}&#10;\newcommand{\bphi}    {{\myBoldGreekNotationLower{\phi}    }}&#10;\newcommand{\bchi}    {{\myBoldGreekNotationLower{\chi}    }}&#10;\newcommand{\bpsi}    {{\myBoldGreekNotationLower{\psi}    }}&#10;\newcommand{\bomega}  {{\myBoldGreekNotationLower{\omega}  }}&#10;&#10;\newcommand{\bGamma}  {{\myBoldGreekNotationUpper{\Gamma}  }}&#10;\newcommand{\bDelta}  {{\myBoldGreekNotationUpper{\Delta}  }}&#10;\newcommand{\bTheta}  {{\myBoldGreekNotationUpper{\Theta}  }}&#10;\newcommand{\bLambda} {{\myBoldGreekNotationUpper{\Lambda} }}&#10;\newcommand{\bXi}     {{\myBoldGreekNotationUpper{\Xi}     }}&#10;\newcommand{\bPi}     {{\myBoldGreekNotationUpper{\Pi}     }}&#10;\newcommand{\bSigma}  {{\myBoldGreekNotationUpper{\Sigma}  }}&#10;\newcommand{\bUpsilon}{{\myBoldGreekNotationUpper{\Upsilon}}}&#10;\newcommand{\bPhi}    {{\myBoldGreekNotationUpper{\Phi}    }}&#10;\newcommand{\bPsi}    {{\myBoldGreekNotationUpper{\Psi}    }}&#10;\newcommand{\bOmega}  {{\myBoldGreekNotationUpper{\Omega}  }}&#10;&#10;\newcommand{\inn}[2][0cm]{\mathopen{}\left|{#2}\parbox[h][#1]{0cm}{}\right|}&#10;\newcommand{\invn}[2][0cm]{\mathopen{}\left|\left|{#2}\parbox[h][#1]{0cm}{}\right|\right|}&#10;&#10;%\newcommand{\Sa}{{\mathbf {Sa}}}&#10;%\newcommand{\Topo}{{\mathbf {Topo}}}&#10;%\newcommand{\Sep}{{\mathbf {Sep}}}&#10;%\newcommand{\Str}{{\mathbf {Str}}}&#10;%\newcommand{\Reg}{{\mathbf {Reg}}}&#10;&#10;%\newcommand{\PPhi}{{\pmb \Phi}}&#10;%\newcommand{\PPi}{{\pmb \Pi}}&#10;%\newcommand{\PPhi}{{\bm \Phi}}&#10;%\newcommand{\PPi}{{\bm \Pi}}&#10;\newcommand{\PPhi}{{\Phi}}&#10;\newcommand{\PPi}{{\Pi}}&#10;\newcommand{\ppi}{{\pi}}&#10;\newcommand{\ggam}{{\gamma}}&#10;&#10;\newcommand{\cA}{{\mathcal A}}&#10;\newcommand{\cB}{{\mathcal B}}&#10;\newcommand{\cC}{{\mathcal C}}&#10;\newcommand{\cD}{{\mathcal D}}&#10;\newcommand{\cE}{{\mathcal E}}&#10;\newcommand{\cF}{{\mathcal F}}&#10;\newcommand{\cG}{{\mathcal G}}&#10;\newcommand{\cH}{{\mathcal H}}&#10;\newcommand{\cI}{{\mathcal I}}&#10;\newcommand{\cJ}{{\mathcal J}}&#10;\newcommand{\cK}{{\mathcal K}}&#10;\newcommand{\cL}{{\mathcal L}}&#10;\newcommand{\cM}{{\mathcal M}}&#10;\newcommand{\cN}{{\mathcal N}}&#10;\newcommand{\cO}{{\mathcal O}}&#10;\newcommand{\cP}{{\mathcal P}}&#10;\newcommand{\cQ}{{\mathcal Q}}&#10;\newcommand{\cR}{{\mathcal R}}&#10;\newcommand{\cS}{{\mathcal S}}&#10;\newcommand{\cT}{{\mathcal T}}&#10;\newcommand{\cU}{{\mathcal U}}&#10;\newcommand{\cV}{{\mathcal V}}&#10;\newcommand{\cW}{{\mathcal W}}&#10;\newcommand{\cX}{{\mathcal X}}&#10;\newcommand{\cY}{{\mathcal Y}}&#10;\newcommand{\cZ}{{\mathcal Z}}&#10;&#10;\newcommand{\ca}{{\mathcal a}}&#10;\newcommand{\cb}{{\mathcal b}}&#10;\newcommand{\cc}{{\mathcal c}}&#10;\newcommand{\cd}{{\mathcal d}}&#10;\newcommand{\ce}{{\mathcal e}}&#10;%\newcommand{\cf}{{\mathcal f}}&#10;\newcommand{\cg}{{\mathcal g}}&#10;\newcommand{\ch}{{\mathcal h}}&#10;\newcommand{\ci}{{\mathcal i}}&#10;\newcommand{\cj}{{\mathcal j}}&#10;%\newcommand{\ck}{{\mathcal k}}&#10;\newcommand{\cl}{{\mathcal l}}&#10;\newcommand{\cm}{{\mathcal m}}&#10;\newcommand{\cn}{{\mathcal n}}&#10;\newcommand{\co}{{\mathcal o}}&#10;\newcommand{\cp}{{\mathcal p}}&#10;\newcommand{\cq}{{\mathcal q}}&#10;%\newcommand{\cr}{{\mathcal r}}&#10;\newcommand{\cs}{{\mathcal s}}&#10;\newcommand{\ct}{{\mathcal t}}&#10;\newcommand{\cu}{{\mathcal u}}&#10;\newcommand{\cv}{{\mathcal v}}&#10;\newcommand{\cw}{{\mathcal w}}&#10;\newcommand{\cx}{{\mathcal x}}&#10;\newcommand{\cy}{{\mathcal y}}&#10;\newcommand{\cz}{{\mathcal z}}&#10;&#10;%cool package Styles&#10;\Style{IdentityMatrixSymb=\mI,%&#10;       DSymb={\mathrm d},%&#10;       IntegrateDifferentialDSymb={\mathrm d},%&#10;       TrParen=p,%&#10;       DetParen=p}&#10;\Style{DDisplayFunc=outset}&#10;\renewcommand{\Transpose}[1]{ {#1}^\Transp }&#10;\newcommand{\TransposeInv}[1]{ {#1}^{-\Transp} }&#10;\newcommand{\T}[1]{\Transpose{#1}}&#10;\newcommand{\TInv}[1]{\TransposeInv{#1}}&#10;\newcommand{\Inv}[1]{ {#1}^{-1} }&#10;\newcommand{\Transp}{{{\mathrm T}}}&#10;      &#10;\newcommand{\Rank}[1]    {\operatorname{rank}\inp{#1}}&#10;\newcommand{\Vol}[1]     {\operatorname{vol}\inp{#1}}&#10;\renewcommand{\Vec}[1]   {\operatorname{vec}\inp{#1}}&#10;\renewcommand{\Div}[1]   {\T{\nabla} \, #1}&#10;\newcommand{\Diag}[1]    {\operatorname{diag}\inp{#1}}&#10;\newcommand{\Dim}[1]     {\operatorname{dim}\inp{#1}}&#10;\newcommand{\Diagof}[1]  {\operatorname{diag}^{-1}\inp{#1}}&#10;\newcommand*{\diff}{\mathop{}\!\mathrm{d}} %e.g. $F(x) = \int\!f(x)\diff x$&#10;\newcommand{\Argmin}[1]{\underset{#1}{\operatorname{argmin}} \;}&#10;\newcommand{\Maxof}[1]{\underset{#1}{\operatorname{max}} \;}&#10;\newcommand{\Minof}[1]{\underset{#1}{\operatorname{min}} \;}&#10;&#10;\providecommand{\e}[1]{\ensuremath{\cdot 10^{#1}}}&#10;&#10;%workaround for mathbold in cool, cf. http://tex.stackexchange.com/questions/97910&#10;\let\oldmb\mathbold&#10;\protected\def\mathbold{\oldmb}&#10;&#10;\newcommand{\CB} [1]{{\color{#1}     $\bullet$}}&#10;\newcommand{\CBB}[2]{{\color[#1]{#2} $\bullet$}}&#10;&#10;\newcommand{\ie}{i.e.}&#10;\newcommand{\Ie}{I.e.}&#10;\newcommand{\eg}{e.g.}&#10;\newcommand{\Eg}{E.g.}&#10;\newcommand{\cf}{cf.\ }&#10;\newcommand{\Cf}{Cf.\ }&#10;\newcommand{\etc}{etc.\ }&#10;\newcommand{\wrt}{w.r.t.\ }&#10;\newcommand{\Wrt}{W.r.t.\ }&#10;% \newcommand{\wlog}{w.l.o.g.~}&#10;\newcommand{\Wlog}{W.l.o.g.\ }&#10;\newcommand{\resp}{resp.\ }&#10;\newcommand{\etal}{et al.\ }&#10;&#10;\newtheorem{theorem}{Theorem}&#10;\newtheorem{definition}{Definition}&#10;\newtheorem{expectation}{Expectation}&#10;\newtheorem{problem}{Problem}&#10;%\newtheorem{algorithm}{Algorithm}&#10;&#10;%\newenvironment{fshaded}{%&#10;%\def\FrameCommand{\fcolorbox{framecolor}{shadecolor}}%&#10;%\MakeFramed {\FrameRestore}}%&#10;%{\endMakeFramed}&#10;%&#10;%\newtheorem{theorem}{Theorem}[section]&#10;%&#10;%\newenvironment{fdfn}[1][]{&#10;%\definecolor{shadecolor}{rgb}{.9,.9,1}%DEFINITION_COLORBOX&#10;%\definecolor{framecolor}{rgb}{1,1,1}%&#10;%\begin{fshaded}\begin{theorem}[#1]}{\end{theorem}\end{fshaded}}&#10;%&#10;%&#10;%\begin{fdfn}[Blash]&#10;%Eine Zahlenfolge ...&#10;%\end{fdfn}&#10;%&#10;%\begin{fdfn}[Test]&#10;%Eine Zahlenfolge ...&#10;%\end{fdfn}&#10;&#10;% :mode=latex: %&#10;&#10;\begin{document}&#10;&#10;\[ &#10;\frac{\partial^2 f(x_i,y_j)}{\partial xy} \approx \frac{f(x_{i+1},y_{j+1}) - f(x_{i+1},y_{j-1}) - f(x_{i-1},y_{j+1}) + f(x_{i-1},y_{j-1})}{4 \, h_x \, h_y}&#10;\]&#10;\end{document}"/>
  <p:tag name="IGUANATEXSIZE" val="18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%\usepackage[osf,sc]{mathpazo}&#10;\usepackage{cool}&#10;\pagestyle{empty}&#10;&#10;%!TEX root = diss.tex&#10;&#10;%%%%%%%%%%%%%%%%%%%%%%%%%%%%%%%%%%%%%%%%%%%%%%%%%%%%%%%%%%%%%&#10;%% LaTeX math macros&#10;%%%%%%%%%%%%%%%%%%%%%%%%%%%%%%%%%%%%%%%%%%%%%%%%%%%%%%%%%%%%%&#10;&#10;\newcommand{\mySetNotation}[1]{{\mathbb{#1}}}&#10;\newcommand{\RRSet}{{\mySetNotation{R}}}&#10;\newcommand{\EESet}{{\mySetNotation{E}}}&#10;\newcommand{\NNSet}{{\mySetNotation{N}}}&#10;\newcommand{\QQSet}{{\mySetNotation{Q}}}&#10;&#10;\newcommand{\myBoldNotation}[1]{{\mathbf #1}}&#10;%\newcommand{\myBoldNotation}[1]{{\mathbold{#1}}} %for euler math&#10;\newcommand{\va}   {{\myBoldNotation{a}}}&#10;\newcommand{\vb}   {{\myBoldNotation{b}}}&#10;\newcommand{\vc}   {{\myBoldNotation{c}}}&#10;\newcommand{\vd}   {{\myBoldNotation{d}}}&#10;\newcommand{\ve}   {{\myBoldNotation{e}}}&#10;\newcommand{\vf}   {{\myBoldNotation{f}}}&#10;\newcommand{\vg}   {{\myBoldNotation{g}}}&#10;\newcommand{\vh}   {{\myBoldNotation{h}}}&#10;\newcommand{\vi}   {{\myBoldNotation{i}}}&#10;\newcommand{\vj}   {{\myBoldNotation{j}}}&#10;\newcommand{\vk}   {{\myBoldNotation{k}}}&#10;\newcommand{\vl}   {{\myBoldNotation{l}}}&#10;\newcommand{\vm}   {{\myBoldNotation{m}}}&#10;\newcommand{\vn}   {{\myBoldNotation{n}}}&#10;\newcommand{\nn}   {{\myBoldNotation{n}}}&#10;\newcommand{\vo}   {{\myBoldNotation{o}}}&#10;\newcommand{\vp}   {{\myBoldNotation{p}}}&#10;\newcommand{\pp}   {{\myBoldNotation{p}}}&#10;\newcommand{\vq}   {{\myBoldNotation{q}}}&#10;\newcommand{\vr}   {{\myBoldNotation{r}}}&#10;\newcommand{\vs}   {{\myBoldNotation{s}}}&#10;\newcommand{\vt}   {{\myBoldNotation{t}}}&#10;\newcommand{\vu}   {{\myBoldNotation{u}}}&#10;\newcommand{\vv}   {{\myBoldNotation{v}}}&#10;\newcommand{\vw}   {{\myBoldNotation{w}}}&#10;\newcommand{\vx}   {{\myBoldNotation{x}}}&#10;\newcommand{\vy}   {{\myBoldNotation{y}}}&#10;\newcommand{\vz}   {{\myBoldNotation{z}}}&#10;\newcommand{\vNull}{{\myBoldNotation{0}}}&#10;\newcommand{\vOne} {{\myBoldNotation{1}}}&#10;&#10;\newcommand{\mA}   {{\myBoldNotation{A}}}&#10;\newcommand{\mB}   {{\myBoldNotation{B}}}&#10;\newcommand{\mC}   {{\myBoldNotation{C}}}&#10;\newcommand{\mD}   {{\myBoldNotation{D}}}&#10;\newcommand{\mE}   {{\myBoldNotation{E}}}&#10;\newcommand{\mF}   {{\myBoldNotation{F}}}&#10;\newcommand{\mG}   {{\myBoldNotation{G}}}&#10;\newcommand{\mH}   {{\myBoldNotation{H}}}&#10;\newcommand{\mI}   {{\myBoldNotation{I}}}&#10;\newcommand{\mJ}   {{\myBoldNotation{J}}}&#10;\newcommand{\mK}   {{\myBoldNotation{K}}}&#10;\newcommand{\mL}   {{\myBoldNotation{L}}}&#10;\newcommand{\mM}   {{\myBoldNotation{M}}}&#10;\newcommand{\mN}   {{\myBoldNotation{N}}}&#10;\newcommand{\mO}   {{\myBoldNotation{O}}}&#10;\newcommand{\mP}   {{\myBoldNotation{P}}}&#10;\newcommand{\mQ}   {{\myBoldNotation{Q}}}&#10;\newcommand{\mR}   {{\myBoldNotation{R}}}&#10;\newcommand{\mS}   {{\myBoldNotation{S}}}&#10;\newcommand{\mT}   {{\myBoldNotation{T}}}&#10;\newcommand{\mU}   {{\myBoldNotation{U}}}&#10;\newcommand{\mV}   {{\myBoldNotation{V}}}&#10;\newcommand{\mW}   {{\myBoldNotation{W}}}&#10;\newcommand{\mX}   {{\myBoldNotation{X}}}&#10;\newcommand{\mY}   {{\myBoldNotation{Y}}}&#10;\newcommand{\mZ}   {{\myBoldNotation{Z}}}&#10;\newcommand{\mNull}{{\myBoldNotation{0}}}&#10;&#10;%\newcommand{\myBoldGreekNotation}[1]{\boldsymbol{#1}}&#10;\newcommand{\myBoldGreekNotationLower}[1]{{\bm{#1}}}&#10;\newcommand{\myBoldGreekNotationUpper}[1]{{\bm{#1}}}&#10;\newcommand{\balpha}  {{\myBoldGreekNotationLower{\alpha}  }}&#10;\newcommand{\bbeta}   {{\myBoldGreekNotationLower{\beta}   }}&#10;\newcommand{\bgamma}  {{\myBoldGreekNotationLower{\gamma}  }}&#10;\newcommand{\bdelta}  {{\myBoldGreekNotationLower{\delta}  }}&#10;\newcommand{\bepsilon}{{\myBoldGreekNotationLower{\epsilon}}}&#10;\newcommand{\bzeta}   {{\myBoldGreekNotationLower{\zeta}   }}&#10;\newcommand{\btheta}  {{\myBoldGreekNotationLower{\theta}  }}&#10;\newcommand{\biota}   {{\myBoldGreekNotationLower{\iota}   }}&#10;\newcommand{\bkappa}  {{\myBoldGreekNotationLower{\kappa}  }}&#10;\newcommand{\blambda} {{\myBoldGreekNotationLower{\lambda} }}&#10;\newcommand{\bmu}     {{\myBoldGreekNotationLower{\mu}     }}&#10;\newcommand{\bnu}     {{\myBoldGreekNotationLower{\nu}     }}&#10;\newcommand{\bxi}     {{\myBoldGreekNotationLower{\xi}     }}&#10;\newcommand{\bomicron}{{\myBoldGreekNotationLower{\omicron}}}&#10;\newcommand{\bpi}     {{\myBoldGreekNotationLower{\pi}     }}&#10;\newcommand{\brho}    {{\myBoldGreekNotationLower{\rho}    }}&#10;\newcommand{\bsigma}  {{\myBoldGreekNotationLower{\sigma}  }}&#10;\newcommand{\btau}    {{\myBoldGreekNotationLower{\tau}    }}&#10;\newcommand{\bupsilon}{{\myBoldGreekNotationLower{\upsilon}}}&#10;\newcommand{\bphi}    {{\myBoldGreekNotationLower{\phi}    }}&#10;\newcommand{\bchi}    {{\myBoldGreekNotationLower{\chi}    }}&#10;\newcommand{\bpsi}    {{\myBoldGreekNotationLower{\psi}    }}&#10;\newcommand{\bomega}  {{\myBoldGreekNotationLower{\omega}  }}&#10;&#10;\newcommand{\bGamma}  {{\myBoldGreekNotationUpper{\Gamma}  }}&#10;\newcommand{\bDelta}  {{\myBoldGreekNotationUpper{\Delta}  }}&#10;\newcommand{\bTheta}  {{\myBoldGreekNotationUpper{\Theta}  }}&#10;\newcommand{\bLambda} {{\myBoldGreekNotationUpper{\Lambda} }}&#10;\newcommand{\bXi}     {{\myBoldGreekNotationUpper{\Xi}     }}&#10;\newcommand{\bPi}     {{\myBoldGreekNotationUpper{\Pi}     }}&#10;\newcommand{\bSigma}  {{\myBoldGreekNotationUpper{\Sigma}  }}&#10;\newcommand{\bUpsilon}{{\myBoldGreekNotationUpper{\Upsilon}}}&#10;\newcommand{\bPhi}    {{\myBoldGreekNotationUpper{\Phi}    }}&#10;\newcommand{\bPsi}    {{\myBoldGreekNotationUpper{\Psi}    }}&#10;\newcommand{\bOmega}  {{\myBoldGreekNotationUpper{\Omega}  }}&#10;&#10;\newcommand{\inn}[2][0cm]{\mathopen{}\left|{#2}\parbox[h][#1]{0cm}{}\right|}&#10;\newcommand{\invn}[2][0cm]{\mathopen{}\left|\left|{#2}\parbox[h][#1]{0cm}{}\right|\right|}&#10;&#10;%\newcommand{\Sa}{{\mathbf {Sa}}}&#10;%\newcommand{\Topo}{{\mathbf {Topo}}}&#10;%\newcommand{\Sep}{{\mathbf {Sep}}}&#10;%\newcommand{\Str}{{\mathbf {Str}}}&#10;%\newcommand{\Reg}{{\mathbf {Reg}}}&#10;&#10;%\newcommand{\PPhi}{{\pmb \Phi}}&#10;%\newcommand{\PPi}{{\pmb \Pi}}&#10;%\newcommand{\PPhi}{{\bm \Phi}}&#10;%\newcommand{\PPi}{{\bm \Pi}}&#10;\newcommand{\PPhi}{{\Phi}}&#10;\newcommand{\PPi}{{\Pi}}&#10;\newcommand{\ppi}{{\pi}}&#10;\newcommand{\ggam}{{\gamma}}&#10;&#10;\newcommand{\cA}{{\mathcal A}}&#10;\newcommand{\cB}{{\mathcal B}}&#10;\newcommand{\cC}{{\mathcal C}}&#10;\newcommand{\cD}{{\mathcal D}}&#10;\newcommand{\cE}{{\mathcal E}}&#10;\newcommand{\cF}{{\mathcal F}}&#10;\newcommand{\cG}{{\mathcal G}}&#10;\newcommand{\cH}{{\mathcal H}}&#10;\newcommand{\cI}{{\mathcal I}}&#10;\newcommand{\cJ}{{\mathcal J}}&#10;\newcommand{\cK}{{\mathcal K}}&#10;\newcommand{\cL}{{\mathcal L}}&#10;\newcommand{\cM}{{\mathcal M}}&#10;\newcommand{\cN}{{\mathcal N}}&#10;\newcommand{\cO}{{\mathcal O}}&#10;\newcommand{\cP}{{\mathcal P}}&#10;\newcommand{\cQ}{{\mathcal Q}}&#10;\newcommand{\cR}{{\mathcal R}}&#10;\newcommand{\cS}{{\mathcal S}}&#10;\newcommand{\cT}{{\mathcal T}}&#10;\newcommand{\cU}{{\mathcal U}}&#10;\newcommand{\cV}{{\mathcal V}}&#10;\newcommand{\cW}{{\mathcal W}}&#10;\newcommand{\cX}{{\mathcal X}}&#10;\newcommand{\cY}{{\mathcal Y}}&#10;\newcommand{\cZ}{{\mathcal Z}}&#10;&#10;\newcommand{\ca}{{\mathcal a}}&#10;\newcommand{\cb}{{\mathcal b}}&#10;\newcommand{\cc}{{\mathcal c}}&#10;\newcommand{\cd}{{\mathcal d}}&#10;\newcommand{\ce}{{\mathcal e}}&#10;%\newcommand{\cf}{{\mathcal f}}&#10;\newcommand{\cg}{{\mathcal g}}&#10;\newcommand{\ch}{{\mathcal h}}&#10;\newcommand{\ci}{{\mathcal i}}&#10;\newcommand{\cj}{{\mathcal j}}&#10;%\newcommand{\ck}{{\mathcal k}}&#10;\newcommand{\cl}{{\mathcal l}}&#10;\newcommand{\cm}{{\mathcal m}}&#10;\newcommand{\cn}{{\mathcal n}}&#10;\newcommand{\co}{{\mathcal o}}&#10;\newcommand{\cp}{{\mathcal p}}&#10;\newcommand{\cq}{{\mathcal q}}&#10;%\newcommand{\cr}{{\mathcal r}}&#10;\newcommand{\cs}{{\mathcal s}}&#10;\newcommand{\ct}{{\mathcal t}}&#10;\newcommand{\cu}{{\mathcal u}}&#10;\newcommand{\cv}{{\mathcal v}}&#10;\newcommand{\cw}{{\mathcal w}}&#10;\newcommand{\cx}{{\mathcal x}}&#10;\newcommand{\cy}{{\mathcal y}}&#10;\newcommand{\cz}{{\mathcal z}}&#10;&#10;%cool package Styles&#10;\Style{IdentityMatrixSymb=\mI,%&#10;       DSymb={\mathrm d},%&#10;       IntegrateDifferentialDSymb={\mathrm d},%&#10;       TrParen=p,%&#10;       DetParen=p}&#10;\Style{DDisplayFunc=outset}&#10;\renewcommand{\Transpose}[1]{ {#1}^\Transp }&#10;\newcommand{\TransposeInv}[1]{ {#1}^{-\Transp} }&#10;\newcommand{\T}[1]{\Transpose{#1}}&#10;\newcommand{\TInv}[1]{\TransposeInv{#1}}&#10;\newcommand{\Inv}[1]{ {#1}^{-1} }&#10;\newcommand{\Transp}{{{\mathrm T}}}&#10;      &#10;\newcommand{\Rank}[1]    {\operatorname{rank}\inp{#1}}&#10;\newcommand{\Vol}[1]     {\operatorname{vol}\inp{#1}}&#10;\renewcommand{\Vec}[1]   {\operatorname{vec}\inp{#1}}&#10;\renewcommand{\Div}[1]   {\T{\nabla} \, #1}&#10;\newcommand{\Diag}[1]    {\operatorname{diag}\inp{#1}}&#10;\newcommand{\Dim}[1]     {\operatorname{dim}\inp{#1}}&#10;\newcommand{\Diagof}[1]  {\operatorname{diag}^{-1}\inp{#1}}&#10;\newcommand*{\diff}{\mathop{}\!\mathrm{d}} %e.g. $F(x) = \int\!f(x)\diff x$&#10;\newcommand{\Argmin}[1]{\underset{#1}{\operatorname{argmin}} \;}&#10;\newcommand{\Maxof}[1]{\underset{#1}{\operatorname{max}} \;}&#10;\newcommand{\Minof}[1]{\underset{#1}{\operatorname{min}} \;}&#10;&#10;\providecommand{\e}[1]{\ensuremath{\cdot 10^{#1}}}&#10;&#10;%workaround for mathbold in cool, cf. http://tex.stackexchange.com/questions/97910&#10;\let\oldmb\mathbold&#10;\protected\def\mathbold{\oldmb}&#10;&#10;\newcommand{\CB} [1]{{\color{#1}     $\bullet$}}&#10;\newcommand{\CBB}[2]{{\color[#1]{#2} $\bullet$}}&#10;&#10;\newcommand{\ie}{i.e.}&#10;\newcommand{\Ie}{I.e.}&#10;\newcommand{\eg}{e.g.}&#10;\newcommand{\Eg}{E.g.}&#10;\newcommand{\cf}{cf.\ }&#10;\newcommand{\Cf}{Cf.\ }&#10;\newcommand{\etc}{etc.\ }&#10;\newcommand{\wrt}{w.r.t.\ }&#10;\newcommand{\Wrt}{W.r.t.\ }&#10;% \newcommand{\wlog}{w.l.o.g.~}&#10;\newcommand{\Wlog}{W.l.o.g.\ }&#10;\newcommand{\resp}{resp.\ }&#10;\newcommand{\etal}{et al.\ }&#10;&#10;\newtheorem{theorem}{Theorem}&#10;\newtheorem{definition}{Definition}&#10;\newtheorem{expectation}{Expectation}&#10;\newtheorem{problem}{Problem}&#10;%\newtheorem{algorithm}{Algorithm}&#10;&#10;%\newenvironment{fshaded}{%&#10;%\def\FrameCommand{\fcolorbox{framecolor}{shadecolor}}%&#10;%\MakeFramed {\FrameRestore}}%&#10;%{\endMakeFramed}&#10;%&#10;%\newtheorem{theorem}{Theorem}[section]&#10;%&#10;%\newenvironment{fdfn}[1][]{&#10;%\definecolor{shadecolor}{rgb}{.9,.9,1}%DEFINITION_COLORBOX&#10;%\definecolor{framecolor}{rgb}{1,1,1}%&#10;%\begin{fshaded}\begin{theorem}[#1]}{\end{theorem}\end{fshaded}}&#10;%&#10;%&#10;%\begin{fdfn}[Blash]&#10;%Eine Zahlenfolge ...&#10;%\end{fdfn}&#10;%&#10;%\begin{fdfn}[Test]&#10;%Eine Zahlenfolge ...&#10;%\end{fdfn}&#10;&#10;% :mode=latex: %&#10;&#10;\begin{document}&#10;&#10;$x_0$&#10;&#10;\end{document}"/>
  <p:tag name="IGUANATEXSIZE" val="20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%\usepackage[osf,sc]{mathpazo}&#10;\usepackage{cool}&#10;\pagestyle{empty}&#10;&#10;%!TEX root = diss.tex&#10;&#10;%%%%%%%%%%%%%%%%%%%%%%%%%%%%%%%%%%%%%%%%%%%%%%%%%%%%%%%%%%%%%&#10;%% LaTeX math macros&#10;%%%%%%%%%%%%%%%%%%%%%%%%%%%%%%%%%%%%%%%%%%%%%%%%%%%%%%%%%%%%%&#10;&#10;\newcommand{\mySetNotation}[1]{{\mathbb{#1}}}&#10;\newcommand{\RRSet}{{\mySetNotation{R}}}&#10;\newcommand{\EESet}{{\mySetNotation{E}}}&#10;\newcommand{\NNSet}{{\mySetNotation{N}}}&#10;\newcommand{\QQSet}{{\mySetNotation{Q}}}&#10;&#10;\newcommand{\myBoldNotation}[1]{{\mathbf #1}}&#10;%\newcommand{\myBoldNotation}[1]{{\mathbold{#1}}} %for euler math&#10;\newcommand{\va}   {{\myBoldNotation{a}}}&#10;\newcommand{\vb}   {{\myBoldNotation{b}}}&#10;\newcommand{\vc}   {{\myBoldNotation{c}}}&#10;\newcommand{\vd}   {{\myBoldNotation{d}}}&#10;\newcommand{\ve}   {{\myBoldNotation{e}}}&#10;\newcommand{\vf}   {{\myBoldNotation{f}}}&#10;\newcommand{\vg}   {{\myBoldNotation{g}}}&#10;\newcommand{\vh}   {{\myBoldNotation{h}}}&#10;\newcommand{\vi}   {{\myBoldNotation{i}}}&#10;\newcommand{\vj}   {{\myBoldNotation{j}}}&#10;\newcommand{\vk}   {{\myBoldNotation{k}}}&#10;\newcommand{\vl}   {{\myBoldNotation{l}}}&#10;\newcommand{\vm}   {{\myBoldNotation{m}}}&#10;\newcommand{\vn}   {{\myBoldNotation{n}}}&#10;\newcommand{\nn}   {{\myBoldNotation{n}}}&#10;\newcommand{\vo}   {{\myBoldNotation{o}}}&#10;\newcommand{\vp}   {{\myBoldNotation{p}}}&#10;\newcommand{\pp}   {{\myBoldNotation{p}}}&#10;\newcommand{\vq}   {{\myBoldNotation{q}}}&#10;\newcommand{\vr}   {{\myBoldNotation{r}}}&#10;\newcommand{\vs}   {{\myBoldNotation{s}}}&#10;\newcommand{\vt}   {{\myBoldNotation{t}}}&#10;\newcommand{\vu}   {{\myBoldNotation{u}}}&#10;\newcommand{\vv}   {{\myBoldNotation{v}}}&#10;\newcommand{\vw}   {{\myBoldNotation{w}}}&#10;\newcommand{\vx}   {{\myBoldNotation{x}}}&#10;\newcommand{\vy}   {{\myBoldNotation{y}}}&#10;\newcommand{\vz}   {{\myBoldNotation{z}}}&#10;\newcommand{\vNull}{{\myBoldNotation{0}}}&#10;\newcommand{\vOne} {{\myBoldNotation{1}}}&#10;&#10;\newcommand{\mA}   {{\myBoldNotation{A}}}&#10;\newcommand{\mB}   {{\myBoldNotation{B}}}&#10;\newcommand{\mC}   {{\myBoldNotation{C}}}&#10;\newcommand{\mD}   {{\myBoldNotation{D}}}&#10;\newcommand{\mE}   {{\myBoldNotation{E}}}&#10;\newcommand{\mF}   {{\myBoldNotation{F}}}&#10;\newcommand{\mG}   {{\myBoldNotation{G}}}&#10;\newcommand{\mH}   {{\myBoldNotation{H}}}&#10;\newcommand{\mI}   {{\myBoldNotation{I}}}&#10;\newcommand{\mJ}   {{\myBoldNotation{J}}}&#10;\newcommand{\mK}   {{\myBoldNotation{K}}}&#10;\newcommand{\mL}   {{\myBoldNotation{L}}}&#10;\newcommand{\mM}   {{\myBoldNotation{M}}}&#10;\newcommand{\mN}   {{\myBoldNotation{N}}}&#10;\newcommand{\mO}   {{\myBoldNotation{O}}}&#10;\newcommand{\mP}   {{\myBoldNotation{P}}}&#10;\newcommand{\mQ}   {{\myBoldNotation{Q}}}&#10;\newcommand{\mR}   {{\myBoldNotation{R}}}&#10;\newcommand{\mS}   {{\myBoldNotation{S}}}&#10;\newcommand{\mT}   {{\myBoldNotation{T}}}&#10;\newcommand{\mU}   {{\myBoldNotation{U}}}&#10;\newcommand{\mV}   {{\myBoldNotation{V}}}&#10;\newcommand{\mW}   {{\myBoldNotation{W}}}&#10;\newcommand{\mX}   {{\myBoldNotation{X}}}&#10;\newcommand{\mY}   {{\myBoldNotation{Y}}}&#10;\newcommand{\mZ}   {{\myBoldNotation{Z}}}&#10;\newcommand{\mNull}{{\myBoldNotation{0}}}&#10;&#10;%\newcommand{\myBoldGreekNotation}[1]{\boldsymbol{#1}}&#10;\newcommand{\myBoldGreekNotationLower}[1]{{\bm{#1}}}&#10;\newcommand{\myBoldGreekNotationUpper}[1]{{\bm{#1}}}&#10;\newcommand{\balpha}  {{\myBoldGreekNotationLower{\alpha}  }}&#10;\newcommand{\bbeta}   {{\myBoldGreekNotationLower{\beta}   }}&#10;\newcommand{\bgamma}  {{\myBoldGreekNotationLower{\gamma}  }}&#10;\newcommand{\bdelta}  {{\myBoldGreekNotationLower{\delta}  }}&#10;\newcommand{\bepsilon}{{\myBoldGreekNotationLower{\epsilon}}}&#10;\newcommand{\bzeta}   {{\myBoldGreekNotationLower{\zeta}   }}&#10;\newcommand{\btheta}  {{\myBoldGreekNotationLower{\theta}  }}&#10;\newcommand{\biota}   {{\myBoldGreekNotationLower{\iota}   }}&#10;\newcommand{\bkappa}  {{\myBoldGreekNotationLower{\kappa}  }}&#10;\newcommand{\blambda} {{\myBoldGreekNotationLower{\lambda} }}&#10;\newcommand{\bmu}     {{\myBoldGreekNotationLower{\mu}     }}&#10;\newcommand{\bnu}     {{\myBoldGreekNotationLower{\nu}     }}&#10;\newcommand{\bxi}     {{\myBoldGreekNotationLower{\xi}     }}&#10;\newcommand{\bomicron}{{\myBoldGreekNotationLower{\omicron}}}&#10;\newcommand{\bpi}     {{\myBoldGreekNotationLower{\pi}     }}&#10;\newcommand{\brho}    {{\myBoldGreekNotationLower{\rho}    }}&#10;\newcommand{\bsigma}  {{\myBoldGreekNotationLower{\sigma}  }}&#10;\newcommand{\btau}    {{\myBoldGreekNotationLower{\tau}    }}&#10;\newcommand{\bupsilon}{{\myBoldGreekNotationLower{\upsilon}}}&#10;\newcommand{\bphi}    {{\myBoldGreekNotationLower{\phi}    }}&#10;\newcommand{\bchi}    {{\myBoldGreekNotationLower{\chi}    }}&#10;\newcommand{\bpsi}    {{\myBoldGreekNotationLower{\psi}    }}&#10;\newcommand{\bomega}  {{\myBoldGreekNotationLower{\omega}  }}&#10;&#10;\newcommand{\bGamma}  {{\myBoldGreekNotationUpper{\Gamma}  }}&#10;\newcommand{\bDelta}  {{\myBoldGreekNotationUpper{\Delta}  }}&#10;\newcommand{\bTheta}  {{\myBoldGreekNotationUpper{\Theta}  }}&#10;\newcommand{\bLambda} {{\myBoldGreekNotationUpper{\Lambda} }}&#10;\newcommand{\bXi}     {{\myBoldGreekNotationUpper{\Xi}     }}&#10;\newcommand{\bPi}     {{\myBoldGreekNotationUpper{\Pi}     }}&#10;\newcommand{\bSigma}  {{\myBoldGreekNotationUpper{\Sigma}  }}&#10;\newcommand{\bUpsilon}{{\myBoldGreekNotationUpper{\Upsilon}}}&#10;\newcommand{\bPhi}    {{\myBoldGreekNotationUpper{\Phi}    }}&#10;\newcommand{\bPsi}    {{\myBoldGreekNotationUpper{\Psi}    }}&#10;\newcommand{\bOmega}  {{\myBoldGreekNotationUpper{\Omega}  }}&#10;&#10;\newcommand{\inn}[2][0cm]{\mathopen{}\left|{#2}\parbox[h][#1]{0cm}{}\right|}&#10;\newcommand{\invn}[2][0cm]{\mathopen{}\left|\left|{#2}\parbox[h][#1]{0cm}{}\right|\right|}&#10;&#10;%\newcommand{\Sa}{{\mathbf {Sa}}}&#10;%\newcommand{\Topo}{{\mathbf {Topo}}}&#10;%\newcommand{\Sep}{{\mathbf {Sep}}}&#10;%\newcommand{\Str}{{\mathbf {Str}}}&#10;%\newcommand{\Reg}{{\mathbf {Reg}}}&#10;&#10;%\newcommand{\PPhi}{{\pmb \Phi}}&#10;%\newcommand{\PPi}{{\pmb \Pi}}&#10;%\newcommand{\PPhi}{{\bm \Phi}}&#10;%\newcommand{\PPi}{{\bm \Pi}}&#10;\newcommand{\PPhi}{{\Phi}}&#10;\newcommand{\PPi}{{\Pi}}&#10;\newcommand{\ppi}{{\pi}}&#10;\newcommand{\ggam}{{\gamma}}&#10;&#10;\newcommand{\cA}{{\mathcal A}}&#10;\newcommand{\cB}{{\mathcal B}}&#10;\newcommand{\cC}{{\mathcal C}}&#10;\newcommand{\cD}{{\mathcal D}}&#10;\newcommand{\cE}{{\mathcal E}}&#10;\newcommand{\cF}{{\mathcal F}}&#10;\newcommand{\cG}{{\mathcal G}}&#10;\newcommand{\cH}{{\mathcal H}}&#10;\newcommand{\cI}{{\mathcal I}}&#10;\newcommand{\cJ}{{\mathcal J}}&#10;\newcommand{\cK}{{\mathcal K}}&#10;\newcommand{\cL}{{\mathcal L}}&#10;\newcommand{\cM}{{\mathcal M}}&#10;\newcommand{\cN}{{\mathcal N}}&#10;\newcommand{\cO}{{\mathcal O}}&#10;\newcommand{\cP}{{\mathcal P}}&#10;\newcommand{\cQ}{{\mathcal Q}}&#10;\newcommand{\cR}{{\mathcal R}}&#10;\newcommand{\cS}{{\mathcal S}}&#10;\newcommand{\cT}{{\mathcal T}}&#10;\newcommand{\cU}{{\mathcal U}}&#10;\newcommand{\cV}{{\mathcal V}}&#10;\newcommand{\cW}{{\mathcal W}}&#10;\newcommand{\cX}{{\mathcal X}}&#10;\newcommand{\cY}{{\mathcal Y}}&#10;\newcommand{\cZ}{{\mathcal Z}}&#10;&#10;\newcommand{\ca}{{\mathcal a}}&#10;\newcommand{\cb}{{\mathcal b}}&#10;\newcommand{\cc}{{\mathcal c}}&#10;\newcommand{\cd}{{\mathcal d}}&#10;\newcommand{\ce}{{\mathcal e}}&#10;%\newcommand{\cf}{{\mathcal f}}&#10;\newcommand{\cg}{{\mathcal g}}&#10;\newcommand{\ch}{{\mathcal h}}&#10;\newcommand{\ci}{{\mathcal i}}&#10;\newcommand{\cj}{{\mathcal j}}&#10;%\newcommand{\ck}{{\mathcal k}}&#10;\newcommand{\cl}{{\mathcal l}}&#10;\newcommand{\cm}{{\mathcal m}}&#10;\newcommand{\cn}{{\mathcal n}}&#10;\newcommand{\co}{{\mathcal o}}&#10;\newcommand{\cp}{{\mathcal p}}&#10;\newcommand{\cq}{{\mathcal q}}&#10;%\newcommand{\cr}{{\mathcal r}}&#10;\newcommand{\cs}{{\mathcal s}}&#10;\newcommand{\ct}{{\mathcal t}}&#10;\newcommand{\cu}{{\mathcal u}}&#10;\newcommand{\cv}{{\mathcal v}}&#10;\newcommand{\cw}{{\mathcal w}}&#10;\newcommand{\cx}{{\mathcal x}}&#10;\newcommand{\cy}{{\mathcal y}}&#10;\newcommand{\cz}{{\mathcal z}}&#10;&#10;%cool package Styles&#10;\Style{IdentityMatrixSymb=\mI,%&#10;       DSymb={\mathrm d},%&#10;       IntegrateDifferentialDSymb={\mathrm d},%&#10;       TrParen=p,%&#10;       DetParen=p}&#10;\Style{DDisplayFunc=outset}&#10;\renewcommand{\Transpose}[1]{ {#1}^\Transp }&#10;\newcommand{\TransposeInv}[1]{ {#1}^{-\Transp} }&#10;\newcommand{\T}[1]{\Transpose{#1}}&#10;\newcommand{\TInv}[1]{\TransposeInv{#1}}&#10;\newcommand{\Inv}[1]{ {#1}^{-1} }&#10;\newcommand{\Transp}{{{\mathrm T}}}&#10;      &#10;\newcommand{\Rank}[1]    {\operatorname{rank}\inp{#1}}&#10;\newcommand{\Vol}[1]     {\operatorname{vol}\inp{#1}}&#10;\renewcommand{\Vec}[1]   {\operatorname{vec}\inp{#1}}&#10;\renewcommand{\Div}[1]   {\T{\nabla} \, #1}&#10;\newcommand{\Diag}[1]    {\operatorname{diag}\inp{#1}}&#10;\newcommand{\Dim}[1]     {\operatorname{dim}\inp{#1}}&#10;\newcommand{\Diagof}[1]  {\operatorname{diag}^{-1}\inp{#1}}&#10;\newcommand*{\diff}{\mathop{}\!\mathrm{d}} %e.g. $F(x) = \int\!f(x)\diff x$&#10;\newcommand{\Argmin}[1]{\underset{#1}{\operatorname{argmin}} \;}&#10;\newcommand{\Maxof}[1]{\underset{#1}{\operatorname{max}} \;}&#10;\newcommand{\Minof}[1]{\underset{#1}{\operatorname{min}} \;}&#10;&#10;\providecommand{\e}[1]{\ensuremath{\cdot 10^{#1}}}&#10;&#10;%workaround for mathbold in cool, cf. http://tex.stackexchange.com/questions/97910&#10;\let\oldmb\mathbold&#10;\protected\def\mathbold{\oldmb}&#10;&#10;\newcommand{\CB} [1]{{\color{#1}     $\bullet$}}&#10;\newcommand{\CBB}[2]{{\color[#1]{#2} $\bullet$}}&#10;&#10;\newcommand{\ie}{i.e.}&#10;\newcommand{\Ie}{I.e.}&#10;\newcommand{\eg}{e.g.}&#10;\newcommand{\Eg}{E.g.}&#10;\newcommand{\cf}{cf.\ }&#10;\newcommand{\Cf}{Cf.\ }&#10;\newcommand{\etc}{etc.\ }&#10;\newcommand{\wrt}{w.r.t.\ }&#10;\newcommand{\Wrt}{W.r.t.\ }&#10;% \newcommand{\wlog}{w.l.o.g.~}&#10;\newcommand{\Wlog}{W.l.o.g.\ }&#10;\newcommand{\resp}{resp.\ }&#10;\newcommand{\etal}{et al.\ }&#10;&#10;\newtheorem{theorem}{Theorem}&#10;\newtheorem{definition}{Definition}&#10;\newtheorem{expectation}{Expectation}&#10;\newtheorem{problem}{Problem}&#10;%\newtheorem{algorithm}{Algorithm}&#10;&#10;%\newenvironment{fshaded}{%&#10;%\def\FrameCommand{\fcolorbox{framecolor}{shadecolor}}%&#10;%\MakeFramed {\FrameRestore}}%&#10;%{\endMakeFramed}&#10;%&#10;%\newtheorem{theorem}{Theorem}[section]&#10;%&#10;%\newenvironment{fdfn}[1][]{&#10;%\definecolor{shadecolor}{rgb}{.9,.9,1}%DEFINITION_COLORBOX&#10;%\definecolor{framecolor}{rgb}{1,1,1}%&#10;%\begin{fshaded}\begin{theorem}[#1]}{\end{theorem}\end{fshaded}}&#10;%&#10;%&#10;%\begin{fdfn}[Blash]&#10;%Eine Zahlenfolge ...&#10;%\end{fdfn}&#10;%&#10;%\begin{fdfn}[Test]&#10;%Eine Zahlenfolge ...&#10;%\end{fdfn}&#10;&#10;% :mode=latex: %&#10;&#10;\begin{document}&#10;&#10;$x_1$&#10;&#10;\end{document}"/>
  <p:tag name="IGUANATEXSIZE" val="20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%\usepackage[osf,sc]{mathpazo}&#10;\usepackage{cool}&#10;\pagestyle{empty}&#10;&#10;%!TEX root = diss.tex&#10;&#10;%%%%%%%%%%%%%%%%%%%%%%%%%%%%%%%%%%%%%%%%%%%%%%%%%%%%%%%%%%%%%&#10;%% LaTeX math macros&#10;%%%%%%%%%%%%%%%%%%%%%%%%%%%%%%%%%%%%%%%%%%%%%%%%%%%%%%%%%%%%%&#10;&#10;\newcommand{\mySetNotation}[1]{{\mathbb{#1}}}&#10;\newcommand{\RRSet}{{\mySetNotation{R}}}&#10;\newcommand{\EESet}{{\mySetNotation{E}}}&#10;\newcommand{\NNSet}{{\mySetNotation{N}}}&#10;\newcommand{\QQSet}{{\mySetNotation{Q}}}&#10;&#10;\newcommand{\myBoldNotation}[1]{{\mathbf #1}}&#10;%\newcommand{\myBoldNotation}[1]{{\mathbold{#1}}} %for euler math&#10;\newcommand{\va}   {{\myBoldNotation{a}}}&#10;\newcommand{\vb}   {{\myBoldNotation{b}}}&#10;\newcommand{\vc}   {{\myBoldNotation{c}}}&#10;\newcommand{\vd}   {{\myBoldNotation{d}}}&#10;\newcommand{\ve}   {{\myBoldNotation{e}}}&#10;\newcommand{\vf}   {{\myBoldNotation{f}}}&#10;\newcommand{\vg}   {{\myBoldNotation{g}}}&#10;\newcommand{\vh}   {{\myBoldNotation{h}}}&#10;\newcommand{\vi}   {{\myBoldNotation{i}}}&#10;\newcommand{\vj}   {{\myBoldNotation{j}}}&#10;\newcommand{\vk}   {{\myBoldNotation{k}}}&#10;\newcommand{\vl}   {{\myBoldNotation{l}}}&#10;\newcommand{\vm}   {{\myBoldNotation{m}}}&#10;\newcommand{\vn}   {{\myBoldNotation{n}}}&#10;\newcommand{\nn}   {{\myBoldNotation{n}}}&#10;\newcommand{\vo}   {{\myBoldNotation{o}}}&#10;\newcommand{\vp}   {{\myBoldNotation{p}}}&#10;\newcommand{\pp}   {{\myBoldNotation{p}}}&#10;\newcommand{\vq}   {{\myBoldNotation{q}}}&#10;\newcommand{\vr}   {{\myBoldNotation{r}}}&#10;\newcommand{\vs}   {{\myBoldNotation{s}}}&#10;\newcommand{\vt}   {{\myBoldNotation{t}}}&#10;\newcommand{\vu}   {{\myBoldNotation{u}}}&#10;\newcommand{\vv}   {{\myBoldNotation{v}}}&#10;\newcommand{\vw}   {{\myBoldNotation{w}}}&#10;\newcommand{\vx}   {{\myBoldNotation{x}}}&#10;\newcommand{\vy}   {{\myBoldNotation{y}}}&#10;\newcommand{\vz}   {{\myBoldNotation{z}}}&#10;\newcommand{\vNull}{{\myBoldNotation{0}}}&#10;\newcommand{\vOne} {{\myBoldNotation{1}}}&#10;&#10;\newcommand{\mA}   {{\myBoldNotation{A}}}&#10;\newcommand{\mB}   {{\myBoldNotation{B}}}&#10;\newcommand{\mC}   {{\myBoldNotation{C}}}&#10;\newcommand{\mD}   {{\myBoldNotation{D}}}&#10;\newcommand{\mE}   {{\myBoldNotation{E}}}&#10;\newcommand{\mF}   {{\myBoldNotation{F}}}&#10;\newcommand{\mG}   {{\myBoldNotation{G}}}&#10;\newcommand{\mH}   {{\myBoldNotation{H}}}&#10;\newcommand{\mI}   {{\myBoldNotation{I}}}&#10;\newcommand{\mJ}   {{\myBoldNotation{J}}}&#10;\newcommand{\mK}   {{\myBoldNotation{K}}}&#10;\newcommand{\mL}   {{\myBoldNotation{L}}}&#10;\newcommand{\mM}   {{\myBoldNotation{M}}}&#10;\newcommand{\mN}   {{\myBoldNotation{N}}}&#10;\newcommand{\mO}   {{\myBoldNotation{O}}}&#10;\newcommand{\mP}   {{\myBoldNotation{P}}}&#10;\newcommand{\mQ}   {{\myBoldNotation{Q}}}&#10;\newcommand{\mR}   {{\myBoldNotation{R}}}&#10;\newcommand{\mS}   {{\myBoldNotation{S}}}&#10;\newcommand{\mT}   {{\myBoldNotation{T}}}&#10;\newcommand{\mU}   {{\myBoldNotation{U}}}&#10;\newcommand{\mV}   {{\myBoldNotation{V}}}&#10;\newcommand{\mW}   {{\myBoldNotation{W}}}&#10;\newcommand{\mX}   {{\myBoldNotation{X}}}&#10;\newcommand{\mY}   {{\myBoldNotation{Y}}}&#10;\newcommand{\mZ}   {{\myBoldNotation{Z}}}&#10;\newcommand{\mNull}{{\myBoldNotation{0}}}&#10;&#10;%\newcommand{\myBoldGreekNotation}[1]{\boldsymbol{#1}}&#10;\newcommand{\myBoldGreekNotationLower}[1]{{\bm{#1}}}&#10;\newcommand{\myBoldGreekNotationUpper}[1]{{\bm{#1}}}&#10;\newcommand{\balpha}  {{\myBoldGreekNotationLower{\alpha}  }}&#10;\newcommand{\bbeta}   {{\myBoldGreekNotationLower{\beta}   }}&#10;\newcommand{\bgamma}  {{\myBoldGreekNotationLower{\gamma}  }}&#10;\newcommand{\bdelta}  {{\myBoldGreekNotationLower{\delta}  }}&#10;\newcommand{\bepsilon}{{\myBoldGreekNotationLower{\epsilon}}}&#10;\newcommand{\bzeta}   {{\myBoldGreekNotationLower{\zeta}   }}&#10;\newcommand{\btheta}  {{\myBoldGreekNotationLower{\theta}  }}&#10;\newcommand{\biota}   {{\myBoldGreekNotationLower{\iota}   }}&#10;\newcommand{\bkappa}  {{\myBoldGreekNotationLower{\kappa}  }}&#10;\newcommand{\blambda} {{\myBoldGreekNotationLower{\lambda} }}&#10;\newcommand{\bmu}     {{\myBoldGreekNotationLower{\mu}     }}&#10;\newcommand{\bnu}     {{\myBoldGreekNotationLower{\nu}     }}&#10;\newcommand{\bxi}     {{\myBoldGreekNotationLower{\xi}     }}&#10;\newcommand{\bomicron}{{\myBoldGreekNotationLower{\omicron}}}&#10;\newcommand{\bpi}     {{\myBoldGreekNotationLower{\pi}     }}&#10;\newcommand{\brho}    {{\myBoldGreekNotationLower{\rho}    }}&#10;\newcommand{\bsigma}  {{\myBoldGreekNotationLower{\sigma}  }}&#10;\newcommand{\btau}    {{\myBoldGreekNotationLower{\tau}    }}&#10;\newcommand{\bupsilon}{{\myBoldGreekNotationLower{\upsilon}}}&#10;\newcommand{\bphi}    {{\myBoldGreekNotationLower{\phi}    }}&#10;\newcommand{\bchi}    {{\myBoldGreekNotationLower{\chi}    }}&#10;\newcommand{\bpsi}    {{\myBoldGreekNotationLower{\psi}    }}&#10;\newcommand{\bomega}  {{\myBoldGreekNotationLower{\omega}  }}&#10;&#10;\newcommand{\bGamma}  {{\myBoldGreekNotationUpper{\Gamma}  }}&#10;\newcommand{\bDelta}  {{\myBoldGreekNotationUpper{\Delta}  }}&#10;\newcommand{\bTheta}  {{\myBoldGreekNotationUpper{\Theta}  }}&#10;\newcommand{\bLambda} {{\myBoldGreekNotationUpper{\Lambda} }}&#10;\newcommand{\bXi}     {{\myBoldGreekNotationUpper{\Xi}     }}&#10;\newcommand{\bPi}     {{\myBoldGreekNotationUpper{\Pi}     }}&#10;\newcommand{\bSigma}  {{\myBoldGreekNotationUpper{\Sigma}  }}&#10;\newcommand{\bUpsilon}{{\myBoldGreekNotationUpper{\Upsilon}}}&#10;\newcommand{\bPhi}    {{\myBoldGreekNotationUpper{\Phi}    }}&#10;\newcommand{\bPsi}    {{\myBoldGreekNotationUpper{\Psi}    }}&#10;\newcommand{\bOmega}  {{\myBoldGreekNotationUpper{\Omega}  }}&#10;&#10;\newcommand{\inn}[2][0cm]{\mathopen{}\left|{#2}\parbox[h][#1]{0cm}{}\right|}&#10;\newcommand{\invn}[2][0cm]{\mathopen{}\left|\left|{#2}\parbox[h][#1]{0cm}{}\right|\right|}&#10;&#10;%\newcommand{\Sa}{{\mathbf {Sa}}}&#10;%\newcommand{\Topo}{{\mathbf {Topo}}}&#10;%\newcommand{\Sep}{{\mathbf {Sep}}}&#10;%\newcommand{\Str}{{\mathbf {Str}}}&#10;%\newcommand{\Reg}{{\mathbf {Reg}}}&#10;&#10;%\newcommand{\PPhi}{{\pmb \Phi}}&#10;%\newcommand{\PPi}{{\pmb \Pi}}&#10;%\newcommand{\PPhi}{{\bm \Phi}}&#10;%\newcommand{\PPi}{{\bm \Pi}}&#10;\newcommand{\PPhi}{{\Phi}}&#10;\newcommand{\PPi}{{\Pi}}&#10;\newcommand{\ppi}{{\pi}}&#10;\newcommand{\ggam}{{\gamma}}&#10;&#10;\newcommand{\cA}{{\mathcal A}}&#10;\newcommand{\cB}{{\mathcal B}}&#10;\newcommand{\cC}{{\mathcal C}}&#10;\newcommand{\cD}{{\mathcal D}}&#10;\newcommand{\cE}{{\mathcal E}}&#10;\newcommand{\cF}{{\mathcal F}}&#10;\newcommand{\cG}{{\mathcal G}}&#10;\newcommand{\cH}{{\mathcal H}}&#10;\newcommand{\cI}{{\mathcal I}}&#10;\newcommand{\cJ}{{\mathcal J}}&#10;\newcommand{\cK}{{\mathcal K}}&#10;\newcommand{\cL}{{\mathcal L}}&#10;\newcommand{\cM}{{\mathcal M}}&#10;\newcommand{\cN}{{\mathcal N}}&#10;\newcommand{\cO}{{\mathcal O}}&#10;\newcommand{\cP}{{\mathcal P}}&#10;\newcommand{\cQ}{{\mathcal Q}}&#10;\newcommand{\cR}{{\mathcal R}}&#10;\newcommand{\cS}{{\mathcal S}}&#10;\newcommand{\cT}{{\mathcal T}}&#10;\newcommand{\cU}{{\mathcal U}}&#10;\newcommand{\cV}{{\mathcal V}}&#10;\newcommand{\cW}{{\mathcal W}}&#10;\newcommand{\cX}{{\mathcal X}}&#10;\newcommand{\cY}{{\mathcal Y}}&#10;\newcommand{\cZ}{{\mathcal Z}}&#10;&#10;\newcommand{\ca}{{\mathcal a}}&#10;\newcommand{\cb}{{\mathcal b}}&#10;\newcommand{\cc}{{\mathcal c}}&#10;\newcommand{\cd}{{\mathcal d}}&#10;\newcommand{\ce}{{\mathcal e}}&#10;%\newcommand{\cf}{{\mathcal f}}&#10;\newcommand{\cg}{{\mathcal g}}&#10;\newcommand{\ch}{{\mathcal h}}&#10;\newcommand{\ci}{{\mathcal i}}&#10;\newcommand{\cj}{{\mathcal j}}&#10;%\newcommand{\ck}{{\mathcal k}}&#10;\newcommand{\cl}{{\mathcal l}}&#10;\newcommand{\cm}{{\mathcal m}}&#10;\newcommand{\cn}{{\mathcal n}}&#10;\newcommand{\co}{{\mathcal o}}&#10;\newcommand{\cp}{{\mathcal p}}&#10;\newcommand{\cq}{{\mathcal q}}&#10;%\newcommand{\cr}{{\mathcal r}}&#10;\newcommand{\cs}{{\mathcal s}}&#10;\newcommand{\ct}{{\mathcal t}}&#10;\newcommand{\cu}{{\mathcal u}}&#10;\newcommand{\cv}{{\mathcal v}}&#10;\newcommand{\cw}{{\mathcal w}}&#10;\newcommand{\cx}{{\mathcal x}}&#10;\newcommand{\cy}{{\mathcal y}}&#10;\newcommand{\cz}{{\mathcal z}}&#10;&#10;%cool package Styles&#10;\Style{IdentityMatrixSymb=\mI,%&#10;       DSymb={\mathrm d},%&#10;       IntegrateDifferentialDSymb={\mathrm d},%&#10;       TrParen=p,%&#10;       DetParen=p}&#10;\Style{DDisplayFunc=outset}&#10;\renewcommand{\Transpose}[1]{ {#1}^\Transp }&#10;\newcommand{\TransposeInv}[1]{ {#1}^{-\Transp} }&#10;\newcommand{\T}[1]{\Transpose{#1}}&#10;\newcommand{\TInv}[1]{\TransposeInv{#1}}&#10;\newcommand{\Inv}[1]{ {#1}^{-1} }&#10;\newcommand{\Transp}{{{\mathrm T}}}&#10;      &#10;\newcommand{\Rank}[1]    {\operatorname{rank}\inp{#1}}&#10;\newcommand{\Vol}[1]     {\operatorname{vol}\inp{#1}}&#10;\renewcommand{\Vec}[1]   {\operatorname{vec}\inp{#1}}&#10;\renewcommand{\Div}[1]   {\T{\nabla} \, #1}&#10;\newcommand{\Diag}[1]    {\operatorname{diag}\inp{#1}}&#10;\newcommand{\Dim}[1]     {\operatorname{dim}\inp{#1}}&#10;\newcommand{\Diagof}[1]  {\operatorname{diag}^{-1}\inp{#1}}&#10;\newcommand*{\diff}{\mathop{}\!\mathrm{d}} %e.g. $F(x) = \int\!f(x)\diff x$&#10;\newcommand{\Argmin}[1]{\underset{#1}{\operatorname{argmin}} \;}&#10;\newcommand{\Maxof}[1]{\underset{#1}{\operatorname{max}} \;}&#10;\newcommand{\Minof}[1]{\underset{#1}{\operatorname{min}} \;}&#10;&#10;\providecommand{\e}[1]{\ensuremath{\cdot 10^{#1}}}&#10;&#10;%workaround for mathbold in cool, cf. http://tex.stackexchange.com/questions/97910&#10;\let\oldmb\mathbold&#10;\protected\def\mathbold{\oldmb}&#10;&#10;\newcommand{\CB} [1]{{\color{#1}     $\bullet$}}&#10;\newcommand{\CBB}[2]{{\color[#1]{#2} $\bullet$}}&#10;&#10;\newcommand{\ie}{i.e.}&#10;\newcommand{\Ie}{I.e.}&#10;\newcommand{\eg}{e.g.}&#10;\newcommand{\Eg}{E.g.}&#10;\newcommand{\cf}{cf.\ }&#10;\newcommand{\Cf}{Cf.\ }&#10;\newcommand{\etc}{etc.\ }&#10;\newcommand{\wrt}{w.r.t.\ }&#10;\newcommand{\Wrt}{W.r.t.\ }&#10;% \newcommand{\wlog}{w.l.o.g.~}&#10;\newcommand{\Wlog}{W.l.o.g.\ }&#10;\newcommand{\resp}{resp.\ }&#10;\newcommand{\etal}{et al.\ }&#10;&#10;\newtheorem{theorem}{Theorem}&#10;\newtheorem{definition}{Definition}&#10;\newtheorem{expectation}{Expectation}&#10;\newtheorem{problem}{Problem}&#10;%\newtheorem{algorithm}{Algorithm}&#10;&#10;%\newenvironment{fshaded}{%&#10;%\def\FrameCommand{\fcolorbox{framecolor}{shadecolor}}%&#10;%\MakeFramed {\FrameRestore}}%&#10;%{\endMakeFramed}&#10;%&#10;%\newtheorem{theorem}{Theorem}[section]&#10;%&#10;%\newenvironment{fdfn}[1][]{&#10;%\definecolor{shadecolor}{rgb}{.9,.9,1}%DEFINITION_COLORBOX&#10;%\definecolor{framecolor}{rgb}{1,1,1}%&#10;%\begin{fshaded}\begin{theorem}[#1]}{\end{theorem}\end{fshaded}}&#10;%&#10;%&#10;%\begin{fdfn}[Blash]&#10;%Eine Zahlenfolge ...&#10;%\end{fdfn}&#10;%&#10;%\begin{fdfn}[Test]&#10;%Eine Zahlenfolge ...&#10;%\end{fdfn}&#10;&#10;% :mode=latex: %&#10;&#10;\begin{document}&#10;&#10;$x_2$&#10;&#10;\end{document}"/>
  <p:tag name="IGUANATEXSIZE" val="20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%\usepackage[osf,sc]{mathpazo}&#10;\usepackage{cool}&#10;\pagestyle{empty}&#10;&#10;%!TEX root = diss.tex&#10;&#10;%%%%%%%%%%%%%%%%%%%%%%%%%%%%%%%%%%%%%%%%%%%%%%%%%%%%%%%%%%%%%&#10;%% LaTeX math macros&#10;%%%%%%%%%%%%%%%%%%%%%%%%%%%%%%%%%%%%%%%%%%%%%%%%%%%%%%%%%%%%%&#10;&#10;\newcommand{\mySetNotation}[1]{{\mathbb{#1}}}&#10;\newcommand{\RRSet}{{\mySetNotation{R}}}&#10;\newcommand{\EESet}{{\mySetNotation{E}}}&#10;\newcommand{\NNSet}{{\mySetNotation{N}}}&#10;\newcommand{\QQSet}{{\mySetNotation{Q}}}&#10;&#10;\newcommand{\myBoldNotation}[1]{{\mathbf #1}}&#10;%\newcommand{\myBoldNotation}[1]{{\mathbold{#1}}} %for euler math&#10;\newcommand{\va}   {{\myBoldNotation{a}}}&#10;\newcommand{\vb}   {{\myBoldNotation{b}}}&#10;\newcommand{\vc}   {{\myBoldNotation{c}}}&#10;\newcommand{\vd}   {{\myBoldNotation{d}}}&#10;\newcommand{\ve}   {{\myBoldNotation{e}}}&#10;\newcommand{\vf}   {{\myBoldNotation{f}}}&#10;\newcommand{\vg}   {{\myBoldNotation{g}}}&#10;\newcommand{\vh}   {{\myBoldNotation{h}}}&#10;\newcommand{\vi}   {{\myBoldNotation{i}}}&#10;\newcommand{\vj}   {{\myBoldNotation{j}}}&#10;\newcommand{\vk}   {{\myBoldNotation{k}}}&#10;\newcommand{\vl}   {{\myBoldNotation{l}}}&#10;\newcommand{\vm}   {{\myBoldNotation{m}}}&#10;\newcommand{\vn}   {{\myBoldNotation{n}}}&#10;\newcommand{\nn}   {{\myBoldNotation{n}}}&#10;\newcommand{\vo}   {{\myBoldNotation{o}}}&#10;\newcommand{\vp}   {{\myBoldNotation{p}}}&#10;\newcommand{\pp}   {{\myBoldNotation{p}}}&#10;\newcommand{\vq}   {{\myBoldNotation{q}}}&#10;\newcommand{\vr}   {{\myBoldNotation{r}}}&#10;\newcommand{\vs}   {{\myBoldNotation{s}}}&#10;\newcommand{\vt}   {{\myBoldNotation{t}}}&#10;\newcommand{\vu}   {{\myBoldNotation{u}}}&#10;\newcommand{\vv}   {{\myBoldNotation{v}}}&#10;\newcommand{\vw}   {{\myBoldNotation{w}}}&#10;\newcommand{\vx}   {{\myBoldNotation{x}}}&#10;\newcommand{\vy}   {{\myBoldNotation{y}}}&#10;\newcommand{\vz}   {{\myBoldNotation{z}}}&#10;\newcommand{\vNull}{{\myBoldNotation{0}}}&#10;\newcommand{\vOne} {{\myBoldNotation{1}}}&#10;&#10;\newcommand{\mA}   {{\myBoldNotation{A}}}&#10;\newcommand{\mB}   {{\myBoldNotation{B}}}&#10;\newcommand{\mC}   {{\myBoldNotation{C}}}&#10;\newcommand{\mD}   {{\myBoldNotation{D}}}&#10;\newcommand{\mE}   {{\myBoldNotation{E}}}&#10;\newcommand{\mF}   {{\myBoldNotation{F}}}&#10;\newcommand{\mG}   {{\myBoldNotation{G}}}&#10;\newcommand{\mH}   {{\myBoldNotation{H}}}&#10;\newcommand{\mI}   {{\myBoldNotation{I}}}&#10;\newcommand{\mJ}   {{\myBoldNotation{J}}}&#10;\newcommand{\mK}   {{\myBoldNotation{K}}}&#10;\newcommand{\mL}   {{\myBoldNotation{L}}}&#10;\newcommand{\mM}   {{\myBoldNotation{M}}}&#10;\newcommand{\mN}   {{\myBoldNotation{N}}}&#10;\newcommand{\mO}   {{\myBoldNotation{O}}}&#10;\newcommand{\mP}   {{\myBoldNotation{P}}}&#10;\newcommand{\mQ}   {{\myBoldNotation{Q}}}&#10;\newcommand{\mR}   {{\myBoldNotation{R}}}&#10;\newcommand{\mS}   {{\myBoldNotation{S}}}&#10;\newcommand{\mT}   {{\myBoldNotation{T}}}&#10;\newcommand{\mU}   {{\myBoldNotation{U}}}&#10;\newcommand{\mV}   {{\myBoldNotation{V}}}&#10;\newcommand{\mW}   {{\myBoldNotation{W}}}&#10;\newcommand{\mX}   {{\myBoldNotation{X}}}&#10;\newcommand{\mY}   {{\myBoldNotation{Y}}}&#10;\newcommand{\mZ}   {{\myBoldNotation{Z}}}&#10;\newcommand{\mNull}{{\myBoldNotation{0}}}&#10;&#10;%\newcommand{\myBoldGreekNotation}[1]{\boldsymbol{#1}}&#10;\newcommand{\myBoldGreekNotationLower}[1]{{\bm{#1}}}&#10;\newcommand{\myBoldGreekNotationUpper}[1]{{\bm{#1}}}&#10;\newcommand{\balpha}  {{\myBoldGreekNotationLower{\alpha}  }}&#10;\newcommand{\bbeta}   {{\myBoldGreekNotationLower{\beta}   }}&#10;\newcommand{\bgamma}  {{\myBoldGreekNotationLower{\gamma}  }}&#10;\newcommand{\bdelta}  {{\myBoldGreekNotationLower{\delta}  }}&#10;\newcommand{\bepsilon}{{\myBoldGreekNotationLower{\epsilon}}}&#10;\newcommand{\bzeta}   {{\myBoldGreekNotationLower{\zeta}   }}&#10;\newcommand{\btheta}  {{\myBoldGreekNotationLower{\theta}  }}&#10;\newcommand{\biota}   {{\myBoldGreekNotationLower{\iota}   }}&#10;\newcommand{\bkappa}  {{\myBoldGreekNotationLower{\kappa}  }}&#10;\newcommand{\blambda} {{\myBoldGreekNotationLower{\lambda} }}&#10;\newcommand{\bmu}     {{\myBoldGreekNotationLower{\mu}     }}&#10;\newcommand{\bnu}     {{\myBoldGreekNotationLower{\nu}     }}&#10;\newcommand{\bxi}     {{\myBoldGreekNotationLower{\xi}     }}&#10;\newcommand{\bomicron}{{\myBoldGreekNotationLower{\omicron}}}&#10;\newcommand{\bpi}     {{\myBoldGreekNotationLower{\pi}     }}&#10;\newcommand{\brho}    {{\myBoldGreekNotationLower{\rho}    }}&#10;\newcommand{\bsigma}  {{\myBoldGreekNotationLower{\sigma}  }}&#10;\newcommand{\btau}    {{\myBoldGreekNotationLower{\tau}    }}&#10;\newcommand{\bupsilon}{{\myBoldGreekNotationLower{\upsilon}}}&#10;\newcommand{\bphi}    {{\myBoldGreekNotationLower{\phi}    }}&#10;\newcommand{\bchi}    {{\myBoldGreekNotationLower{\chi}    }}&#10;\newcommand{\bpsi}    {{\myBoldGreekNotationLower{\psi}    }}&#10;\newcommand{\bomega}  {{\myBoldGreekNotationLower{\omega}  }}&#10;&#10;\newcommand{\bGamma}  {{\myBoldGreekNotationUpper{\Gamma}  }}&#10;\newcommand{\bDelta}  {{\myBoldGreekNotationUpper{\Delta}  }}&#10;\newcommand{\bTheta}  {{\myBoldGreekNotationUpper{\Theta}  }}&#10;\newcommand{\bLambda} {{\myBoldGreekNotationUpper{\Lambda} }}&#10;\newcommand{\bXi}     {{\myBoldGreekNotationUpper{\Xi}     }}&#10;\newcommand{\bPi}     {{\myBoldGreekNotationUpper{\Pi}     }}&#10;\newcommand{\bSigma}  {{\myBoldGreekNotationUpper{\Sigma}  }}&#10;\newcommand{\bUpsilon}{{\myBoldGreekNotationUpper{\Upsilon}}}&#10;\newcommand{\bPhi}    {{\myBoldGreekNotationUpper{\Phi}    }}&#10;\newcommand{\bPsi}    {{\myBoldGreekNotationUpper{\Psi}    }}&#10;\newcommand{\bOmega}  {{\myBoldGreekNotationUpper{\Omega}  }}&#10;&#10;\newcommand{\inn}[2][0cm]{\mathopen{}\left|{#2}\parbox[h][#1]{0cm}{}\right|}&#10;\newcommand{\invn}[2][0cm]{\mathopen{}\left|\left|{#2}\parbox[h][#1]{0cm}{}\right|\right|}&#10;&#10;%\newcommand{\Sa}{{\mathbf {Sa}}}&#10;%\newcommand{\Topo}{{\mathbf {Topo}}}&#10;%\newcommand{\Sep}{{\mathbf {Sep}}}&#10;%\newcommand{\Str}{{\mathbf {Str}}}&#10;%\newcommand{\Reg}{{\mathbf {Reg}}}&#10;&#10;%\newcommand{\PPhi}{{\pmb \Phi}}&#10;%\newcommand{\PPi}{{\pmb \Pi}}&#10;%\newcommand{\PPhi}{{\bm \Phi}}&#10;%\newcommand{\PPi}{{\bm \Pi}}&#10;\newcommand{\PPhi}{{\Phi}}&#10;\newcommand{\PPi}{{\Pi}}&#10;\newcommand{\ppi}{{\pi}}&#10;\newcommand{\ggam}{{\gamma}}&#10;&#10;\newcommand{\cA}{{\mathcal A}}&#10;\newcommand{\cB}{{\mathcal B}}&#10;\newcommand{\cC}{{\mathcal C}}&#10;\newcommand{\cD}{{\mathcal D}}&#10;\newcommand{\cE}{{\mathcal E}}&#10;\newcommand{\cF}{{\mathcal F}}&#10;\newcommand{\cG}{{\mathcal G}}&#10;\newcommand{\cH}{{\mathcal H}}&#10;\newcommand{\cI}{{\mathcal I}}&#10;\newcommand{\cJ}{{\mathcal J}}&#10;\newcommand{\cK}{{\mathcal K}}&#10;\newcommand{\cL}{{\mathcal L}}&#10;\newcommand{\cM}{{\mathcal M}}&#10;\newcommand{\cN}{{\mathcal N}}&#10;\newcommand{\cO}{{\mathcal O}}&#10;\newcommand{\cP}{{\mathcal P}}&#10;\newcommand{\cQ}{{\mathcal Q}}&#10;\newcommand{\cR}{{\mathcal R}}&#10;\newcommand{\cS}{{\mathcal S}}&#10;\newcommand{\cT}{{\mathcal T}}&#10;\newcommand{\cU}{{\mathcal U}}&#10;\newcommand{\cV}{{\mathcal V}}&#10;\newcommand{\cW}{{\mathcal W}}&#10;\newcommand{\cX}{{\mathcal X}}&#10;\newcommand{\cY}{{\mathcal Y}}&#10;\newcommand{\cZ}{{\mathcal Z}}&#10;&#10;\newcommand{\ca}{{\mathcal a}}&#10;\newcommand{\cb}{{\mathcal b}}&#10;\newcommand{\cc}{{\mathcal c}}&#10;\newcommand{\cd}{{\mathcal d}}&#10;\newcommand{\ce}{{\mathcal e}}&#10;%\newcommand{\cf}{{\mathcal f}}&#10;\newcommand{\cg}{{\mathcal g}}&#10;\newcommand{\ch}{{\mathcal h}}&#10;\newcommand{\ci}{{\mathcal i}}&#10;\newcommand{\cj}{{\mathcal j}}&#10;%\newcommand{\ck}{{\mathcal k}}&#10;\newcommand{\cl}{{\mathcal l}}&#10;\newcommand{\cm}{{\mathcal m}}&#10;\newcommand{\cn}{{\mathcal n}}&#10;\newcommand{\co}{{\mathcal o}}&#10;\newcommand{\cp}{{\mathcal p}}&#10;\newcommand{\cq}{{\mathcal q}}&#10;%\newcommand{\cr}{{\mathcal r}}&#10;\newcommand{\cs}{{\mathcal s}}&#10;\newcommand{\ct}{{\mathcal t}}&#10;\newcommand{\cu}{{\mathcal u}}&#10;\newcommand{\cv}{{\mathcal v}}&#10;\newcommand{\cw}{{\mathcal w}}&#10;\newcommand{\cx}{{\mathcal x}}&#10;\newcommand{\cy}{{\mathcal y}}&#10;\newcommand{\cz}{{\mathcal z}}&#10;&#10;%cool package Styles&#10;\Style{IdentityMatrixSymb=\mI,%&#10;       DSymb={\mathrm d},%&#10;       IntegrateDifferentialDSymb={\mathrm d},%&#10;       TrParen=p,%&#10;       DetParen=p}&#10;\Style{DDisplayFunc=outset}&#10;\renewcommand{\Transpose}[1]{ {#1}^\Transp }&#10;\newcommand{\TransposeInv}[1]{ {#1}^{-\Transp} }&#10;\newcommand{\T}[1]{\Transpose{#1}}&#10;\newcommand{\TInv}[1]{\TransposeInv{#1}}&#10;\newcommand{\Inv}[1]{ {#1}^{-1} }&#10;\newcommand{\Transp}{{{\mathrm T}}}&#10;      &#10;\newcommand{\Rank}[1]    {\operatorname{rank}\inp{#1}}&#10;\newcommand{\Vol}[1]     {\operatorname{vol}\inp{#1}}&#10;\renewcommand{\Vec}[1]   {\operatorname{vec}\inp{#1}}&#10;\renewcommand{\Div}[1]   {\T{\nabla} \, #1}&#10;\newcommand{\Diag}[1]    {\operatorname{diag}\inp{#1}}&#10;\newcommand{\Dim}[1]     {\operatorname{dim}\inp{#1}}&#10;\newcommand{\Diagof}[1]  {\operatorname{diag}^{-1}\inp{#1}}&#10;\newcommand*{\diff}{\mathop{}\!\mathrm{d}} %e.g. $F(x) = \int\!f(x)\diff x$&#10;\newcommand{\Argmin}[1]{\underset{#1}{\operatorname{argmin}} \;}&#10;\newcommand{\Maxof}[1]{\underset{#1}{\operatorname{max}} \;}&#10;\newcommand{\Minof}[1]{\underset{#1}{\operatorname{min}} \;}&#10;&#10;\providecommand{\e}[1]{\ensuremath{\cdot 10^{#1}}}&#10;&#10;%workaround for mathbold in cool, cf. http://tex.stackexchange.com/questions/97910&#10;\let\oldmb\mathbold&#10;\protected\def\mathbold{\oldmb}&#10;&#10;\newcommand{\CB} [1]{{\color{#1}     $\bullet$}}&#10;\newcommand{\CBB}[2]{{\color[#1]{#2} $\bullet$}}&#10;&#10;\newcommand{\ie}{i.e.}&#10;\newcommand{\Ie}{I.e.}&#10;\newcommand{\eg}{e.g.}&#10;\newcommand{\Eg}{E.g.}&#10;\newcommand{\cf}{cf.\ }&#10;\newcommand{\Cf}{Cf.\ }&#10;\newcommand{\etc}{etc.\ }&#10;\newcommand{\wrt}{w.r.t.\ }&#10;\newcommand{\Wrt}{W.r.t.\ }&#10;% \newcommand{\wlog}{w.l.o.g.~}&#10;\newcommand{\Wlog}{W.l.o.g.\ }&#10;\newcommand{\resp}{resp.\ }&#10;\newcommand{\etal}{et al.\ }&#10;&#10;\newtheorem{theorem}{Theorem}&#10;\newtheorem{definition}{Definition}&#10;\newtheorem{expectation}{Expectation}&#10;\newtheorem{problem}{Problem}&#10;%\newtheorem{algorithm}{Algorithm}&#10;&#10;%\newenvironment{fshaded}{%&#10;%\def\FrameCommand{\fcolorbox{framecolor}{shadecolor}}%&#10;%\MakeFramed {\FrameRestore}}%&#10;%{\endMakeFramed}&#10;%&#10;%\newtheorem{theorem}{Theorem}[section]&#10;%&#10;%\newenvironment{fdfn}[1][]{&#10;%\definecolor{shadecolor}{rgb}{.9,.9,1}%DEFINITION_COLORBOX&#10;%\definecolor{framecolor}{rgb}{1,1,1}%&#10;%\begin{fshaded}\begin{theorem}[#1]}{\end{theorem}\end{fshaded}}&#10;%&#10;%&#10;%\begin{fdfn}[Blash]&#10;%Eine Zahlenfolge ...&#10;%\end{fdfn}&#10;%&#10;%\begin{fdfn}[Test]&#10;%Eine Zahlenfolge ...&#10;%\end{fdfn}&#10;&#10;% :mode=latex: %&#10;&#10;\begin{document}&#10;&#10;$x_3$&#10;&#10;\end{document}"/>
  <p:tag name="IGUANATEXSIZE" val="2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%\usepackage[osf,sc]{mathpazo}&#10;\usepackage{cool}&#10;\pagestyle{empty}&#10;&#10;%!TEX root = diss.tex&#10;&#10;%%%%%%%%%%%%%%%%%%%%%%%%%%%%%%%%%%%%%%%%%%%%%%%%%%%%%%%%%%%%%&#10;%% LaTeX math macros&#10;%%%%%%%%%%%%%%%%%%%%%%%%%%%%%%%%%%%%%%%%%%%%%%%%%%%%%%%%%%%%%&#10;&#10;\newcommand{\mySetNotation}[1]{{\mathbb{#1}}}&#10;\newcommand{\RRSet}{{\mySetNotation{R}}}&#10;\newcommand{\EESet}{{\mySetNotation{E}}}&#10;\newcommand{\NNSet}{{\mySetNotation{N}}}&#10;\newcommand{\QQSet}{{\mySetNotation{Q}}}&#10;&#10;\newcommand{\myBoldNotation}[1]{{\mathbf #1}}&#10;%\newcommand{\myBoldNotation}[1]{{\mathbold{#1}}} %for euler math&#10;\newcommand{\va}   {{\myBoldNotation{a}}}&#10;\newcommand{\vb}   {{\myBoldNotation{b}}}&#10;\newcommand{\vc}   {{\myBoldNotation{c}}}&#10;\newcommand{\vd}   {{\myBoldNotation{d}}}&#10;\newcommand{\ve}   {{\myBoldNotation{e}}}&#10;\newcommand{\vf}   {{\myBoldNotation{f}}}&#10;\newcommand{\vg}   {{\myBoldNotation{g}}}&#10;\newcommand{\vh}   {{\myBoldNotation{h}}}&#10;\newcommand{\vi}   {{\myBoldNotation{i}}}&#10;\newcommand{\vj}   {{\myBoldNotation{j}}}&#10;\newcommand{\vk}   {{\myBoldNotation{k}}}&#10;\newcommand{\vl}   {{\myBoldNotation{l}}}&#10;\newcommand{\vm}   {{\myBoldNotation{m}}}&#10;\newcommand{\vn}   {{\myBoldNotation{n}}}&#10;\newcommand{\nn}   {{\myBoldNotation{n}}}&#10;\newcommand{\vo}   {{\myBoldNotation{o}}}&#10;\newcommand{\vp}   {{\myBoldNotation{p}}}&#10;\newcommand{\pp}   {{\myBoldNotation{p}}}&#10;\newcommand{\vq}   {{\myBoldNotation{q}}}&#10;\newcommand{\vr}   {{\myBoldNotation{r}}}&#10;\newcommand{\vs}   {{\myBoldNotation{s}}}&#10;\newcommand{\vt}   {{\myBoldNotation{t}}}&#10;\newcommand{\vu}   {{\myBoldNotation{u}}}&#10;\newcommand{\vv}   {{\myBoldNotation{v}}}&#10;\newcommand{\vw}   {{\myBoldNotation{w}}}&#10;\newcommand{\vx}   {{\myBoldNotation{x}}}&#10;\newcommand{\vy}   {{\myBoldNotation{y}}}&#10;\newcommand{\vz}   {{\myBoldNotation{z}}}&#10;\newcommand{\vNull}{{\myBoldNotation{0}}}&#10;\newcommand{\vOne} {{\myBoldNotation{1}}}&#10;&#10;\newcommand{\mA}   {{\myBoldNotation{A}}}&#10;\newcommand{\mB}   {{\myBoldNotation{B}}}&#10;\newcommand{\mC}   {{\myBoldNotation{C}}}&#10;\newcommand{\mD}   {{\myBoldNotation{D}}}&#10;\newcommand{\mE}   {{\myBoldNotation{E}}}&#10;\newcommand{\mF}   {{\myBoldNotation{F}}}&#10;\newcommand{\mG}   {{\myBoldNotation{G}}}&#10;\newcommand{\mH}   {{\myBoldNotation{H}}}&#10;\newcommand{\mI}   {{\myBoldNotation{I}}}&#10;\newcommand{\mJ}   {{\myBoldNotation{J}}}&#10;\newcommand{\mK}   {{\myBoldNotation{K}}}&#10;\newcommand{\mL}   {{\myBoldNotation{L}}}&#10;\newcommand{\mM}   {{\myBoldNotation{M}}}&#10;\newcommand{\mN}   {{\myBoldNotation{N}}}&#10;\newcommand{\mO}   {{\myBoldNotation{O}}}&#10;\newcommand{\mP}   {{\myBoldNotation{P}}}&#10;\newcommand{\mQ}   {{\myBoldNotation{Q}}}&#10;\newcommand{\mR}   {{\myBoldNotation{R}}}&#10;\newcommand{\mS}   {{\myBoldNotation{S}}}&#10;\newcommand{\mT}   {{\myBoldNotation{T}}}&#10;\newcommand{\mU}   {{\myBoldNotation{U}}}&#10;\newcommand{\mV}   {{\myBoldNotation{V}}}&#10;\newcommand{\mW}   {{\myBoldNotation{W}}}&#10;\newcommand{\mX}   {{\myBoldNotation{X}}}&#10;\newcommand{\mY}   {{\myBoldNotation{Y}}}&#10;\newcommand{\mZ}   {{\myBoldNotation{Z}}}&#10;\newcommand{\mNull}{{\myBoldNotation{0}}}&#10;&#10;%\newcommand{\myBoldGreekNotation}[1]{\boldsymbol{#1}}&#10;\newcommand{\myBoldGreekNotationLower}[1]{{\bm{#1}}}&#10;\newcommand{\myBoldGreekNotationUpper}[1]{{\bm{#1}}}&#10;\newcommand{\balpha}  {{\myBoldGreekNotationLower{\alpha}  }}&#10;\newcommand{\bbeta}   {{\myBoldGreekNotationLower{\beta}   }}&#10;\newcommand{\bgamma}  {{\myBoldGreekNotationLower{\gamma}  }}&#10;\newcommand{\bdelta}  {{\myBoldGreekNotationLower{\delta}  }}&#10;\newcommand{\bepsilon}{{\myBoldGreekNotationLower{\epsilon}}}&#10;\newcommand{\bzeta}   {{\myBoldGreekNotationLower{\zeta}   }}&#10;\newcommand{\btheta}  {{\myBoldGreekNotationLower{\theta}  }}&#10;\newcommand{\biota}   {{\myBoldGreekNotationLower{\iota}   }}&#10;\newcommand{\bkappa}  {{\myBoldGreekNotationLower{\kappa}  }}&#10;\newcommand{\blambda} {{\myBoldGreekNotationLower{\lambda} }}&#10;\newcommand{\bmu}     {{\myBoldGreekNotationLower{\mu}     }}&#10;\newcommand{\bnu}     {{\myBoldGreekNotationLower{\nu}     }}&#10;\newcommand{\bxi}     {{\myBoldGreekNotationLower{\xi}     }}&#10;\newcommand{\bomicron}{{\myBoldGreekNotationLower{\omicron}}}&#10;\newcommand{\bpi}     {{\myBoldGreekNotationLower{\pi}     }}&#10;\newcommand{\brho}    {{\myBoldGreekNotationLower{\rho}    }}&#10;\newcommand{\bsigma}  {{\myBoldGreekNotationLower{\sigma}  }}&#10;\newcommand{\btau}    {{\myBoldGreekNotationLower{\tau}    }}&#10;\newcommand{\bupsilon}{{\myBoldGreekNotationLower{\upsilon}}}&#10;\newcommand{\bphi}    {{\myBoldGreekNotationLower{\phi}    }}&#10;\newcommand{\bchi}    {{\myBoldGreekNotationLower{\chi}    }}&#10;\newcommand{\bpsi}    {{\myBoldGreekNotationLower{\psi}    }}&#10;\newcommand{\bomega}  {{\myBoldGreekNotationLower{\omega}  }}&#10;&#10;\newcommand{\bGamma}  {{\myBoldGreekNotationUpper{\Gamma}  }}&#10;\newcommand{\bDelta}  {{\myBoldGreekNotationUpper{\Delta}  }}&#10;\newcommand{\bTheta}  {{\myBoldGreekNotationUpper{\Theta}  }}&#10;\newcommand{\bLambda} {{\myBoldGreekNotationUpper{\Lambda} }}&#10;\newcommand{\bXi}     {{\myBoldGreekNotationUpper{\Xi}     }}&#10;\newcommand{\bPi}     {{\myBoldGreekNotationUpper{\Pi}     }}&#10;\newcommand{\bSigma}  {{\myBoldGreekNotationUpper{\Sigma}  }}&#10;\newcommand{\bUpsilon}{{\myBoldGreekNotationUpper{\Upsilon}}}&#10;\newcommand{\bPhi}    {{\myBoldGreekNotationUpper{\Phi}    }}&#10;\newcommand{\bPsi}    {{\myBoldGreekNotationUpper{\Psi}    }}&#10;\newcommand{\bOmega}  {{\myBoldGreekNotationUpper{\Omega}  }}&#10;&#10;\newcommand{\inn}[2][0cm]{\mathopen{}\left|{#2}\parbox[h][#1]{0cm}{}\right|}&#10;\newcommand{\invn}[2][0cm]{\mathopen{}\left|\left|{#2}\parbox[h][#1]{0cm}{}\right|\right|}&#10;&#10;%\newcommand{\Sa}{{\mathbf {Sa}}}&#10;%\newcommand{\Topo}{{\mathbf {Topo}}}&#10;%\newcommand{\Sep}{{\mathbf {Sep}}}&#10;%\newcommand{\Str}{{\mathbf {Str}}}&#10;%\newcommand{\Reg}{{\mathbf {Reg}}}&#10;&#10;%\newcommand{\PPhi}{{\pmb \Phi}}&#10;%\newcommand{\PPi}{{\pmb \Pi}}&#10;%\newcommand{\PPhi}{{\bm \Phi}}&#10;%\newcommand{\PPi}{{\bm \Pi}}&#10;\newcommand{\PPhi}{{\Phi}}&#10;\newcommand{\PPi}{{\Pi}}&#10;\newcommand{\ppi}{{\pi}}&#10;\newcommand{\ggam}{{\gamma}}&#10;&#10;\newcommand{\cA}{{\mathcal A}}&#10;\newcommand{\cB}{{\mathcal B}}&#10;\newcommand{\cC}{{\mathcal C}}&#10;\newcommand{\cD}{{\mathcal D}}&#10;\newcommand{\cE}{{\mathcal E}}&#10;\newcommand{\cF}{{\mathcal F}}&#10;\newcommand{\cG}{{\mathcal G}}&#10;\newcommand{\cH}{{\mathcal H}}&#10;\newcommand{\cI}{{\mathcal I}}&#10;\newcommand{\cJ}{{\mathcal J}}&#10;\newcommand{\cK}{{\mathcal K}}&#10;\newcommand{\cL}{{\mathcal L}}&#10;\newcommand{\cM}{{\mathcal M}}&#10;\newcommand{\cN}{{\mathcal N}}&#10;\newcommand{\cO}{{\mathcal O}}&#10;\newcommand{\cP}{{\mathcal P}}&#10;\newcommand{\cQ}{{\mathcal Q}}&#10;\newcommand{\cR}{{\mathcal R}}&#10;\newcommand{\cS}{{\mathcal S}}&#10;\newcommand{\cT}{{\mathcal T}}&#10;\newcommand{\cU}{{\mathcal U}}&#10;\newcommand{\cV}{{\mathcal V}}&#10;\newcommand{\cW}{{\mathcal W}}&#10;\newcommand{\cX}{{\mathcal X}}&#10;\newcommand{\cY}{{\mathcal Y}}&#10;\newcommand{\cZ}{{\mathcal Z}}&#10;&#10;\newcommand{\ca}{{\mathcal a}}&#10;\newcommand{\cb}{{\mathcal b}}&#10;\newcommand{\cc}{{\mathcal c}}&#10;\newcommand{\cd}{{\mathcal d}}&#10;\newcommand{\ce}{{\mathcal e}}&#10;%\newcommand{\cf}{{\mathcal f}}&#10;\newcommand{\cg}{{\mathcal g}}&#10;\newcommand{\ch}{{\mathcal h}}&#10;\newcommand{\ci}{{\mathcal i}}&#10;\newcommand{\cj}{{\mathcal j}}&#10;%\newcommand{\ck}{{\mathcal k}}&#10;\newcommand{\cl}{{\mathcal l}}&#10;\newcommand{\cm}{{\mathcal m}}&#10;\newcommand{\cn}{{\mathcal n}}&#10;\newcommand{\co}{{\mathcal o}}&#10;\newcommand{\cp}{{\mathcal p}}&#10;\newcommand{\cq}{{\mathcal q}}&#10;%\newcommand{\cr}{{\mathcal r}}&#10;\newcommand{\cs}{{\mathcal s}}&#10;\newcommand{\ct}{{\mathcal t}}&#10;\newcommand{\cu}{{\mathcal u}}&#10;\newcommand{\cv}{{\mathcal v}}&#10;\newcommand{\cw}{{\mathcal w}}&#10;\newcommand{\cx}{{\mathcal x}}&#10;\newcommand{\cy}{{\mathcal y}}&#10;\newcommand{\cz}{{\mathcal z}}&#10;&#10;%cool package Styles&#10;\Style{IdentityMatrixSymb=\mI,%&#10;       DSymb={\mathrm d},%&#10;       IntegrateDifferentialDSymb={\mathrm d},%&#10;       TrParen=p,%&#10;       DetParen=p}&#10;\Style{DDisplayFunc=outset}&#10;\renewcommand{\Transpose}[1]{ {#1}^\Transp }&#10;\newcommand{\TransposeInv}[1]{ {#1}^{-\Transp} }&#10;\newcommand{\T}[1]{\Transpose{#1}}&#10;\newcommand{\TInv}[1]{\TransposeInv{#1}}&#10;\newcommand{\Inv}[1]{ {#1}^{-1} }&#10;\newcommand{\Transp}{{{\mathrm T}}}&#10;      &#10;\newcommand{\Rank}[1]    {\operatorname{rank}\inp{#1}}&#10;\newcommand{\Vol}[1]     {\operatorname{vol}\inp{#1}}&#10;\renewcommand{\Vec}[1]   {\operatorname{vec}\inp{#1}}&#10;\renewcommand{\Div}[1]   {\T{\nabla} \, #1}&#10;\newcommand{\Diag}[1]    {\operatorname{diag}\inp{#1}}&#10;\newcommand{\Dim}[1]     {\operatorname{dim}\inp{#1}}&#10;\newcommand{\Diagof}[1]  {\operatorname{diag}^{-1}\inp{#1}}&#10;\newcommand*{\diff}{\mathop{}\!\mathrm{d}} %e.g. $F(x) = \int\!f(x)\diff x$&#10;\newcommand{\Argmin}[1]{\underset{#1}{\operatorname{argmin}} \;}&#10;\newcommand{\Maxof}[1]{\underset{#1}{\operatorname{max}} \;}&#10;\newcommand{\Minof}[1]{\underset{#1}{\operatorname{min}} \;}&#10;&#10;\providecommand{\e}[1]{\ensuremath{\cdot 10^{#1}}}&#10;&#10;%workaround for mathbold in cool, cf. http://tex.stackexchange.com/questions/97910&#10;\let\oldmb\mathbold&#10;\protected\def\mathbold{\oldmb}&#10;&#10;\newcommand{\CB} [1]{{\color{#1}     $\bullet$}}&#10;\newcommand{\CBB}[2]{{\color[#1]{#2} $\bullet$}}&#10;&#10;\newcommand{\ie}{i.e.}&#10;\newcommand{\Ie}{I.e.}&#10;\newcommand{\eg}{e.g.}&#10;\newcommand{\Eg}{E.g.}&#10;\newcommand{\cf}{cf.\ }&#10;\newcommand{\Cf}{Cf.\ }&#10;\newcommand{\etc}{etc.\ }&#10;\newcommand{\wrt}{w.r.t.\ }&#10;\newcommand{\Wrt}{W.r.t.\ }&#10;% \newcommand{\wlog}{w.l.o.g.~}&#10;\newcommand{\Wlog}{W.l.o.g.\ }&#10;\newcommand{\resp}{resp.\ }&#10;\newcommand{\etal}{et al.\ }&#10;&#10;\newtheorem{theorem}{Theorem}&#10;\newtheorem{definition}{Definition}&#10;\newtheorem{expectation}{Expectation}&#10;\newtheorem{problem}{Problem}&#10;%\newtheorem{algorithm}{Algorithm}&#10;&#10;%\newenvironment{fshaded}{%&#10;%\def\FrameCommand{\fcolorbox{framecolor}{shadecolor}}%&#10;%\MakeFramed {\FrameRestore}}%&#10;%{\endMakeFramed}&#10;%&#10;%\newtheorem{theorem}{Theorem}[section]&#10;%&#10;%\newenvironment{fdfn}[1][]{&#10;%\definecolor{shadecolor}{rgb}{.9,.9,1}%DEFINITION_COLORBOX&#10;%\definecolor{framecolor}{rgb}{1,1,1}%&#10;%\begin{fshaded}\begin{theorem}[#1]}{\end{theorem}\end{fshaded}}&#10;%&#10;%&#10;%\begin{fdfn}[Blash]&#10;%Eine Zahlenfolge ...&#10;%\end{fdfn}&#10;%&#10;%\begin{fdfn}[Test]&#10;%Eine Zahlenfolge ...&#10;%\end{fdfn}&#10;&#10;% :mode=latex: %&#10;&#10;\begin{document}&#10;&#10;$x\in\inb{0,1}$&#10;&#10;\end{document}"/>
  <p:tag name="IGUANATEXSIZE" val="24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%\usepackage[osf,sc]{mathpazo}&#10;\usepackage{cool}&#10;\pagestyle{empty}&#10;&#10;%!TEX root = diss.tex&#10;&#10;%%%%%%%%%%%%%%%%%%%%%%%%%%%%%%%%%%%%%%%%%%%%%%%%%%%%%%%%%%%%%&#10;%% LaTeX math macros&#10;%%%%%%%%%%%%%%%%%%%%%%%%%%%%%%%%%%%%%%%%%%%%%%%%%%%%%%%%%%%%%&#10;&#10;\newcommand{\mySetNotation}[1]{{\mathbb{#1}}}&#10;\newcommand{\RRSet}{{\mySetNotation{R}}}&#10;\newcommand{\EESet}{{\mySetNotation{E}}}&#10;\newcommand{\NNSet}{{\mySetNotation{N}}}&#10;\newcommand{\QQSet}{{\mySetNotation{Q}}}&#10;&#10;\newcommand{\myBoldNotation}[1]{{\mathbf #1}}&#10;%\newcommand{\myBoldNotation}[1]{{\mathbold{#1}}} %for euler math&#10;\newcommand{\va}   {{\myBoldNotation{a}}}&#10;\newcommand{\vb}   {{\myBoldNotation{b}}}&#10;\newcommand{\vc}   {{\myBoldNotation{c}}}&#10;\newcommand{\vd}   {{\myBoldNotation{d}}}&#10;\newcommand{\ve}   {{\myBoldNotation{e}}}&#10;\newcommand{\vf}   {{\myBoldNotation{f}}}&#10;\newcommand{\vg}   {{\myBoldNotation{g}}}&#10;\newcommand{\vh}   {{\myBoldNotation{h}}}&#10;\newcommand{\vi}   {{\myBoldNotation{i}}}&#10;\newcommand{\vj}   {{\myBoldNotation{j}}}&#10;\newcommand{\vk}   {{\myBoldNotation{k}}}&#10;\newcommand{\vl}   {{\myBoldNotation{l}}}&#10;\newcommand{\vm}   {{\myBoldNotation{m}}}&#10;\newcommand{\vn}   {{\myBoldNotation{n}}}&#10;\newcommand{\nn}   {{\myBoldNotation{n}}}&#10;\newcommand{\vo}   {{\myBoldNotation{o}}}&#10;\newcommand{\vp}   {{\myBoldNotation{p}}}&#10;\newcommand{\pp}   {{\myBoldNotation{p}}}&#10;\newcommand{\vq}   {{\myBoldNotation{q}}}&#10;\newcommand{\vr}   {{\myBoldNotation{r}}}&#10;\newcommand{\vs}   {{\myBoldNotation{s}}}&#10;\newcommand{\vt}   {{\myBoldNotation{t}}}&#10;\newcommand{\vu}   {{\myBoldNotation{u}}}&#10;\newcommand{\vv}   {{\myBoldNotation{v}}}&#10;\newcommand{\vw}   {{\myBoldNotation{w}}}&#10;\newcommand{\vx}   {{\myBoldNotation{x}}}&#10;\newcommand{\vy}   {{\myBoldNotation{y}}}&#10;\newcommand{\vz}   {{\myBoldNotation{z}}}&#10;\newcommand{\vNull}{{\myBoldNotation{0}}}&#10;\newcommand{\vOne} {{\myBoldNotation{1}}}&#10;&#10;\newcommand{\mA}   {{\myBoldNotation{A}}}&#10;\newcommand{\mB}   {{\myBoldNotation{B}}}&#10;\newcommand{\mC}   {{\myBoldNotation{C}}}&#10;\newcommand{\mD}   {{\myBoldNotation{D}}}&#10;\newcommand{\mE}   {{\myBoldNotation{E}}}&#10;\newcommand{\mF}   {{\myBoldNotation{F}}}&#10;\newcommand{\mG}   {{\myBoldNotation{G}}}&#10;\newcommand{\mH}   {{\myBoldNotation{H}}}&#10;\newcommand{\mI}   {{\myBoldNotation{I}}}&#10;\newcommand{\mJ}   {{\myBoldNotation{J}}}&#10;\newcommand{\mK}   {{\myBoldNotation{K}}}&#10;\newcommand{\mL}   {{\myBoldNotation{L}}}&#10;\newcommand{\mM}   {{\myBoldNotation{M}}}&#10;\newcommand{\mN}   {{\myBoldNotation{N}}}&#10;\newcommand{\mO}   {{\myBoldNotation{O}}}&#10;\newcommand{\mP}   {{\myBoldNotation{P}}}&#10;\newcommand{\mQ}   {{\myBoldNotation{Q}}}&#10;\newcommand{\mR}   {{\myBoldNotation{R}}}&#10;\newcommand{\mS}   {{\myBoldNotation{S}}}&#10;\newcommand{\mT}   {{\myBoldNotation{T}}}&#10;\newcommand{\mU}   {{\myBoldNotation{U}}}&#10;\newcommand{\mV}   {{\myBoldNotation{V}}}&#10;\newcommand{\mW}   {{\myBoldNotation{W}}}&#10;\newcommand{\mX}   {{\myBoldNotation{X}}}&#10;\newcommand{\mY}   {{\myBoldNotation{Y}}}&#10;\newcommand{\mZ}   {{\myBoldNotation{Z}}}&#10;\newcommand{\mNull}{{\myBoldNotation{0}}}&#10;&#10;%\newcommand{\myBoldGreekNotation}[1]{\boldsymbol{#1}}&#10;\newcommand{\myBoldGreekNotationLower}[1]{{\bm{#1}}}&#10;\newcommand{\myBoldGreekNotationUpper}[1]{{\bm{#1}}}&#10;\newcommand{\balpha}  {{\myBoldGreekNotationLower{\alpha}  }}&#10;\newcommand{\bbeta}   {{\myBoldGreekNotationLower{\beta}   }}&#10;\newcommand{\bgamma}  {{\myBoldGreekNotationLower{\gamma}  }}&#10;\newcommand{\bdelta}  {{\myBoldGreekNotationLower{\delta}  }}&#10;\newcommand{\bepsilon}{{\myBoldGreekNotationLower{\epsilon}}}&#10;\newcommand{\bzeta}   {{\myBoldGreekNotationLower{\zeta}   }}&#10;\newcommand{\btheta}  {{\myBoldGreekNotationLower{\theta}  }}&#10;\newcommand{\biota}   {{\myBoldGreekNotationLower{\iota}   }}&#10;\newcommand{\bkappa}  {{\myBoldGreekNotationLower{\kappa}  }}&#10;\newcommand{\blambda} {{\myBoldGreekNotationLower{\lambda} }}&#10;\newcommand{\bmu}     {{\myBoldGreekNotationLower{\mu}     }}&#10;\newcommand{\bnu}     {{\myBoldGreekNotationLower{\nu}     }}&#10;\newcommand{\bxi}     {{\myBoldGreekNotationLower{\xi}     }}&#10;\newcommand{\bomicron}{{\myBoldGreekNotationLower{\omicron}}}&#10;\newcommand{\bpi}     {{\myBoldGreekNotationLower{\pi}     }}&#10;\newcommand{\brho}    {{\myBoldGreekNotationLower{\rho}    }}&#10;\newcommand{\bsigma}  {{\myBoldGreekNotationLower{\sigma}  }}&#10;\newcommand{\btau}    {{\myBoldGreekNotationLower{\tau}    }}&#10;\newcommand{\bupsilon}{{\myBoldGreekNotationLower{\upsilon}}}&#10;\newcommand{\bphi}    {{\myBoldGreekNotationLower{\phi}    }}&#10;\newcommand{\bchi}    {{\myBoldGreekNotationLower{\chi}    }}&#10;\newcommand{\bpsi}    {{\myBoldGreekNotationLower{\psi}    }}&#10;\newcommand{\bomega}  {{\myBoldGreekNotationLower{\omega}  }}&#10;&#10;\newcommand{\bGamma}  {{\myBoldGreekNotationUpper{\Gamma}  }}&#10;\newcommand{\bDelta}  {{\myBoldGreekNotationUpper{\Delta}  }}&#10;\newcommand{\bTheta}  {{\myBoldGreekNotationUpper{\Theta}  }}&#10;\newcommand{\bLambda} {{\myBoldGreekNotationUpper{\Lambda} }}&#10;\newcommand{\bXi}     {{\myBoldGreekNotationUpper{\Xi}     }}&#10;\newcommand{\bPi}     {{\myBoldGreekNotationUpper{\Pi}     }}&#10;\newcommand{\bSigma}  {{\myBoldGreekNotationUpper{\Sigma}  }}&#10;\newcommand{\bUpsilon}{{\myBoldGreekNotationUpper{\Upsilon}}}&#10;\newcommand{\bPhi}    {{\myBoldGreekNotationUpper{\Phi}    }}&#10;\newcommand{\bPsi}    {{\myBoldGreekNotationUpper{\Psi}    }}&#10;\newcommand{\bOmega}  {{\myBoldGreekNotationUpper{\Omega}  }}&#10;&#10;\newcommand{\inn}[2][0cm]{\mathopen{}\left|{#2}\parbox[h][#1]{0cm}{}\right|}&#10;\newcommand{\invn}[2][0cm]{\mathopen{}\left|\left|{#2}\parbox[h][#1]{0cm}{}\right|\right|}&#10;&#10;%\newcommand{\Sa}{{\mathbf {Sa}}}&#10;%\newcommand{\Topo}{{\mathbf {Topo}}}&#10;%\newcommand{\Sep}{{\mathbf {Sep}}}&#10;%\newcommand{\Str}{{\mathbf {Str}}}&#10;%\newcommand{\Reg}{{\mathbf {Reg}}}&#10;&#10;%\newcommand{\PPhi}{{\pmb \Phi}}&#10;%\newcommand{\PPi}{{\pmb \Pi}}&#10;%\newcommand{\PPhi}{{\bm \Phi}}&#10;%\newcommand{\PPi}{{\bm \Pi}}&#10;\newcommand{\PPhi}{{\Phi}}&#10;\newcommand{\PPi}{{\Pi}}&#10;\newcommand{\ppi}{{\pi}}&#10;\newcommand{\ggam}{{\gamma}}&#10;&#10;\newcommand{\cA}{{\mathcal A}}&#10;\newcommand{\cB}{{\mathcal B}}&#10;\newcommand{\cC}{{\mathcal C}}&#10;\newcommand{\cD}{{\mathcal D}}&#10;\newcommand{\cE}{{\mathcal E}}&#10;\newcommand{\cF}{{\mathcal F}}&#10;\newcommand{\cG}{{\mathcal G}}&#10;\newcommand{\cH}{{\mathcal H}}&#10;\newcommand{\cI}{{\mathcal I}}&#10;\newcommand{\cJ}{{\mathcal J}}&#10;\newcommand{\cK}{{\mathcal K}}&#10;\newcommand{\cL}{{\mathcal L}}&#10;\newcommand{\cM}{{\mathcal M}}&#10;\newcommand{\cN}{{\mathcal N}}&#10;\newcommand{\cO}{{\mathcal O}}&#10;\newcommand{\cP}{{\mathcal P}}&#10;\newcommand{\cQ}{{\mathcal Q}}&#10;\newcommand{\cR}{{\mathcal R}}&#10;\newcommand{\cS}{{\mathcal S}}&#10;\newcommand{\cT}{{\mathcal T}}&#10;\newcommand{\cU}{{\mathcal U}}&#10;\newcommand{\cV}{{\mathcal V}}&#10;\newcommand{\cW}{{\mathcal W}}&#10;\newcommand{\cX}{{\mathcal X}}&#10;\newcommand{\cY}{{\mathcal Y}}&#10;\newcommand{\cZ}{{\mathcal Z}}&#10;&#10;\newcommand{\ca}{{\mathcal a}}&#10;\newcommand{\cb}{{\mathcal b}}&#10;\newcommand{\cc}{{\mathcal c}}&#10;\newcommand{\cd}{{\mathcal d}}&#10;\newcommand{\ce}{{\mathcal e}}&#10;%\newcommand{\cf}{{\mathcal f}}&#10;\newcommand{\cg}{{\mathcal g}}&#10;\newcommand{\ch}{{\mathcal h}}&#10;\newcommand{\ci}{{\mathcal i}}&#10;\newcommand{\cj}{{\mathcal j}}&#10;%\newcommand{\ck}{{\mathcal k}}&#10;\newcommand{\cl}{{\mathcal l}}&#10;\newcommand{\cm}{{\mathcal m}}&#10;\newcommand{\cn}{{\mathcal n}}&#10;\newcommand{\co}{{\mathcal o}}&#10;\newcommand{\cp}{{\mathcal p}}&#10;\newcommand{\cq}{{\mathcal q}}&#10;%\newcommand{\cr}{{\mathcal r}}&#10;\newcommand{\cs}{{\mathcal s}}&#10;\newcommand{\ct}{{\mathcal t}}&#10;\newcommand{\cu}{{\mathcal u}}&#10;\newcommand{\cv}{{\mathcal v}}&#10;\newcommand{\cw}{{\mathcal w}}&#10;\newcommand{\cx}{{\mathcal x}}&#10;\newcommand{\cy}{{\mathcal y}}&#10;\newcommand{\cz}{{\mathcal z}}&#10;&#10;%cool package Styles&#10;\Style{IdentityMatrixSymb=\mI,%&#10;       DSymb={\mathrm d},%&#10;       IntegrateDifferentialDSymb={\mathrm d},%&#10;       TrParen=p,%&#10;       DetParen=p}&#10;\Style{DDisplayFunc=outset}&#10;\renewcommand{\Transpose}[1]{ {#1}^\Transp }&#10;\newcommand{\TransposeInv}[1]{ {#1}^{-\Transp} }&#10;\newcommand{\T}[1]{\Transpose{#1}}&#10;\newcommand{\TInv}[1]{\TransposeInv{#1}}&#10;\newcommand{\Inv}[1]{ {#1}^{-1} }&#10;\newcommand{\Transp}{{{\mathrm T}}}&#10;      &#10;\newcommand{\Rank}[1]    {\operatorname{rank}\inp{#1}}&#10;\newcommand{\Vol}[1]     {\operatorname{vol}\inp{#1}}&#10;\renewcommand{\Vec}[1]   {\operatorname{vec}\inp{#1}}&#10;\renewcommand{\Div}[1]   {\T{\nabla} \, #1}&#10;\newcommand{\Diag}[1]    {\operatorname{diag}\inp{#1}}&#10;\newcommand{\Dim}[1]     {\operatorname{dim}\inp{#1}}&#10;\newcommand{\Diagof}[1]  {\operatorname{diag}^{-1}\inp{#1}}&#10;\newcommand*{\diff}{\mathop{}\!\mathrm{d}} %e.g. $F(x) = \int\!f(x)\diff x$&#10;\newcommand{\Argmin}[1]{\underset{#1}{\operatorname{argmin}} \;}&#10;\newcommand{\Maxof}[1]{\underset{#1}{\operatorname{max}} \;}&#10;\newcommand{\Minof}[1]{\underset{#1}{\operatorname{min}} \;}&#10;&#10;\providecommand{\e}[1]{\ensuremath{\cdot 10^{#1}}}&#10;&#10;%workaround for mathbold in cool, cf. http://tex.stackexchange.com/questions/97910&#10;\let\oldmb\mathbold&#10;\protected\def\mathbold{\oldmb}&#10;&#10;\newcommand{\CB} [1]{{\color{#1}     $\bullet$}}&#10;\newcommand{\CBB}[2]{{\color[#1]{#2} $\bullet$}}&#10;&#10;\newcommand{\ie}{i.e.}&#10;\newcommand{\Ie}{I.e.}&#10;\newcommand{\eg}{e.g.}&#10;\newcommand{\Eg}{E.g.}&#10;\newcommand{\cf}{cf.\ }&#10;\newcommand{\Cf}{Cf.\ }&#10;\newcommand{\etc}{etc.\ }&#10;\newcommand{\wrt}{w.r.t.\ }&#10;\newcommand{\Wrt}{W.r.t.\ }&#10;% \newcommand{\wlog}{w.l.o.g.~}&#10;\newcommand{\Wlog}{W.l.o.g.\ }&#10;\newcommand{\resp}{resp.\ }&#10;\newcommand{\etal}{et al.\ }&#10;&#10;\newtheorem{theorem}{Theorem}&#10;\newtheorem{definition}{Definition}&#10;\newtheorem{expectation}{Expectation}&#10;\newtheorem{problem}{Problem}&#10;%\newtheorem{algorithm}{Algorithm}&#10;&#10;%\newenvironment{fshaded}{%&#10;%\def\FrameCommand{\fcolorbox{framecolor}{shadecolor}}%&#10;%\MakeFramed {\FrameRestore}}%&#10;%{\endMakeFramed}&#10;%&#10;%\newtheorem{theorem}{Theorem}[section]&#10;%&#10;%\newenvironment{fdfn}[1][]{&#10;%\definecolor{shadecolor}{rgb}{.9,.9,1}%DEFINITION_COLORBOX&#10;%\definecolor{framecolor}{rgb}{1,1,1}%&#10;%\begin{fshaded}\begin{theorem}[#1]}{\end{theorem}\end{fshaded}}&#10;%&#10;%&#10;%\begin{fdfn}[Blash]&#10;%Eine Zahlenfolge ...&#10;%\end{fdfn}&#10;%&#10;%\begin{fdfn}[Test]&#10;%Eine Zahlenfolge ...&#10;%\end{fdfn}&#10;&#10;% :mode=latex: %&#10;&#10;\begin{document}&#10;&#10;$x_4$&#10;&#10;\end{document}"/>
  <p:tag name="IGUANATEXSIZE" val="20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%\usepackage[osf,sc]{mathpazo}&#10;\usepackage{cool}&#10;\pagestyle{empty}&#10;&#10;%!TEX root = diss.tex&#10;&#10;%%%%%%%%%%%%%%%%%%%%%%%%%%%%%%%%%%%%%%%%%%%%%%%%%%%%%%%%%%%%%&#10;%% LaTeX math macros&#10;%%%%%%%%%%%%%%%%%%%%%%%%%%%%%%%%%%%%%%%%%%%%%%%%%%%%%%%%%%%%%&#10;&#10;\newcommand{\mySetNotation}[1]{{\mathbb{#1}}}&#10;\newcommand{\RRSet}{{\mySetNotation{R}}}&#10;\newcommand{\EESet}{{\mySetNotation{E}}}&#10;\newcommand{\NNSet}{{\mySetNotation{N}}}&#10;\newcommand{\QQSet}{{\mySetNotation{Q}}}&#10;&#10;\newcommand{\myBoldNotation}[1]{{\mathbf #1}}&#10;%\newcommand{\myBoldNotation}[1]{{\mathbold{#1}}} %for euler math&#10;\newcommand{\va}   {{\myBoldNotation{a}}}&#10;\newcommand{\vb}   {{\myBoldNotation{b}}}&#10;\newcommand{\vc}   {{\myBoldNotation{c}}}&#10;\newcommand{\vd}   {{\myBoldNotation{d}}}&#10;\newcommand{\ve}   {{\myBoldNotation{e}}}&#10;\newcommand{\vf}   {{\myBoldNotation{f}}}&#10;\newcommand{\vg}   {{\myBoldNotation{g}}}&#10;\newcommand{\vh}   {{\myBoldNotation{h}}}&#10;\newcommand{\vi}   {{\myBoldNotation{i}}}&#10;\newcommand{\vj}   {{\myBoldNotation{j}}}&#10;\newcommand{\vk}   {{\myBoldNotation{k}}}&#10;\newcommand{\vl}   {{\myBoldNotation{l}}}&#10;\newcommand{\vm}   {{\myBoldNotation{m}}}&#10;\newcommand{\vn}   {{\myBoldNotation{n}}}&#10;\newcommand{\nn}   {{\myBoldNotation{n}}}&#10;\newcommand{\vo}   {{\myBoldNotation{o}}}&#10;\newcommand{\vp}   {{\myBoldNotation{p}}}&#10;\newcommand{\pp}   {{\myBoldNotation{p}}}&#10;\newcommand{\vq}   {{\myBoldNotation{q}}}&#10;\newcommand{\vr}   {{\myBoldNotation{r}}}&#10;\newcommand{\vs}   {{\myBoldNotation{s}}}&#10;\newcommand{\vt}   {{\myBoldNotation{t}}}&#10;\newcommand{\vu}   {{\myBoldNotation{u}}}&#10;\newcommand{\vv}   {{\myBoldNotation{v}}}&#10;\newcommand{\vw}   {{\myBoldNotation{w}}}&#10;\newcommand{\vx}   {{\myBoldNotation{x}}}&#10;\newcommand{\vy}   {{\myBoldNotation{y}}}&#10;\newcommand{\vz}   {{\myBoldNotation{z}}}&#10;\newcommand{\vNull}{{\myBoldNotation{0}}}&#10;\newcommand{\vOne} {{\myBoldNotation{1}}}&#10;&#10;\newcommand{\mA}   {{\myBoldNotation{A}}}&#10;\newcommand{\mB}   {{\myBoldNotation{B}}}&#10;\newcommand{\mC}   {{\myBoldNotation{C}}}&#10;\newcommand{\mD}   {{\myBoldNotation{D}}}&#10;\newcommand{\mE}   {{\myBoldNotation{E}}}&#10;\newcommand{\mF}   {{\myBoldNotation{F}}}&#10;\newcommand{\mG}   {{\myBoldNotation{G}}}&#10;\newcommand{\mH}   {{\myBoldNotation{H}}}&#10;\newcommand{\mI}   {{\myBoldNotation{I}}}&#10;\newcommand{\mJ}   {{\myBoldNotation{J}}}&#10;\newcommand{\mK}   {{\myBoldNotation{K}}}&#10;\newcommand{\mL}   {{\myBoldNotation{L}}}&#10;\newcommand{\mM}   {{\myBoldNotation{M}}}&#10;\newcommand{\mN}   {{\myBoldNotation{N}}}&#10;\newcommand{\mO}   {{\myBoldNotation{O}}}&#10;\newcommand{\mP}   {{\myBoldNotation{P}}}&#10;\newcommand{\mQ}   {{\myBoldNotation{Q}}}&#10;\newcommand{\mR}   {{\myBoldNotation{R}}}&#10;\newcommand{\mS}   {{\myBoldNotation{S}}}&#10;\newcommand{\mT}   {{\myBoldNotation{T}}}&#10;\newcommand{\mU}   {{\myBoldNotation{U}}}&#10;\newcommand{\mV}   {{\myBoldNotation{V}}}&#10;\newcommand{\mW}   {{\myBoldNotation{W}}}&#10;\newcommand{\mX}   {{\myBoldNotation{X}}}&#10;\newcommand{\mY}   {{\myBoldNotation{Y}}}&#10;\newcommand{\mZ}   {{\myBoldNotation{Z}}}&#10;\newcommand{\mNull}{{\myBoldNotation{0}}}&#10;&#10;%\newcommand{\myBoldGreekNotation}[1]{\boldsymbol{#1}}&#10;\newcommand{\myBoldGreekNotationLower}[1]{{\bm{#1}}}&#10;\newcommand{\myBoldGreekNotationUpper}[1]{{\bm{#1}}}&#10;\newcommand{\balpha}  {{\myBoldGreekNotationLower{\alpha}  }}&#10;\newcommand{\bbeta}   {{\myBoldGreekNotationLower{\beta}   }}&#10;\newcommand{\bgamma}  {{\myBoldGreekNotationLower{\gamma}  }}&#10;\newcommand{\bdelta}  {{\myBoldGreekNotationLower{\delta}  }}&#10;\newcommand{\bepsilon}{{\myBoldGreekNotationLower{\epsilon}}}&#10;\newcommand{\bzeta}   {{\myBoldGreekNotationLower{\zeta}   }}&#10;\newcommand{\btheta}  {{\myBoldGreekNotationLower{\theta}  }}&#10;\newcommand{\biota}   {{\myBoldGreekNotationLower{\iota}   }}&#10;\newcommand{\bkappa}  {{\myBoldGreekNotationLower{\kappa}  }}&#10;\newcommand{\blambda} {{\myBoldGreekNotationLower{\lambda} }}&#10;\newcommand{\bmu}     {{\myBoldGreekNotationLower{\mu}     }}&#10;\newcommand{\bnu}     {{\myBoldGreekNotationLower{\nu}     }}&#10;\newcommand{\bxi}     {{\myBoldGreekNotationLower{\xi}     }}&#10;\newcommand{\bomicron}{{\myBoldGreekNotationLower{\omicron}}}&#10;\newcommand{\bpi}     {{\myBoldGreekNotationLower{\pi}     }}&#10;\newcommand{\brho}    {{\myBoldGreekNotationLower{\rho}    }}&#10;\newcommand{\bsigma}  {{\myBoldGreekNotationLower{\sigma}  }}&#10;\newcommand{\btau}    {{\myBoldGreekNotationLower{\tau}    }}&#10;\newcommand{\bupsilon}{{\myBoldGreekNotationLower{\upsilon}}}&#10;\newcommand{\bphi}    {{\myBoldGreekNotationLower{\phi}    }}&#10;\newcommand{\bchi}    {{\myBoldGreekNotationLower{\chi}    }}&#10;\newcommand{\bpsi}    {{\myBoldGreekNotationLower{\psi}    }}&#10;\newcommand{\bomega}  {{\myBoldGreekNotationLower{\omega}  }}&#10;&#10;\newcommand{\bGamma}  {{\myBoldGreekNotationUpper{\Gamma}  }}&#10;\newcommand{\bDelta}  {{\myBoldGreekNotationUpper{\Delta}  }}&#10;\newcommand{\bTheta}  {{\myBoldGreekNotationUpper{\Theta}  }}&#10;\newcommand{\bLambda} {{\myBoldGreekNotationUpper{\Lambda} }}&#10;\newcommand{\bXi}     {{\myBoldGreekNotationUpper{\Xi}     }}&#10;\newcommand{\bPi}     {{\myBoldGreekNotationUpper{\Pi}     }}&#10;\newcommand{\bSigma}  {{\myBoldGreekNotationUpper{\Sigma}  }}&#10;\newcommand{\bUpsilon}{{\myBoldGreekNotationUpper{\Upsilon}}}&#10;\newcommand{\bPhi}    {{\myBoldGreekNotationUpper{\Phi}    }}&#10;\newcommand{\bPsi}    {{\myBoldGreekNotationUpper{\Psi}    }}&#10;\newcommand{\bOmega}  {{\myBoldGreekNotationUpper{\Omega}  }}&#10;&#10;\newcommand{\inn}[2][0cm]{\mathopen{}\left|{#2}\parbox[h][#1]{0cm}{}\right|}&#10;\newcommand{\invn}[2][0cm]{\mathopen{}\left|\left|{#2}\parbox[h][#1]{0cm}{}\right|\right|}&#10;&#10;%\newcommand{\Sa}{{\mathbf {Sa}}}&#10;%\newcommand{\Topo}{{\mathbf {Topo}}}&#10;%\newcommand{\Sep}{{\mathbf {Sep}}}&#10;%\newcommand{\Str}{{\mathbf {Str}}}&#10;%\newcommand{\Reg}{{\mathbf {Reg}}}&#10;&#10;%\newcommand{\PPhi}{{\pmb \Phi}}&#10;%\newcommand{\PPi}{{\pmb \Pi}}&#10;%\newcommand{\PPhi}{{\bm \Phi}}&#10;%\newcommand{\PPi}{{\bm \Pi}}&#10;\newcommand{\PPhi}{{\Phi}}&#10;\newcommand{\PPi}{{\Pi}}&#10;\newcommand{\ppi}{{\pi}}&#10;\newcommand{\ggam}{{\gamma}}&#10;&#10;\newcommand{\cA}{{\mathcal A}}&#10;\newcommand{\cB}{{\mathcal B}}&#10;\newcommand{\cC}{{\mathcal C}}&#10;\newcommand{\cD}{{\mathcal D}}&#10;\newcommand{\cE}{{\mathcal E}}&#10;\newcommand{\cF}{{\mathcal F}}&#10;\newcommand{\cG}{{\mathcal G}}&#10;\newcommand{\cH}{{\mathcal H}}&#10;\newcommand{\cI}{{\mathcal I}}&#10;\newcommand{\cJ}{{\mathcal J}}&#10;\newcommand{\cK}{{\mathcal K}}&#10;\newcommand{\cL}{{\mathcal L}}&#10;\newcommand{\cM}{{\mathcal M}}&#10;\newcommand{\cN}{{\mathcal N}}&#10;\newcommand{\cO}{{\mathcal O}}&#10;\newcommand{\cP}{{\mathcal P}}&#10;\newcommand{\cQ}{{\mathcal Q}}&#10;\newcommand{\cR}{{\mathcal R}}&#10;\newcommand{\cS}{{\mathcal S}}&#10;\newcommand{\cT}{{\mathcal T}}&#10;\newcommand{\cU}{{\mathcal U}}&#10;\newcommand{\cV}{{\mathcal V}}&#10;\newcommand{\cW}{{\mathcal W}}&#10;\newcommand{\cX}{{\mathcal X}}&#10;\newcommand{\cY}{{\mathcal Y}}&#10;\newcommand{\cZ}{{\mathcal Z}}&#10;&#10;\newcommand{\ca}{{\mathcal a}}&#10;\newcommand{\cb}{{\mathcal b}}&#10;\newcommand{\cc}{{\mathcal c}}&#10;\newcommand{\cd}{{\mathcal d}}&#10;\newcommand{\ce}{{\mathcal e}}&#10;%\newcommand{\cf}{{\mathcal f}}&#10;\newcommand{\cg}{{\mathcal g}}&#10;\newcommand{\ch}{{\mathcal h}}&#10;\newcommand{\ci}{{\mathcal i}}&#10;\newcommand{\cj}{{\mathcal j}}&#10;%\newcommand{\ck}{{\mathcal k}}&#10;\newcommand{\cl}{{\mathcal l}}&#10;\newcommand{\cm}{{\mathcal m}}&#10;\newcommand{\cn}{{\mathcal n}}&#10;\newcommand{\co}{{\mathcal o}}&#10;\newcommand{\cp}{{\mathcal p}}&#10;\newcommand{\cq}{{\mathcal q}}&#10;%\newcommand{\cr}{{\mathcal r}}&#10;\newcommand{\cs}{{\mathcal s}}&#10;\newcommand{\ct}{{\mathcal t}}&#10;\newcommand{\cu}{{\mathcal u}}&#10;\newcommand{\cv}{{\mathcal v}}&#10;\newcommand{\cw}{{\mathcal w}}&#10;\newcommand{\cx}{{\mathcal x}}&#10;\newcommand{\cy}{{\mathcal y}}&#10;\newcommand{\cz}{{\mathcal z}}&#10;&#10;%cool package Styles&#10;\Style{IdentityMatrixSymb=\mI,%&#10;       DSymb={\mathrm d},%&#10;       IntegrateDifferentialDSymb={\mathrm d},%&#10;       TrParen=p,%&#10;       DetParen=p}&#10;\Style{DDisplayFunc=outset}&#10;\renewcommand{\Transpose}[1]{ {#1}^\Transp }&#10;\newcommand{\TransposeInv}[1]{ {#1}^{-\Transp} }&#10;\newcommand{\T}[1]{\Transpose{#1}}&#10;\newcommand{\TInv}[1]{\TransposeInv{#1}}&#10;\newcommand{\Inv}[1]{ {#1}^{-1} }&#10;\newcommand{\Transp}{{{\mathrm T}}}&#10;      &#10;\newcommand{\Rank}[1]    {\operatorname{rank}\inp{#1}}&#10;\newcommand{\Vol}[1]     {\operatorname{vol}\inp{#1}}&#10;\renewcommand{\Vec}[1]   {\operatorname{vec}\inp{#1}}&#10;\renewcommand{\Div}[1]   {\T{\nabla} \, #1}&#10;\newcommand{\Diag}[1]    {\operatorname{diag}\inp{#1}}&#10;\newcommand{\Dim}[1]     {\operatorname{dim}\inp{#1}}&#10;\newcommand{\Diagof}[1]  {\operatorname{diag}^{-1}\inp{#1}}&#10;\newcommand*{\diff}{\mathop{}\!\mathrm{d}} %e.g. $F(x) = \int\!f(x)\diff x$&#10;\newcommand{\Argmin}[1]{\underset{#1}{\operatorname{argmin}} \;}&#10;\newcommand{\Maxof}[1]{\underset{#1}{\operatorname{max}} \;}&#10;\newcommand{\Minof}[1]{\underset{#1}{\operatorname{min}} \;}&#10;&#10;\providecommand{\e}[1]{\ensuremath{\cdot 10^{#1}}}&#10;&#10;%workaround for mathbold in cool, cf. http://tex.stackexchange.com/questions/97910&#10;\let\oldmb\mathbold&#10;\protected\def\mathbold{\oldmb}&#10;&#10;\newcommand{\CB} [1]{{\color{#1}     $\bullet$}}&#10;\newcommand{\CBB}[2]{{\color[#1]{#2} $\bullet$}}&#10;&#10;\newcommand{\ie}{i.e.}&#10;\newcommand{\Ie}{I.e.}&#10;\newcommand{\eg}{e.g.}&#10;\newcommand{\Eg}{E.g.}&#10;\newcommand{\cf}{cf.\ }&#10;\newcommand{\Cf}{Cf.\ }&#10;\newcommand{\etc}{etc.\ }&#10;\newcommand{\wrt}{w.r.t.\ }&#10;\newcommand{\Wrt}{W.r.t.\ }&#10;% \newcommand{\wlog}{w.l.o.g.~}&#10;\newcommand{\Wlog}{W.l.o.g.\ }&#10;\newcommand{\resp}{resp.\ }&#10;\newcommand{\etal}{et al.\ }&#10;&#10;\newtheorem{theorem}{Theorem}&#10;\newtheorem{definition}{Definition}&#10;\newtheorem{expectation}{Expectation}&#10;\newtheorem{problem}{Problem}&#10;%\newtheorem{algorithm}{Algorithm}&#10;&#10;%\newenvironment{fshaded}{%&#10;%\def\FrameCommand{\fcolorbox{framecolor}{shadecolor}}%&#10;%\MakeFramed {\FrameRestore}}%&#10;%{\endMakeFramed}&#10;%&#10;%\newtheorem{theorem}{Theorem}[section]&#10;%&#10;%\newenvironment{fdfn}[1][]{&#10;%\definecolor{shadecolor}{rgb}{.9,.9,1}%DEFINITION_COLORBOX&#10;%\definecolor{framecolor}{rgb}{1,1,1}%&#10;%\begin{fshaded}\begin{theorem}[#1]}{\end{theorem}\end{fshaded}}&#10;%&#10;%&#10;%\begin{fdfn}[Blash]&#10;%Eine Zahlenfolge ...&#10;%\end{fdfn}&#10;%&#10;%\begin{fdfn}[Test]&#10;%Eine Zahlenfolge ...&#10;%\end{fdfn}&#10;&#10;% :mode=latex: %&#10;&#10;\begin{document}&#10;&#10;$x_5$&#10;&#10;\end{document}"/>
  <p:tag name="IGUANATEXSIZE" val="20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%\usepackage[osf,sc]{mathpazo}&#10;\usepackage{cool}&#10;\pagestyle{empty}&#10;&#10;%!TEX root = diss.tex&#10;&#10;%%%%%%%%%%%%%%%%%%%%%%%%%%%%%%%%%%%%%%%%%%%%%%%%%%%%%%%%%%%%%&#10;%% LaTeX math macros&#10;%%%%%%%%%%%%%%%%%%%%%%%%%%%%%%%%%%%%%%%%%%%%%%%%%%%%%%%%%%%%%&#10;&#10;\newcommand{\mySetNotation}[1]{{\mathbb{#1}}}&#10;\newcommand{\RRSet}{{\mySetNotation{R}}}&#10;\newcommand{\EESet}{{\mySetNotation{E}}}&#10;\newcommand{\NNSet}{{\mySetNotation{N}}}&#10;\newcommand{\QQSet}{{\mySetNotation{Q}}}&#10;&#10;\newcommand{\myBoldNotation}[1]{{\mathbf #1}}&#10;%\newcommand{\myBoldNotation}[1]{{\mathbold{#1}}} %for euler math&#10;\newcommand{\va}   {{\myBoldNotation{a}}}&#10;\newcommand{\vb}   {{\myBoldNotation{b}}}&#10;\newcommand{\vc}   {{\myBoldNotation{c}}}&#10;\newcommand{\vd}   {{\myBoldNotation{d}}}&#10;\newcommand{\ve}   {{\myBoldNotation{e}}}&#10;\newcommand{\vf}   {{\myBoldNotation{f}}}&#10;\newcommand{\vg}   {{\myBoldNotation{g}}}&#10;\newcommand{\vh}   {{\myBoldNotation{h}}}&#10;\newcommand{\vi}   {{\myBoldNotation{i}}}&#10;\newcommand{\vj}   {{\myBoldNotation{j}}}&#10;\newcommand{\vk}   {{\myBoldNotation{k}}}&#10;\newcommand{\vl}   {{\myBoldNotation{l}}}&#10;\newcommand{\vm}   {{\myBoldNotation{m}}}&#10;\newcommand{\vn}   {{\myBoldNotation{n}}}&#10;\newcommand{\nn}   {{\myBoldNotation{n}}}&#10;\newcommand{\vo}   {{\myBoldNotation{o}}}&#10;\newcommand{\vp}   {{\myBoldNotation{p}}}&#10;\newcommand{\pp}   {{\myBoldNotation{p}}}&#10;\newcommand{\vq}   {{\myBoldNotation{q}}}&#10;\newcommand{\vr}   {{\myBoldNotation{r}}}&#10;\newcommand{\vs}   {{\myBoldNotation{s}}}&#10;\newcommand{\vt}   {{\myBoldNotation{t}}}&#10;\newcommand{\vu}   {{\myBoldNotation{u}}}&#10;\newcommand{\vv}   {{\myBoldNotation{v}}}&#10;\newcommand{\vw}   {{\myBoldNotation{w}}}&#10;\newcommand{\vx}   {{\myBoldNotation{x}}}&#10;\newcommand{\vy}   {{\myBoldNotation{y}}}&#10;\newcommand{\vz}   {{\myBoldNotation{z}}}&#10;\newcommand{\vNull}{{\myBoldNotation{0}}}&#10;\newcommand{\vOne} {{\myBoldNotation{1}}}&#10;&#10;\newcommand{\mA}   {{\myBoldNotation{A}}}&#10;\newcommand{\mB}   {{\myBoldNotation{B}}}&#10;\newcommand{\mC}   {{\myBoldNotation{C}}}&#10;\newcommand{\mD}   {{\myBoldNotation{D}}}&#10;\newcommand{\mE}   {{\myBoldNotation{E}}}&#10;\newcommand{\mF}   {{\myBoldNotation{F}}}&#10;\newcommand{\mG}   {{\myBoldNotation{G}}}&#10;\newcommand{\mH}   {{\myBoldNotation{H}}}&#10;\newcommand{\mI}   {{\myBoldNotation{I}}}&#10;\newcommand{\mJ}   {{\myBoldNotation{J}}}&#10;\newcommand{\mK}   {{\myBoldNotation{K}}}&#10;\newcommand{\mL}   {{\myBoldNotation{L}}}&#10;\newcommand{\mM}   {{\myBoldNotation{M}}}&#10;\newcommand{\mN}   {{\myBoldNotation{N}}}&#10;\newcommand{\mO}   {{\myBoldNotation{O}}}&#10;\newcommand{\mP}   {{\myBoldNotation{P}}}&#10;\newcommand{\mQ}   {{\myBoldNotation{Q}}}&#10;\newcommand{\mR}   {{\myBoldNotation{R}}}&#10;\newcommand{\mS}   {{\myBoldNotation{S}}}&#10;\newcommand{\mT}   {{\myBoldNotation{T}}}&#10;\newcommand{\mU}   {{\myBoldNotation{U}}}&#10;\newcommand{\mV}   {{\myBoldNotation{V}}}&#10;\newcommand{\mW}   {{\myBoldNotation{W}}}&#10;\newcommand{\mX}   {{\myBoldNotation{X}}}&#10;\newcommand{\mY}   {{\myBoldNotation{Y}}}&#10;\newcommand{\mZ}   {{\myBoldNotation{Z}}}&#10;\newcommand{\mNull}{{\myBoldNotation{0}}}&#10;&#10;%\newcommand{\myBoldGreekNotation}[1]{\boldsymbol{#1}}&#10;\newcommand{\myBoldGreekNotationLower}[1]{{\bm{#1}}}&#10;\newcommand{\myBoldGreekNotationUpper}[1]{{\bm{#1}}}&#10;\newcommand{\balpha}  {{\myBoldGreekNotationLower{\alpha}  }}&#10;\newcommand{\bbeta}   {{\myBoldGreekNotationLower{\beta}   }}&#10;\newcommand{\bgamma}  {{\myBoldGreekNotationLower{\gamma}  }}&#10;\newcommand{\bdelta}  {{\myBoldGreekNotationLower{\delta}  }}&#10;\newcommand{\bepsilon}{{\myBoldGreekNotationLower{\epsilon}}}&#10;\newcommand{\bzeta}   {{\myBoldGreekNotationLower{\zeta}   }}&#10;\newcommand{\btheta}  {{\myBoldGreekNotationLower{\theta}  }}&#10;\newcommand{\biota}   {{\myBoldGreekNotationLower{\iota}   }}&#10;\newcommand{\bkappa}  {{\myBoldGreekNotationLower{\kappa}  }}&#10;\newcommand{\blambda} {{\myBoldGreekNotationLower{\lambda} }}&#10;\newcommand{\bmu}     {{\myBoldGreekNotationLower{\mu}     }}&#10;\newcommand{\bnu}     {{\myBoldGreekNotationLower{\nu}     }}&#10;\newcommand{\bxi}     {{\myBoldGreekNotationLower{\xi}     }}&#10;\newcommand{\bomicron}{{\myBoldGreekNotationLower{\omicron}}}&#10;\newcommand{\bpi}     {{\myBoldGreekNotationLower{\pi}     }}&#10;\newcommand{\brho}    {{\myBoldGreekNotationLower{\rho}    }}&#10;\newcommand{\bsigma}  {{\myBoldGreekNotationLower{\sigma}  }}&#10;\newcommand{\btau}    {{\myBoldGreekNotationLower{\tau}    }}&#10;\newcommand{\bupsilon}{{\myBoldGreekNotationLower{\upsilon}}}&#10;\newcommand{\bphi}    {{\myBoldGreekNotationLower{\phi}    }}&#10;\newcommand{\bchi}    {{\myBoldGreekNotationLower{\chi}    }}&#10;\newcommand{\bpsi}    {{\myBoldGreekNotationLower{\psi}    }}&#10;\newcommand{\bomega}  {{\myBoldGreekNotationLower{\omega}  }}&#10;&#10;\newcommand{\bGamma}  {{\myBoldGreekNotationUpper{\Gamma}  }}&#10;\newcommand{\bDelta}  {{\myBoldGreekNotationUpper{\Delta}  }}&#10;\newcommand{\bTheta}  {{\myBoldGreekNotationUpper{\Theta}  }}&#10;\newcommand{\bLambda} {{\myBoldGreekNotationUpper{\Lambda} }}&#10;\newcommand{\bXi}     {{\myBoldGreekNotationUpper{\Xi}     }}&#10;\newcommand{\bPi}     {{\myBoldGreekNotationUpper{\Pi}     }}&#10;\newcommand{\bSigma}  {{\myBoldGreekNotationUpper{\Sigma}  }}&#10;\newcommand{\bUpsilon}{{\myBoldGreekNotationUpper{\Upsilon}}}&#10;\newcommand{\bPhi}    {{\myBoldGreekNotationUpper{\Phi}    }}&#10;\newcommand{\bPsi}    {{\myBoldGreekNotationUpper{\Psi}    }}&#10;\newcommand{\bOmega}  {{\myBoldGreekNotationUpper{\Omega}  }}&#10;&#10;\newcommand{\inn}[2][0cm]{\mathopen{}\left|{#2}\parbox[h][#1]{0cm}{}\right|}&#10;\newcommand{\invn}[2][0cm]{\mathopen{}\left|\left|{#2}\parbox[h][#1]{0cm}{}\right|\right|}&#10;&#10;%\newcommand{\Sa}{{\mathbf {Sa}}}&#10;%\newcommand{\Topo}{{\mathbf {Topo}}}&#10;%\newcommand{\Sep}{{\mathbf {Sep}}}&#10;%\newcommand{\Str}{{\mathbf {Str}}}&#10;%\newcommand{\Reg}{{\mathbf {Reg}}}&#10;&#10;%\newcommand{\PPhi}{{\pmb \Phi}}&#10;%\newcommand{\PPi}{{\pmb \Pi}}&#10;%\newcommand{\PPhi}{{\bm \Phi}}&#10;%\newcommand{\PPi}{{\bm \Pi}}&#10;\newcommand{\PPhi}{{\Phi}}&#10;\newcommand{\PPi}{{\Pi}}&#10;\newcommand{\ppi}{{\pi}}&#10;\newcommand{\ggam}{{\gamma}}&#10;&#10;\newcommand{\cA}{{\mathcal A}}&#10;\newcommand{\cB}{{\mathcal B}}&#10;\newcommand{\cC}{{\mathcal C}}&#10;\newcommand{\cD}{{\mathcal D}}&#10;\newcommand{\cE}{{\mathcal E}}&#10;\newcommand{\cF}{{\mathcal F}}&#10;\newcommand{\cG}{{\mathcal G}}&#10;\newcommand{\cH}{{\mathcal H}}&#10;\newcommand{\cI}{{\mathcal I}}&#10;\newcommand{\cJ}{{\mathcal J}}&#10;\newcommand{\cK}{{\mathcal K}}&#10;\newcommand{\cL}{{\mathcal L}}&#10;\newcommand{\cM}{{\mathcal M}}&#10;\newcommand{\cN}{{\mathcal N}}&#10;\newcommand{\cO}{{\mathcal O}}&#10;\newcommand{\cP}{{\mathcal P}}&#10;\newcommand{\cQ}{{\mathcal Q}}&#10;\newcommand{\cR}{{\mathcal R}}&#10;\newcommand{\cS}{{\mathcal S}}&#10;\newcommand{\cT}{{\mathcal T}}&#10;\newcommand{\cU}{{\mathcal U}}&#10;\newcommand{\cV}{{\mathcal V}}&#10;\newcommand{\cW}{{\mathcal W}}&#10;\newcommand{\cX}{{\mathcal X}}&#10;\newcommand{\cY}{{\mathcal Y}}&#10;\newcommand{\cZ}{{\mathcal Z}}&#10;&#10;\newcommand{\ca}{{\mathcal a}}&#10;\newcommand{\cb}{{\mathcal b}}&#10;\newcommand{\cc}{{\mathcal c}}&#10;\newcommand{\cd}{{\mathcal d}}&#10;\newcommand{\ce}{{\mathcal e}}&#10;%\newcommand{\cf}{{\mathcal f}}&#10;\newcommand{\cg}{{\mathcal g}}&#10;\newcommand{\ch}{{\mathcal h}}&#10;\newcommand{\ci}{{\mathcal i}}&#10;\newcommand{\cj}{{\mathcal j}}&#10;%\newcommand{\ck}{{\mathcal k}}&#10;\newcommand{\cl}{{\mathcal l}}&#10;\newcommand{\cm}{{\mathcal m}}&#10;\newcommand{\cn}{{\mathcal n}}&#10;\newcommand{\co}{{\mathcal o}}&#10;\newcommand{\cp}{{\mathcal p}}&#10;\newcommand{\cq}{{\mathcal q}}&#10;%\newcommand{\cr}{{\mathcal r}}&#10;\newcommand{\cs}{{\mathcal s}}&#10;\newcommand{\ct}{{\mathcal t}}&#10;\newcommand{\cu}{{\mathcal u}}&#10;\newcommand{\cv}{{\mathcal v}}&#10;\newcommand{\cw}{{\mathcal w}}&#10;\newcommand{\cx}{{\mathcal x}}&#10;\newcommand{\cy}{{\mathcal y}}&#10;\newcommand{\cz}{{\mathcal z}}&#10;&#10;%cool package Styles&#10;\Style{IdentityMatrixSymb=\mI,%&#10;       DSymb={\mathrm d},%&#10;       IntegrateDifferentialDSymb={\mathrm d},%&#10;       TrParen=p,%&#10;       DetParen=p}&#10;\Style{DDisplayFunc=outset}&#10;\renewcommand{\Transpose}[1]{ {#1}^\Transp }&#10;\newcommand{\TransposeInv}[1]{ {#1}^{-\Transp} }&#10;\newcommand{\T}[1]{\Transpose{#1}}&#10;\newcommand{\TInv}[1]{\TransposeInv{#1}}&#10;\newcommand{\Inv}[1]{ {#1}^{-1} }&#10;\newcommand{\Transp}{{{\mathrm T}}}&#10;      &#10;\newcommand{\Rank}[1]    {\operatorname{rank}\inp{#1}}&#10;\newcommand{\Vol}[1]     {\operatorname{vol}\inp{#1}}&#10;\renewcommand{\Vec}[1]   {\operatorname{vec}\inp{#1}}&#10;\renewcommand{\Div}[1]   {\T{\nabla} \, #1}&#10;\newcommand{\Diag}[1]    {\operatorname{diag}\inp{#1}}&#10;\newcommand{\Dim}[1]     {\operatorname{dim}\inp{#1}}&#10;\newcommand{\Diagof}[1]  {\operatorname{diag}^{-1}\inp{#1}}&#10;\newcommand*{\diff}{\mathop{}\!\mathrm{d}} %e.g. $F(x) = \int\!f(x)\diff x$&#10;\newcommand{\Argmin}[1]{\underset{#1}{\operatorname{argmin}} \;}&#10;\newcommand{\Maxof}[1]{\underset{#1}{\operatorname{max}} \;}&#10;\newcommand{\Minof}[1]{\underset{#1}{\operatorname{min}} \;}&#10;&#10;\providecommand{\e}[1]{\ensuremath{\cdot 10^{#1}}}&#10;&#10;%workaround for mathbold in cool, cf. http://tex.stackexchange.com/questions/97910&#10;\let\oldmb\mathbold&#10;\protected\def\mathbold{\oldmb}&#10;&#10;\newcommand{\CB} [1]{{\color{#1}     $\bullet$}}&#10;\newcommand{\CBB}[2]{{\color[#1]{#2} $\bullet$}}&#10;&#10;\newcommand{\ie}{i.e.}&#10;\newcommand{\Ie}{I.e.}&#10;\newcommand{\eg}{e.g.}&#10;\newcommand{\Eg}{E.g.}&#10;\newcommand{\cf}{cf.\ }&#10;\newcommand{\Cf}{Cf.\ }&#10;\newcommand{\etc}{etc.\ }&#10;\newcommand{\wrt}{w.r.t.\ }&#10;\newcommand{\Wrt}{W.r.t.\ }&#10;% \newcommand{\wlog}{w.l.o.g.~}&#10;\newcommand{\Wlog}{W.l.o.g.\ }&#10;\newcommand{\resp}{resp.\ }&#10;\newcommand{\etal}{et al.\ }&#10;&#10;\newtheorem{theorem}{Theorem}&#10;\newtheorem{definition}{Definition}&#10;\newtheorem{expectation}{Expectation}&#10;\newtheorem{problem}{Problem}&#10;%\newtheorem{algorithm}{Algorithm}&#10;&#10;%\newenvironment{fshaded}{%&#10;%\def\FrameCommand{\fcolorbox{framecolor}{shadecolor}}%&#10;%\MakeFramed {\FrameRestore}}%&#10;%{\endMakeFramed}&#10;%&#10;%\newtheorem{theorem}{Theorem}[section]&#10;%&#10;%\newenvironment{fdfn}[1][]{&#10;%\definecolor{shadecolor}{rgb}{.9,.9,1}%DEFINITION_COLORBOX&#10;%\definecolor{framecolor}{rgb}{1,1,1}%&#10;%\begin{fshaded}\begin{theorem}[#1]}{\end{theorem}\end{fshaded}}&#10;%&#10;%&#10;%\begin{fdfn}[Blash]&#10;%Eine Zahlenfolge ...&#10;%\end{fdfn}&#10;%&#10;%\begin{fdfn}[Test]&#10;%Eine Zahlenfolge ...&#10;%\end{fdfn}&#10;&#10;% :mode=latex: %&#10;&#10;\begin{document}&#10;&#10;$x_6$&#10;&#10;\end{document}"/>
  <p:tag name="IGUANATEXSIZE" val="20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%\usepackage[osf,sc]{mathpazo}&#10;\usepackage{cool}&#10;\pagestyle{empty}&#10;&#10;%!TEX root = diss.tex&#10;&#10;%%%%%%%%%%%%%%%%%%%%%%%%%%%%%%%%%%%%%%%%%%%%%%%%%%%%%%%%%%%%%&#10;%% LaTeX math macros&#10;%%%%%%%%%%%%%%%%%%%%%%%%%%%%%%%%%%%%%%%%%%%%%%%%%%%%%%%%%%%%%&#10;&#10;\newcommand{\mySetNotation}[1]{{\mathbb{#1}}}&#10;\newcommand{\RRSet}{{\mySetNotation{R}}}&#10;\newcommand{\EESet}{{\mySetNotation{E}}}&#10;\newcommand{\NNSet}{{\mySetNotation{N}}}&#10;\newcommand{\QQSet}{{\mySetNotation{Q}}}&#10;&#10;\newcommand{\myBoldNotation}[1]{{\mathbf #1}}&#10;%\newcommand{\myBoldNotation}[1]{{\mathbold{#1}}} %for euler math&#10;\newcommand{\va}   {{\myBoldNotation{a}}}&#10;\newcommand{\vb}   {{\myBoldNotation{b}}}&#10;\newcommand{\vc}   {{\myBoldNotation{c}}}&#10;\newcommand{\vd}   {{\myBoldNotation{d}}}&#10;\newcommand{\ve}   {{\myBoldNotation{e}}}&#10;\newcommand{\vf}   {{\myBoldNotation{f}}}&#10;\newcommand{\vg}   {{\myBoldNotation{g}}}&#10;\newcommand{\vh}   {{\myBoldNotation{h}}}&#10;\newcommand{\vi}   {{\myBoldNotation{i}}}&#10;\newcommand{\vj}   {{\myBoldNotation{j}}}&#10;\newcommand{\vk}   {{\myBoldNotation{k}}}&#10;\newcommand{\vl}   {{\myBoldNotation{l}}}&#10;\newcommand{\vm}   {{\myBoldNotation{m}}}&#10;\newcommand{\vn}   {{\myBoldNotation{n}}}&#10;\newcommand{\nn}   {{\myBoldNotation{n}}}&#10;\newcommand{\vo}   {{\myBoldNotation{o}}}&#10;\newcommand{\vp}   {{\myBoldNotation{p}}}&#10;\newcommand{\pp}   {{\myBoldNotation{p}}}&#10;\newcommand{\vq}   {{\myBoldNotation{q}}}&#10;\newcommand{\vr}   {{\myBoldNotation{r}}}&#10;\newcommand{\vs}   {{\myBoldNotation{s}}}&#10;\newcommand{\vt}   {{\myBoldNotation{t}}}&#10;\newcommand{\vu}   {{\myBoldNotation{u}}}&#10;\newcommand{\vv}   {{\myBoldNotation{v}}}&#10;\newcommand{\vw}   {{\myBoldNotation{w}}}&#10;\newcommand{\vx}   {{\myBoldNotation{x}}}&#10;\newcommand{\vy}   {{\myBoldNotation{y}}}&#10;\newcommand{\vz}   {{\myBoldNotation{z}}}&#10;\newcommand{\vNull}{{\myBoldNotation{0}}}&#10;\newcommand{\vOne} {{\myBoldNotation{1}}}&#10;&#10;\newcommand{\mA}   {{\myBoldNotation{A}}}&#10;\newcommand{\mB}   {{\myBoldNotation{B}}}&#10;\newcommand{\mC}   {{\myBoldNotation{C}}}&#10;\newcommand{\mD}   {{\myBoldNotation{D}}}&#10;\newcommand{\mE}   {{\myBoldNotation{E}}}&#10;\newcommand{\mF}   {{\myBoldNotation{F}}}&#10;\newcommand{\mG}   {{\myBoldNotation{G}}}&#10;\newcommand{\mH}   {{\myBoldNotation{H}}}&#10;\newcommand{\mI}   {{\myBoldNotation{I}}}&#10;\newcommand{\mJ}   {{\myBoldNotation{J}}}&#10;\newcommand{\mK}   {{\myBoldNotation{K}}}&#10;\newcommand{\mL}   {{\myBoldNotation{L}}}&#10;\newcommand{\mM}   {{\myBoldNotation{M}}}&#10;\newcommand{\mN}   {{\myBoldNotation{N}}}&#10;\newcommand{\mO}   {{\myBoldNotation{O}}}&#10;\newcommand{\mP}   {{\myBoldNotation{P}}}&#10;\newcommand{\mQ}   {{\myBoldNotation{Q}}}&#10;\newcommand{\mR}   {{\myBoldNotation{R}}}&#10;\newcommand{\mS}   {{\myBoldNotation{S}}}&#10;\newcommand{\mT}   {{\myBoldNotation{T}}}&#10;\newcommand{\mU}   {{\myBoldNotation{U}}}&#10;\newcommand{\mV}   {{\myBoldNotation{V}}}&#10;\newcommand{\mW}   {{\myBoldNotation{W}}}&#10;\newcommand{\mX}   {{\myBoldNotation{X}}}&#10;\newcommand{\mY}   {{\myBoldNotation{Y}}}&#10;\newcommand{\mZ}   {{\myBoldNotation{Z}}}&#10;\newcommand{\mNull}{{\myBoldNotation{0}}}&#10;&#10;%\newcommand{\myBoldGreekNotation}[1]{\boldsymbol{#1}}&#10;\newcommand{\myBoldGreekNotationLower}[1]{{\bm{#1}}}&#10;\newcommand{\myBoldGreekNotationUpper}[1]{{\bm{#1}}}&#10;\newcommand{\balpha}  {{\myBoldGreekNotationLower{\alpha}  }}&#10;\newcommand{\bbeta}   {{\myBoldGreekNotationLower{\beta}   }}&#10;\newcommand{\bgamma}  {{\myBoldGreekNotationLower{\gamma}  }}&#10;\newcommand{\bdelta}  {{\myBoldGreekNotationLower{\delta}  }}&#10;\newcommand{\bepsilon}{{\myBoldGreekNotationLower{\epsilon}}}&#10;\newcommand{\bzeta}   {{\myBoldGreekNotationLower{\zeta}   }}&#10;\newcommand{\btheta}  {{\myBoldGreekNotationLower{\theta}  }}&#10;\newcommand{\biota}   {{\myBoldGreekNotationLower{\iota}   }}&#10;\newcommand{\bkappa}  {{\myBoldGreekNotationLower{\kappa}  }}&#10;\newcommand{\blambda} {{\myBoldGreekNotationLower{\lambda} }}&#10;\newcommand{\bmu}     {{\myBoldGreekNotationLower{\mu}     }}&#10;\newcommand{\bnu}     {{\myBoldGreekNotationLower{\nu}     }}&#10;\newcommand{\bxi}     {{\myBoldGreekNotationLower{\xi}     }}&#10;\newcommand{\bomicron}{{\myBoldGreekNotationLower{\omicron}}}&#10;\newcommand{\bpi}     {{\myBoldGreekNotationLower{\pi}     }}&#10;\newcommand{\brho}    {{\myBoldGreekNotationLower{\rho}    }}&#10;\newcommand{\bsigma}  {{\myBoldGreekNotationLower{\sigma}  }}&#10;\newcommand{\btau}    {{\myBoldGreekNotationLower{\tau}    }}&#10;\newcommand{\bupsilon}{{\myBoldGreekNotationLower{\upsilon}}}&#10;\newcommand{\bphi}    {{\myBoldGreekNotationLower{\phi}    }}&#10;\newcommand{\bchi}    {{\myBoldGreekNotationLower{\chi}    }}&#10;\newcommand{\bpsi}    {{\myBoldGreekNotationLower{\psi}    }}&#10;\newcommand{\bomega}  {{\myBoldGreekNotationLower{\omega}  }}&#10;&#10;\newcommand{\bGamma}  {{\myBoldGreekNotationUpper{\Gamma}  }}&#10;\newcommand{\bDelta}  {{\myBoldGreekNotationUpper{\Delta}  }}&#10;\newcommand{\bTheta}  {{\myBoldGreekNotationUpper{\Theta}  }}&#10;\newcommand{\bLambda} {{\myBoldGreekNotationUpper{\Lambda} }}&#10;\newcommand{\bXi}     {{\myBoldGreekNotationUpper{\Xi}     }}&#10;\newcommand{\bPi}     {{\myBoldGreekNotationUpper{\Pi}     }}&#10;\newcommand{\bSigma}  {{\myBoldGreekNotationUpper{\Sigma}  }}&#10;\newcommand{\bUpsilon}{{\myBoldGreekNotationUpper{\Upsilon}}}&#10;\newcommand{\bPhi}    {{\myBoldGreekNotationUpper{\Phi}    }}&#10;\newcommand{\bPsi}    {{\myBoldGreekNotationUpper{\Psi}    }}&#10;\newcommand{\bOmega}  {{\myBoldGreekNotationUpper{\Omega}  }}&#10;&#10;\newcommand{\inn}[2][0cm]{\mathopen{}\left|{#2}\parbox[h][#1]{0cm}{}\right|}&#10;\newcommand{\invn}[2][0cm]{\mathopen{}\left|\left|{#2}\parbox[h][#1]{0cm}{}\right|\right|}&#10;&#10;%\newcommand{\Sa}{{\mathbf {Sa}}}&#10;%\newcommand{\Topo}{{\mathbf {Topo}}}&#10;%\newcommand{\Sep}{{\mathbf {Sep}}}&#10;%\newcommand{\Str}{{\mathbf {Str}}}&#10;%\newcommand{\Reg}{{\mathbf {Reg}}}&#10;&#10;%\newcommand{\PPhi}{{\pmb \Phi}}&#10;%\newcommand{\PPi}{{\pmb \Pi}}&#10;%\newcommand{\PPhi}{{\bm \Phi}}&#10;%\newcommand{\PPi}{{\bm \Pi}}&#10;\newcommand{\PPhi}{{\Phi}}&#10;\newcommand{\PPi}{{\Pi}}&#10;\newcommand{\ppi}{{\pi}}&#10;\newcommand{\ggam}{{\gamma}}&#10;&#10;\newcommand{\cA}{{\mathcal A}}&#10;\newcommand{\cB}{{\mathcal B}}&#10;\newcommand{\cC}{{\mathcal C}}&#10;\newcommand{\cD}{{\mathcal D}}&#10;\newcommand{\cE}{{\mathcal E}}&#10;\newcommand{\cF}{{\mathcal F}}&#10;\newcommand{\cG}{{\mathcal G}}&#10;\newcommand{\cH}{{\mathcal H}}&#10;\newcommand{\cI}{{\mathcal I}}&#10;\newcommand{\cJ}{{\mathcal J}}&#10;\newcommand{\cK}{{\mathcal K}}&#10;\newcommand{\cL}{{\mathcal L}}&#10;\newcommand{\cM}{{\mathcal M}}&#10;\newcommand{\cN}{{\mathcal N}}&#10;\newcommand{\cO}{{\mathcal O}}&#10;\newcommand{\cP}{{\mathcal P}}&#10;\newcommand{\cQ}{{\mathcal Q}}&#10;\newcommand{\cR}{{\mathcal R}}&#10;\newcommand{\cS}{{\mathcal S}}&#10;\newcommand{\cT}{{\mathcal T}}&#10;\newcommand{\cU}{{\mathcal U}}&#10;\newcommand{\cV}{{\mathcal V}}&#10;\newcommand{\cW}{{\mathcal W}}&#10;\newcommand{\cX}{{\mathcal X}}&#10;\newcommand{\cY}{{\mathcal Y}}&#10;\newcommand{\cZ}{{\mathcal Z}}&#10;&#10;\newcommand{\ca}{{\mathcal a}}&#10;\newcommand{\cb}{{\mathcal b}}&#10;\newcommand{\cc}{{\mathcal c}}&#10;\newcommand{\cd}{{\mathcal d}}&#10;\newcommand{\ce}{{\mathcal e}}&#10;%\newcommand{\cf}{{\mathcal f}}&#10;\newcommand{\cg}{{\mathcal g}}&#10;\newcommand{\ch}{{\mathcal h}}&#10;\newcommand{\ci}{{\mathcal i}}&#10;\newcommand{\cj}{{\mathcal j}}&#10;%\newcommand{\ck}{{\mathcal k}}&#10;\newcommand{\cl}{{\mathcal l}}&#10;\newcommand{\cm}{{\mathcal m}}&#10;\newcommand{\cn}{{\mathcal n}}&#10;\newcommand{\co}{{\mathcal o}}&#10;\newcommand{\cp}{{\mathcal p}}&#10;\newcommand{\cq}{{\mathcal q}}&#10;%\newcommand{\cr}{{\mathcal r}}&#10;\newcommand{\cs}{{\mathcal s}}&#10;\newcommand{\ct}{{\mathcal t}}&#10;\newcommand{\cu}{{\mathcal u}}&#10;\newcommand{\cv}{{\mathcal v}}&#10;\newcommand{\cw}{{\mathcal w}}&#10;\newcommand{\cx}{{\mathcal x}}&#10;\newcommand{\cy}{{\mathcal y}}&#10;\newcommand{\cz}{{\mathcal z}}&#10;&#10;%cool package Styles&#10;\Style{IdentityMatrixSymb=\mI,%&#10;       DSymb={\mathrm d},%&#10;       IntegrateDifferentialDSymb={\mathrm d},%&#10;       TrParen=p,%&#10;       DetParen=p}&#10;\Style{DDisplayFunc=outset}&#10;\renewcommand{\Transpose}[1]{ {#1}^\Transp }&#10;\newcommand{\TransposeInv}[1]{ {#1}^{-\Transp} }&#10;\newcommand{\T}[1]{\Transpose{#1}}&#10;\newcommand{\TInv}[1]{\TransposeInv{#1}}&#10;\newcommand{\Inv}[1]{ {#1}^{-1} }&#10;\newcommand{\Transp}{{{\mathrm T}}}&#10;      &#10;\newcommand{\Rank}[1]    {\operatorname{rank}\inp{#1}}&#10;\newcommand{\Vol}[1]     {\operatorname{vol}\inp{#1}}&#10;\renewcommand{\Vec}[1]   {\operatorname{vec}\inp{#1}}&#10;\renewcommand{\Div}[1]   {\T{\nabla} \, #1}&#10;\newcommand{\Diag}[1]    {\operatorname{diag}\inp{#1}}&#10;\newcommand{\Dim}[1]     {\operatorname{dim}\inp{#1}}&#10;\newcommand{\Diagof}[1]  {\operatorname{diag}^{-1}\inp{#1}}&#10;\newcommand*{\diff}{\mathop{}\!\mathrm{d}} %e.g. $F(x) = \int\!f(x)\diff x$&#10;\newcommand{\Argmin}[1]{\underset{#1}{\operatorname{argmin}} \;}&#10;\newcommand{\Maxof}[1]{\underset{#1}{\operatorname{max}} \;}&#10;\newcommand{\Minof}[1]{\underset{#1}{\operatorname{min}} \;}&#10;&#10;\providecommand{\e}[1]{\ensuremath{\cdot 10^{#1}}}&#10;&#10;%workaround for mathbold in cool, cf. http://tex.stackexchange.com/questions/97910&#10;\let\oldmb\mathbold&#10;\protected\def\mathbold{\oldmb}&#10;&#10;\newcommand{\CB} [1]{{\color{#1}     $\bullet$}}&#10;\newcommand{\CBB}[2]{{\color[#1]{#2} $\bullet$}}&#10;&#10;\newcommand{\ie}{i.e.}&#10;\newcommand{\Ie}{I.e.}&#10;\newcommand{\eg}{e.g.}&#10;\newcommand{\Eg}{E.g.}&#10;\newcommand{\cf}{cf.\ }&#10;\newcommand{\Cf}{Cf.\ }&#10;\newcommand{\etc}{etc.\ }&#10;\newcommand{\wrt}{w.r.t.\ }&#10;\newcommand{\Wrt}{W.r.t.\ }&#10;% \newcommand{\wlog}{w.l.o.g.~}&#10;\newcommand{\Wlog}{W.l.o.g.\ }&#10;\newcommand{\resp}{resp.\ }&#10;\newcommand{\etal}{et al.\ }&#10;&#10;\newtheorem{theorem}{Theorem}&#10;\newtheorem{definition}{Definition}&#10;\newtheorem{expectation}{Expectation}&#10;\newtheorem{problem}{Problem}&#10;%\newtheorem{algorithm}{Algorithm}&#10;&#10;%\newenvironment{fshaded}{%&#10;%\def\FrameCommand{\fcolorbox{framecolor}{shadecolor}}%&#10;%\MakeFramed {\FrameRestore}}%&#10;%{\endMakeFramed}&#10;%&#10;%\newtheorem{theorem}{Theorem}[section]&#10;%&#10;%\newenvironment{fdfn}[1][]{&#10;%\definecolor{shadecolor}{rgb}{.9,.9,1}%DEFINITION_COLORBOX&#10;%\definecolor{framecolor}{rgb}{1,1,1}%&#10;%\begin{fshaded}\begin{theorem}[#1]}{\end{theorem}\end{fshaded}}&#10;%&#10;%&#10;%\begin{fdfn}[Blash]&#10;%Eine Zahlenfolge ...&#10;%\end{fdfn}&#10;%&#10;%\begin{fdfn}[Test]&#10;%Eine Zahlenfolge ...&#10;%\end{fdfn}&#10;&#10;% :mode=latex: %&#10;&#10;\begin{document}&#10;&#10;\[ &#10;h&#10;\]&#10;\end{document}"/>
  <p:tag name="IGUANATEXSIZE" val="18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%\usepackage[osf,sc]{mathpazo}&#10;\usepackage{cool}&#10;\pagestyle{empty}&#10;&#10;%!TEX root = diss.tex&#10;&#10;%%%%%%%%%%%%%%%%%%%%%%%%%%%%%%%%%%%%%%%%%%%%%%%%%%%%%%%%%%%%%&#10;%% LaTeX math macros&#10;%%%%%%%%%%%%%%%%%%%%%%%%%%%%%%%%%%%%%%%%%%%%%%%%%%%%%%%%%%%%%&#10;&#10;\newcommand{\mySetNotation}[1]{{\mathbb{#1}}}&#10;\newcommand{\RRSet}{{\mySetNotation{R}}}&#10;\newcommand{\EESet}{{\mySetNotation{E}}}&#10;\newcommand{\NNSet}{{\mySetNotation{N}}}&#10;\newcommand{\QQSet}{{\mySetNotation{Q}}}&#10;&#10;\newcommand{\myBoldNotation}[1]{{\mathbf #1}}&#10;%\newcommand{\myBoldNotation}[1]{{\mathbold{#1}}} %for euler math&#10;\newcommand{\va}   {{\myBoldNotation{a}}}&#10;\newcommand{\vb}   {{\myBoldNotation{b}}}&#10;\newcommand{\vc}   {{\myBoldNotation{c}}}&#10;\newcommand{\vd}   {{\myBoldNotation{d}}}&#10;\newcommand{\ve}   {{\myBoldNotation{e}}}&#10;\newcommand{\vf}   {{\myBoldNotation{f}}}&#10;\newcommand{\vg}   {{\myBoldNotation{g}}}&#10;\newcommand{\vh}   {{\myBoldNotation{h}}}&#10;\newcommand{\vi}   {{\myBoldNotation{i}}}&#10;\newcommand{\vj}   {{\myBoldNotation{j}}}&#10;\newcommand{\vk}   {{\myBoldNotation{k}}}&#10;\newcommand{\vl}   {{\myBoldNotation{l}}}&#10;\newcommand{\vm}   {{\myBoldNotation{m}}}&#10;\newcommand{\vn}   {{\myBoldNotation{n}}}&#10;\newcommand{\nn}   {{\myBoldNotation{n}}}&#10;\newcommand{\vo}   {{\myBoldNotation{o}}}&#10;\newcommand{\vp}   {{\myBoldNotation{p}}}&#10;\newcommand{\pp}   {{\myBoldNotation{p}}}&#10;\newcommand{\vq}   {{\myBoldNotation{q}}}&#10;\newcommand{\vr}   {{\myBoldNotation{r}}}&#10;\newcommand{\vs}   {{\myBoldNotation{s}}}&#10;\newcommand{\vt}   {{\myBoldNotation{t}}}&#10;\newcommand{\vu}   {{\myBoldNotation{u}}}&#10;\newcommand{\vv}   {{\myBoldNotation{v}}}&#10;\newcommand{\vw}   {{\myBoldNotation{w}}}&#10;\newcommand{\vx}   {{\myBoldNotation{x}}}&#10;\newcommand{\vy}   {{\myBoldNotation{y}}}&#10;\newcommand{\vz}   {{\myBoldNotation{z}}}&#10;\newcommand{\vNull}{{\myBoldNotation{0}}}&#10;\newcommand{\vOne} {{\myBoldNotation{1}}}&#10;&#10;\newcommand{\mA}   {{\myBoldNotation{A}}}&#10;\newcommand{\mB}   {{\myBoldNotation{B}}}&#10;\newcommand{\mC}   {{\myBoldNotation{C}}}&#10;\newcommand{\mD}   {{\myBoldNotation{D}}}&#10;\newcommand{\mE}   {{\myBoldNotation{E}}}&#10;\newcommand{\mF}   {{\myBoldNotation{F}}}&#10;\newcommand{\mG}   {{\myBoldNotation{G}}}&#10;\newcommand{\mH}   {{\myBoldNotation{H}}}&#10;\newcommand{\mI}   {{\myBoldNotation{I}}}&#10;\newcommand{\mJ}   {{\myBoldNotation{J}}}&#10;\newcommand{\mK}   {{\myBoldNotation{K}}}&#10;\newcommand{\mL}   {{\myBoldNotation{L}}}&#10;\newcommand{\mM}   {{\myBoldNotation{M}}}&#10;\newcommand{\mN}   {{\myBoldNotation{N}}}&#10;\newcommand{\mO}   {{\myBoldNotation{O}}}&#10;\newcommand{\mP}   {{\myBoldNotation{P}}}&#10;\newcommand{\mQ}   {{\myBoldNotation{Q}}}&#10;\newcommand{\mR}   {{\myBoldNotation{R}}}&#10;\newcommand{\mS}   {{\myBoldNotation{S}}}&#10;\newcommand{\mT}   {{\myBoldNotation{T}}}&#10;\newcommand{\mU}   {{\myBoldNotation{U}}}&#10;\newcommand{\mV}   {{\myBoldNotation{V}}}&#10;\newcommand{\mW}   {{\myBoldNotation{W}}}&#10;\newcommand{\mX}   {{\myBoldNotation{X}}}&#10;\newcommand{\mY}   {{\myBoldNotation{Y}}}&#10;\newcommand{\mZ}   {{\myBoldNotation{Z}}}&#10;\newcommand{\mNull}{{\myBoldNotation{0}}}&#10;&#10;%\newcommand{\myBoldGreekNotation}[1]{\boldsymbol{#1}}&#10;\newcommand{\myBoldGreekNotationLower}[1]{{\bm{#1}}}&#10;\newcommand{\myBoldGreekNotationUpper}[1]{{\bm{#1}}}&#10;\newcommand{\balpha}  {{\myBoldGreekNotationLower{\alpha}  }}&#10;\newcommand{\bbeta}   {{\myBoldGreekNotationLower{\beta}   }}&#10;\newcommand{\bgamma}  {{\myBoldGreekNotationLower{\gamma}  }}&#10;\newcommand{\bdelta}  {{\myBoldGreekNotationLower{\delta}  }}&#10;\newcommand{\bepsilon}{{\myBoldGreekNotationLower{\epsilon}}}&#10;\newcommand{\bzeta}   {{\myBoldGreekNotationLower{\zeta}   }}&#10;\newcommand{\btheta}  {{\myBoldGreekNotationLower{\theta}  }}&#10;\newcommand{\biota}   {{\myBoldGreekNotationLower{\iota}   }}&#10;\newcommand{\bkappa}  {{\myBoldGreekNotationLower{\kappa}  }}&#10;\newcommand{\blambda} {{\myBoldGreekNotationLower{\lambda} }}&#10;\newcommand{\bmu}     {{\myBoldGreekNotationLower{\mu}     }}&#10;\newcommand{\bnu}     {{\myBoldGreekNotationLower{\nu}     }}&#10;\newcommand{\bxi}     {{\myBoldGreekNotationLower{\xi}     }}&#10;\newcommand{\bomicron}{{\myBoldGreekNotationLower{\omicron}}}&#10;\newcommand{\bpi}     {{\myBoldGreekNotationLower{\pi}     }}&#10;\newcommand{\brho}    {{\myBoldGreekNotationLower{\rho}    }}&#10;\newcommand{\bsigma}  {{\myBoldGreekNotationLower{\sigma}  }}&#10;\newcommand{\btau}    {{\myBoldGreekNotationLower{\tau}    }}&#10;\newcommand{\bupsilon}{{\myBoldGreekNotationLower{\upsilon}}}&#10;\newcommand{\bphi}    {{\myBoldGreekNotationLower{\phi}    }}&#10;\newcommand{\bchi}    {{\myBoldGreekNotationLower{\chi}    }}&#10;\newcommand{\bpsi}    {{\myBoldGreekNotationLower{\psi}    }}&#10;\newcommand{\bomega}  {{\myBoldGreekNotationLower{\omega}  }}&#10;&#10;\newcommand{\bGamma}  {{\myBoldGreekNotationUpper{\Gamma}  }}&#10;\newcommand{\bDelta}  {{\myBoldGreekNotationUpper{\Delta}  }}&#10;\newcommand{\bTheta}  {{\myBoldGreekNotationUpper{\Theta}  }}&#10;\newcommand{\bLambda} {{\myBoldGreekNotationUpper{\Lambda} }}&#10;\newcommand{\bXi}     {{\myBoldGreekNotationUpper{\Xi}     }}&#10;\newcommand{\bPi}     {{\myBoldGreekNotationUpper{\Pi}     }}&#10;\newcommand{\bSigma}  {{\myBoldGreekNotationUpper{\Sigma}  }}&#10;\newcommand{\bUpsilon}{{\myBoldGreekNotationUpper{\Upsilon}}}&#10;\newcommand{\bPhi}    {{\myBoldGreekNotationUpper{\Phi}    }}&#10;\newcommand{\bPsi}    {{\myBoldGreekNotationUpper{\Psi}    }}&#10;\newcommand{\bOmega}  {{\myBoldGreekNotationUpper{\Omega}  }}&#10;&#10;\newcommand{\inn}[2][0cm]{\mathopen{}\left|{#2}\parbox[h][#1]{0cm}{}\right|}&#10;\newcommand{\invn}[2][0cm]{\mathopen{}\left|\left|{#2}\parbox[h][#1]{0cm}{}\right|\right|}&#10;&#10;%\newcommand{\Sa}{{\mathbf {Sa}}}&#10;%\newcommand{\Topo}{{\mathbf {Topo}}}&#10;%\newcommand{\Sep}{{\mathbf {Sep}}}&#10;%\newcommand{\Str}{{\mathbf {Str}}}&#10;%\newcommand{\Reg}{{\mathbf {Reg}}}&#10;&#10;%\newcommand{\PPhi}{{\pmb \Phi}}&#10;%\newcommand{\PPi}{{\pmb \Pi}}&#10;%\newcommand{\PPhi}{{\bm \Phi}}&#10;%\newcommand{\PPi}{{\bm \Pi}}&#10;\newcommand{\PPhi}{{\Phi}}&#10;\newcommand{\PPi}{{\Pi}}&#10;\newcommand{\ppi}{{\pi}}&#10;\newcommand{\ggam}{{\gamma}}&#10;&#10;\newcommand{\cA}{{\mathcal A}}&#10;\newcommand{\cB}{{\mathcal B}}&#10;\newcommand{\cC}{{\mathcal C}}&#10;\newcommand{\cD}{{\mathcal D}}&#10;\newcommand{\cE}{{\mathcal E}}&#10;\newcommand{\cF}{{\mathcal F}}&#10;\newcommand{\cG}{{\mathcal G}}&#10;\newcommand{\cH}{{\mathcal H}}&#10;\newcommand{\cI}{{\mathcal I}}&#10;\newcommand{\cJ}{{\mathcal J}}&#10;\newcommand{\cK}{{\mathcal K}}&#10;\newcommand{\cL}{{\mathcal L}}&#10;\newcommand{\cM}{{\mathcal M}}&#10;\newcommand{\cN}{{\mathcal N}}&#10;\newcommand{\cO}{{\mathcal O}}&#10;\newcommand{\cP}{{\mathcal P}}&#10;\newcommand{\cQ}{{\mathcal Q}}&#10;\newcommand{\cR}{{\mathcal R}}&#10;\newcommand{\cS}{{\mathcal S}}&#10;\newcommand{\cT}{{\mathcal T}}&#10;\newcommand{\cU}{{\mathcal U}}&#10;\newcommand{\cV}{{\mathcal V}}&#10;\newcommand{\cW}{{\mathcal W}}&#10;\newcommand{\cX}{{\mathcal X}}&#10;\newcommand{\cY}{{\mathcal Y}}&#10;\newcommand{\cZ}{{\mathcal Z}}&#10;&#10;\newcommand{\ca}{{\mathcal a}}&#10;\newcommand{\cb}{{\mathcal b}}&#10;\newcommand{\cc}{{\mathcal c}}&#10;\newcommand{\cd}{{\mathcal d}}&#10;\newcommand{\ce}{{\mathcal e}}&#10;%\newcommand{\cf}{{\mathcal f}}&#10;\newcommand{\cg}{{\mathcal g}}&#10;\newcommand{\ch}{{\mathcal h}}&#10;\newcommand{\ci}{{\mathcal i}}&#10;\newcommand{\cj}{{\mathcal j}}&#10;%\newcommand{\ck}{{\mathcal k}}&#10;\newcommand{\cl}{{\mathcal l}}&#10;\newcommand{\cm}{{\mathcal m}}&#10;\newcommand{\cn}{{\mathcal n}}&#10;\newcommand{\co}{{\mathcal o}}&#10;\newcommand{\cp}{{\mathcal p}}&#10;\newcommand{\cq}{{\mathcal q}}&#10;%\newcommand{\cr}{{\mathcal r}}&#10;\newcommand{\cs}{{\mathcal s}}&#10;\newcommand{\ct}{{\mathcal t}}&#10;\newcommand{\cu}{{\mathcal u}}&#10;\newcommand{\cv}{{\mathcal v}}&#10;\newcommand{\cw}{{\mathcal w}}&#10;\newcommand{\cx}{{\mathcal x}}&#10;\newcommand{\cy}{{\mathcal y}}&#10;\newcommand{\cz}{{\mathcal z}}&#10;&#10;%cool package Styles&#10;\Style{IdentityMatrixSymb=\mI,%&#10;       DSymb={\mathrm d},%&#10;       IntegrateDifferentialDSymb={\mathrm d},%&#10;       TrParen=p,%&#10;       DetParen=p}&#10;\Style{DDisplayFunc=outset}&#10;\renewcommand{\Transpose}[1]{ {#1}^\Transp }&#10;\newcommand{\TransposeInv}[1]{ {#1}^{-\Transp} }&#10;\newcommand{\T}[1]{\Transpose{#1}}&#10;\newcommand{\TInv}[1]{\TransposeInv{#1}}&#10;\newcommand{\Inv}[1]{ {#1}^{-1} }&#10;\newcommand{\Transp}{{{\mathrm T}}}&#10;      &#10;\newcommand{\Rank}[1]    {\operatorname{rank}\inp{#1}}&#10;\newcommand{\Vol}[1]     {\operatorname{vol}\inp{#1}}&#10;\renewcommand{\Vec}[1]   {\operatorname{vec}\inp{#1}}&#10;\renewcommand{\Div}[1]   {\T{\nabla} \, #1}&#10;\newcommand{\Diag}[1]    {\operatorname{diag}\inp{#1}}&#10;\newcommand{\Dim}[1]     {\operatorname{dim}\inp{#1}}&#10;\newcommand{\Diagof}[1]  {\operatorname{diag}^{-1}\inp{#1}}&#10;\newcommand*{\diff}{\mathop{}\!\mathrm{d}} %e.g. $F(x) = \int\!f(x)\diff x$&#10;\newcommand{\Argmin}[1]{\underset{#1}{\operatorname{argmin}} \;}&#10;\newcommand{\Maxof}[1]{\underset{#1}{\operatorname{max}} \;}&#10;\newcommand{\Minof}[1]{\underset{#1}{\operatorname{min}} \;}&#10;&#10;\providecommand{\e}[1]{\ensuremath{\cdot 10^{#1}}}&#10;&#10;%workaround for mathbold in cool, cf. http://tex.stackexchange.com/questions/97910&#10;\let\oldmb\mathbold&#10;\protected\def\mathbold{\oldmb}&#10;&#10;\newcommand{\CB} [1]{{\color{#1}     $\bullet$}}&#10;\newcommand{\CBB}[2]{{\color[#1]{#2} $\bullet$}}&#10;&#10;\newcommand{\ie}{i.e.}&#10;\newcommand{\Ie}{I.e.}&#10;\newcommand{\eg}{e.g.}&#10;\newcommand{\Eg}{E.g.}&#10;\newcommand{\cf}{cf.\ }&#10;\newcommand{\Cf}{Cf.\ }&#10;\newcommand{\etc}{etc.\ }&#10;\newcommand{\wrt}{w.r.t.\ }&#10;\newcommand{\Wrt}{W.r.t.\ }&#10;% \newcommand{\wlog}{w.l.o.g.~}&#10;\newcommand{\Wlog}{W.l.o.g.\ }&#10;\newcommand{\resp}{resp.\ }&#10;\newcommand{\etal}{et al.\ }&#10;&#10;\newtheorem{theorem}{Theorem}&#10;\newtheorem{definition}{Definition}&#10;\newtheorem{expectation}{Expectation}&#10;\newtheorem{problem}{Problem}&#10;%\newtheorem{algorithm}{Algorithm}&#10;&#10;%\newenvironment{fshaded}{%&#10;%\def\FrameCommand{\fcolorbox{framecolor}{shadecolor}}%&#10;%\MakeFramed {\FrameRestore}}%&#10;%{\endMakeFramed}&#10;%&#10;%\newtheorem{theorem}{Theorem}[section]&#10;%&#10;%\newenvironment{fdfn}[1][]{&#10;%\definecolor{shadecolor}{rgb}{.9,.9,1}%DEFINITION_COLORBOX&#10;%\definecolor{framecolor}{rgb}{1,1,1}%&#10;%\begin{fshaded}\begin{theorem}[#1]}{\end{theorem}\end{fshaded}}&#10;%&#10;%&#10;%\begin{fdfn}[Blash]&#10;%Eine Zahlenfolge ...&#10;%\end{fdfn}&#10;%&#10;%\begin{fdfn}[Test]&#10;%Eine Zahlenfolge ...&#10;%\end{fdfn}&#10;&#10;% :mode=latex: %&#10;&#10;\begin{document}&#10;&#10;\[ &#10;\cV =  \inbr{\vv_0, \dots, \vv_n} \in \RRSet^2&#10;\]&#10;\end{document}"/>
  <p:tag name="IGUANATEXSIZE" val="18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%\usepackage[osf,sc]{mathpazo}&#10;\usepackage{cool}&#10;\pagestyle{empty}&#10;&#10;%!TEX root = diss.tex&#10;&#10;%%%%%%%%%%%%%%%%%%%%%%%%%%%%%%%%%%%%%%%%%%%%%%%%%%%%%%%%%%%%%&#10;%% LaTeX math macros&#10;%%%%%%%%%%%%%%%%%%%%%%%%%%%%%%%%%%%%%%%%%%%%%%%%%%%%%%%%%%%%%&#10;&#10;\newcommand{\mySetNotation}[1]{{\mathbb{#1}}}&#10;\newcommand{\RRSet}{{\mySetNotation{R}}}&#10;\newcommand{\EESet}{{\mySetNotation{E}}}&#10;\newcommand{\NNSet}{{\mySetNotation{N}}}&#10;\newcommand{\QQSet}{{\mySetNotation{Q}}}&#10;&#10;\newcommand{\myBoldNotation}[1]{{\mathbf #1}}&#10;%\newcommand{\myBoldNotation}[1]{{\mathbold{#1}}} %for euler math&#10;\newcommand{\va}   {{\myBoldNotation{a}}}&#10;\newcommand{\vb}   {{\myBoldNotation{b}}}&#10;\newcommand{\vc}   {{\myBoldNotation{c}}}&#10;\newcommand{\vd}   {{\myBoldNotation{d}}}&#10;\newcommand{\ve}   {{\myBoldNotation{e}}}&#10;\newcommand{\vf}   {{\myBoldNotation{f}}}&#10;\newcommand{\vg}   {{\myBoldNotation{g}}}&#10;\newcommand{\vh}   {{\myBoldNotation{h}}}&#10;\newcommand{\vi}   {{\myBoldNotation{i}}}&#10;\newcommand{\vj}   {{\myBoldNotation{j}}}&#10;\newcommand{\vk}   {{\myBoldNotation{k}}}&#10;\newcommand{\vl}   {{\myBoldNotation{l}}}&#10;\newcommand{\vm}   {{\myBoldNotation{m}}}&#10;\newcommand{\vn}   {{\myBoldNotation{n}}}&#10;\newcommand{\nn}   {{\myBoldNotation{n}}}&#10;\newcommand{\vo}   {{\myBoldNotation{o}}}&#10;\newcommand{\vp}   {{\myBoldNotation{p}}}&#10;\newcommand{\pp}   {{\myBoldNotation{p}}}&#10;\newcommand{\vq}   {{\myBoldNotation{q}}}&#10;\newcommand{\vr}   {{\myBoldNotation{r}}}&#10;\newcommand{\vs}   {{\myBoldNotation{s}}}&#10;\newcommand{\vt}   {{\myBoldNotation{t}}}&#10;\newcommand{\vu}   {{\myBoldNotation{u}}}&#10;\newcommand{\vv}   {{\myBoldNotation{v}}}&#10;\newcommand{\vw}   {{\myBoldNotation{w}}}&#10;\newcommand{\vx}   {{\myBoldNotation{x}}}&#10;\newcommand{\vy}   {{\myBoldNotation{y}}}&#10;\newcommand{\vz}   {{\myBoldNotation{z}}}&#10;\newcommand{\vNull}{{\myBoldNotation{0}}}&#10;\newcommand{\vOne} {{\myBoldNotation{1}}}&#10;&#10;\newcommand{\mA}   {{\myBoldNotation{A}}}&#10;\newcommand{\mB}   {{\myBoldNotation{B}}}&#10;\newcommand{\mC}   {{\myBoldNotation{C}}}&#10;\newcommand{\mD}   {{\myBoldNotation{D}}}&#10;\newcommand{\mE}   {{\myBoldNotation{E}}}&#10;\newcommand{\mF}   {{\myBoldNotation{F}}}&#10;\newcommand{\mG}   {{\myBoldNotation{G}}}&#10;\newcommand{\mH}   {{\myBoldNotation{H}}}&#10;\newcommand{\mI}   {{\myBoldNotation{I}}}&#10;\newcommand{\mJ}   {{\myBoldNotation{J}}}&#10;\newcommand{\mK}   {{\myBoldNotation{K}}}&#10;\newcommand{\mL}   {{\myBoldNotation{L}}}&#10;\newcommand{\mM}   {{\myBoldNotation{M}}}&#10;\newcommand{\mN}   {{\myBoldNotation{N}}}&#10;\newcommand{\mO}   {{\myBoldNotation{O}}}&#10;\newcommand{\mP}   {{\myBoldNotation{P}}}&#10;\newcommand{\mQ}   {{\myBoldNotation{Q}}}&#10;\newcommand{\mR}   {{\myBoldNotation{R}}}&#10;\newcommand{\mS}   {{\myBoldNotation{S}}}&#10;\newcommand{\mT}   {{\myBoldNotation{T}}}&#10;\newcommand{\mU}   {{\myBoldNotation{U}}}&#10;\newcommand{\mV}   {{\myBoldNotation{V}}}&#10;\newcommand{\mW}   {{\myBoldNotation{W}}}&#10;\newcommand{\mX}   {{\myBoldNotation{X}}}&#10;\newcommand{\mY}   {{\myBoldNotation{Y}}}&#10;\newcommand{\mZ}   {{\myBoldNotation{Z}}}&#10;\newcommand{\mNull}{{\myBoldNotation{0}}}&#10;&#10;%\newcommand{\myBoldGreekNotation}[1]{\boldsymbol{#1}}&#10;\newcommand{\myBoldGreekNotationLower}[1]{{\bm{#1}}}&#10;\newcommand{\myBoldGreekNotationUpper}[1]{{\bm{#1}}}&#10;\newcommand{\balpha}  {{\myBoldGreekNotationLower{\alpha}  }}&#10;\newcommand{\bbeta}   {{\myBoldGreekNotationLower{\beta}   }}&#10;\newcommand{\bgamma}  {{\myBoldGreekNotationLower{\gamma}  }}&#10;\newcommand{\bdelta}  {{\myBoldGreekNotationLower{\delta}  }}&#10;\newcommand{\bepsilon}{{\myBoldGreekNotationLower{\epsilon}}}&#10;\newcommand{\bzeta}   {{\myBoldGreekNotationLower{\zeta}   }}&#10;\newcommand{\btheta}  {{\myBoldGreekNotationLower{\theta}  }}&#10;\newcommand{\biota}   {{\myBoldGreekNotationLower{\iota}   }}&#10;\newcommand{\bkappa}  {{\myBoldGreekNotationLower{\kappa}  }}&#10;\newcommand{\blambda} {{\myBoldGreekNotationLower{\lambda} }}&#10;\newcommand{\bmu}     {{\myBoldGreekNotationLower{\mu}     }}&#10;\newcommand{\bnu}     {{\myBoldGreekNotationLower{\nu}     }}&#10;\newcommand{\bxi}     {{\myBoldGreekNotationLower{\xi}     }}&#10;\newcommand{\bomicron}{{\myBoldGreekNotationLower{\omicron}}}&#10;\newcommand{\bpi}     {{\myBoldGreekNotationLower{\pi}     }}&#10;\newcommand{\brho}    {{\myBoldGreekNotationLower{\rho}    }}&#10;\newcommand{\bsigma}  {{\myBoldGreekNotationLower{\sigma}  }}&#10;\newcommand{\btau}    {{\myBoldGreekNotationLower{\tau}    }}&#10;\newcommand{\bupsilon}{{\myBoldGreekNotationLower{\upsilon}}}&#10;\newcommand{\bphi}    {{\myBoldGreekNotationLower{\phi}    }}&#10;\newcommand{\bchi}    {{\myBoldGreekNotationLower{\chi}    }}&#10;\newcommand{\bpsi}    {{\myBoldGreekNotationLower{\psi}    }}&#10;\newcommand{\bomega}  {{\myBoldGreekNotationLower{\omega}  }}&#10;&#10;\newcommand{\bGamma}  {{\myBoldGreekNotationUpper{\Gamma}  }}&#10;\newcommand{\bDelta}  {{\myBoldGreekNotationUpper{\Delta}  }}&#10;\newcommand{\bTheta}  {{\myBoldGreekNotationUpper{\Theta}  }}&#10;\newcommand{\bLambda} {{\myBoldGreekNotationUpper{\Lambda} }}&#10;\newcommand{\bXi}     {{\myBoldGreekNotationUpper{\Xi}     }}&#10;\newcommand{\bPi}     {{\myBoldGreekNotationUpper{\Pi}     }}&#10;\newcommand{\bSigma}  {{\myBoldGreekNotationUpper{\Sigma}  }}&#10;\newcommand{\bUpsilon}{{\myBoldGreekNotationUpper{\Upsilon}}}&#10;\newcommand{\bPhi}    {{\myBoldGreekNotationUpper{\Phi}    }}&#10;\newcommand{\bPsi}    {{\myBoldGreekNotationUpper{\Psi}    }}&#10;\newcommand{\bOmega}  {{\myBoldGreekNotationUpper{\Omega}  }}&#10;&#10;\newcommand{\inn}[2][0cm]{\mathopen{}\left|{#2}\parbox[h][#1]{0cm}{}\right|}&#10;\newcommand{\invn}[2][0cm]{\mathopen{}\left|\left|{#2}\parbox[h][#1]{0cm}{}\right|\right|}&#10;&#10;%\newcommand{\Sa}{{\mathbf {Sa}}}&#10;%\newcommand{\Topo}{{\mathbf {Topo}}}&#10;%\newcommand{\Sep}{{\mathbf {Sep}}}&#10;%\newcommand{\Str}{{\mathbf {Str}}}&#10;%\newcommand{\Reg}{{\mathbf {Reg}}}&#10;&#10;%\newcommand{\PPhi}{{\pmb \Phi}}&#10;%\newcommand{\PPi}{{\pmb \Pi}}&#10;%\newcommand{\PPhi}{{\bm \Phi}}&#10;%\newcommand{\PPi}{{\bm \Pi}}&#10;\newcommand{\PPhi}{{\Phi}}&#10;\newcommand{\PPi}{{\Pi}}&#10;\newcommand{\ppi}{{\pi}}&#10;\newcommand{\ggam}{{\gamma}}&#10;&#10;\newcommand{\cA}{{\mathcal A}}&#10;\newcommand{\cB}{{\mathcal B}}&#10;\newcommand{\cC}{{\mathcal C}}&#10;\newcommand{\cD}{{\mathcal D}}&#10;\newcommand{\cE}{{\mathcal E}}&#10;\newcommand{\cF}{{\mathcal F}}&#10;\newcommand{\cG}{{\mathcal G}}&#10;\newcommand{\cH}{{\mathcal H}}&#10;\newcommand{\cI}{{\mathcal I}}&#10;\newcommand{\cJ}{{\mathcal J}}&#10;\newcommand{\cK}{{\mathcal K}}&#10;\newcommand{\cL}{{\mathcal L}}&#10;\newcommand{\cM}{{\mathcal M}}&#10;\newcommand{\cN}{{\mathcal N}}&#10;\newcommand{\cO}{{\mathcal O}}&#10;\newcommand{\cP}{{\mathcal P}}&#10;\newcommand{\cQ}{{\mathcal Q}}&#10;\newcommand{\cR}{{\mathcal R}}&#10;\newcommand{\cS}{{\mathcal S}}&#10;\newcommand{\cT}{{\mathcal T}}&#10;\newcommand{\cU}{{\mathcal U}}&#10;\newcommand{\cV}{{\mathcal V}}&#10;\newcommand{\cW}{{\mathcal W}}&#10;\newcommand{\cX}{{\mathcal X}}&#10;\newcommand{\cY}{{\mathcal Y}}&#10;\newcommand{\cZ}{{\mathcal Z}}&#10;&#10;\newcommand{\ca}{{\mathcal a}}&#10;\newcommand{\cb}{{\mathcal b}}&#10;\newcommand{\cc}{{\mathcal c}}&#10;\newcommand{\cd}{{\mathcal d}}&#10;\newcommand{\ce}{{\mathcal e}}&#10;%\newcommand{\cf}{{\mathcal f}}&#10;\newcommand{\cg}{{\mathcal g}}&#10;\newcommand{\ch}{{\mathcal h}}&#10;\newcommand{\ci}{{\mathcal i}}&#10;\newcommand{\cj}{{\mathcal j}}&#10;%\newcommand{\ck}{{\mathcal k}}&#10;\newcommand{\cl}{{\mathcal l}}&#10;\newcommand{\cm}{{\mathcal m}}&#10;\newcommand{\cn}{{\mathcal n}}&#10;\newcommand{\co}{{\mathcal o}}&#10;\newcommand{\cp}{{\mathcal p}}&#10;\newcommand{\cq}{{\mathcal q}}&#10;%\newcommand{\cr}{{\mathcal r}}&#10;\newcommand{\cs}{{\mathcal s}}&#10;\newcommand{\ct}{{\mathcal t}}&#10;\newcommand{\cu}{{\mathcal u}}&#10;\newcommand{\cv}{{\mathcal v}}&#10;\newcommand{\cw}{{\mathcal w}}&#10;\newcommand{\cx}{{\mathcal x}}&#10;\newcommand{\cy}{{\mathcal y}}&#10;\newcommand{\cz}{{\mathcal z}}&#10;&#10;%cool package Styles&#10;\Style{IdentityMatrixSymb=\mI,%&#10;       DSymb={\mathrm d},%&#10;       IntegrateDifferentialDSymb={\mathrm d},%&#10;       TrParen=p,%&#10;       DetParen=p}&#10;\Style{DDisplayFunc=outset}&#10;\renewcommand{\Transpose}[1]{ {#1}^\Transp }&#10;\newcommand{\TransposeInv}[1]{ {#1}^{-\Transp} }&#10;\newcommand{\T}[1]{\Transpose{#1}}&#10;\newcommand{\TInv}[1]{\TransposeInv{#1}}&#10;\newcommand{\Inv}[1]{ {#1}^{-1} }&#10;\newcommand{\Transp}{{{\mathrm T}}}&#10;      &#10;\newcommand{\Rank}[1]    {\operatorname{rank}\inp{#1}}&#10;\newcommand{\Vol}[1]     {\operatorname{vol}\inp{#1}}&#10;\renewcommand{\Vec}[1]   {\operatorname{vec}\inp{#1}}&#10;\renewcommand{\Div}[1]   {\T{\nabla} \, #1}&#10;\newcommand{\Diag}[1]    {\operatorname{diag}\inp{#1}}&#10;\newcommand{\Dim}[1]     {\operatorname{dim}\inp{#1}}&#10;\newcommand{\Diagof}[1]  {\operatorname{diag}^{-1}\inp{#1}}&#10;\newcommand*{\diff}{\mathop{}\!\mathrm{d}} %e.g. $F(x) = \int\!f(x)\diff x$&#10;\newcommand{\Argmin}[1]{\underset{#1}{\operatorname{argmin}} \;}&#10;\newcommand{\Maxof}[1]{\underset{#1}{\operatorname{max}} \;}&#10;\newcommand{\Minof}[1]{\underset{#1}{\operatorname{min}} \;}&#10;&#10;\providecommand{\e}[1]{\ensuremath{\cdot 10^{#1}}}&#10;&#10;%workaround for mathbold in cool, cf. http://tex.stackexchange.com/questions/97910&#10;\let\oldmb\mathbold&#10;\protected\def\mathbold{\oldmb}&#10;&#10;\newcommand{\CB} [1]{{\color{#1}     $\bullet$}}&#10;\newcommand{\CBB}[2]{{\color[#1]{#2} $\bullet$}}&#10;&#10;\newcommand{\ie}{i.e.}&#10;\newcommand{\Ie}{I.e.}&#10;\newcommand{\eg}{e.g.}&#10;\newcommand{\Eg}{E.g.}&#10;\newcommand{\cf}{cf.\ }&#10;\newcommand{\Cf}{Cf.\ }&#10;\newcommand{\etc}{etc.\ }&#10;\newcommand{\wrt}{w.r.t.\ }&#10;\newcommand{\Wrt}{W.r.t.\ }&#10;% \newcommand{\wlog}{w.l.o.g.~}&#10;\newcommand{\Wlog}{W.l.o.g.\ }&#10;\newcommand{\resp}{resp.\ }&#10;\newcommand{\etal}{et al.\ }&#10;&#10;\newtheorem{theorem}{Theorem}&#10;\newtheorem{definition}{Definition}&#10;\newtheorem{expectation}{Expectation}&#10;\newtheorem{problem}{Problem}&#10;%\newtheorem{algorithm}{Algorithm}&#10;&#10;%\newenvironment{fshaded}{%&#10;%\def\FrameCommand{\fcolorbox{framecolor}{shadecolor}}%&#10;%\MakeFramed {\FrameRestore}}%&#10;%{\endMakeFramed}&#10;%&#10;%\newtheorem{theorem}{Theorem}[section]&#10;%&#10;%\newenvironment{fdfn}[1][]{&#10;%\definecolor{shadecolor}{rgb}{.9,.9,1}%DEFINITION_COLORBOX&#10;%\definecolor{framecolor}{rgb}{1,1,1}%&#10;%\begin{fshaded}\begin{theorem}[#1]}{\end{theorem}\end{fshaded}}&#10;%&#10;%&#10;%\begin{fdfn}[Blash]&#10;%Eine Zahlenfolge ...&#10;%\end{fdfn}&#10;%&#10;%\begin{fdfn}[Test]&#10;%Eine Zahlenfolge ...&#10;%\end{fdfn}&#10;&#10;% :mode=latex: %&#10;&#10;\begin{document}&#10;&#10;\[ &#10;\operatorname{conv}(\cV)&#10;\]&#10;\end{document}"/>
  <p:tag name="IGUANATEXSIZE" val="18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%\usepackage[osf,sc]{mathpazo}&#10;\usepackage{cool}&#10;\pagestyle{empty}&#10;&#10;%!TEX root = diss.tex&#10;&#10;%%%%%%%%%%%%%%%%%%%%%%%%%%%%%%%%%%%%%%%%%%%%%%%%%%%%%%%%%%%%%&#10;%% LaTeX math macros&#10;%%%%%%%%%%%%%%%%%%%%%%%%%%%%%%%%%%%%%%%%%%%%%%%%%%%%%%%%%%%%%&#10;&#10;\newcommand{\mySetNotation}[1]{{\mathbb{#1}}}&#10;\newcommand{\RRSet}{{\mySetNotation{R}}}&#10;\newcommand{\EESet}{{\mySetNotation{E}}}&#10;\newcommand{\NNSet}{{\mySetNotation{N}}}&#10;\newcommand{\QQSet}{{\mySetNotation{Q}}}&#10;&#10;\newcommand{\myBoldNotation}[1]{{\mathbf #1}}&#10;%\newcommand{\myBoldNotation}[1]{{\mathbold{#1}}} %for euler math&#10;\newcommand{\va}   {{\myBoldNotation{a}}}&#10;\newcommand{\vb}   {{\myBoldNotation{b}}}&#10;\newcommand{\vc}   {{\myBoldNotation{c}}}&#10;\newcommand{\vd}   {{\myBoldNotation{d}}}&#10;\newcommand{\ve}   {{\myBoldNotation{e}}}&#10;\newcommand{\vf}   {{\myBoldNotation{f}}}&#10;\newcommand{\vg}   {{\myBoldNotation{g}}}&#10;\newcommand{\vh}   {{\myBoldNotation{h}}}&#10;\newcommand{\vi}   {{\myBoldNotation{i}}}&#10;\newcommand{\vj}   {{\myBoldNotation{j}}}&#10;\newcommand{\vk}   {{\myBoldNotation{k}}}&#10;\newcommand{\vl}   {{\myBoldNotation{l}}}&#10;\newcommand{\vm}   {{\myBoldNotation{m}}}&#10;\newcommand{\vn}   {{\myBoldNotation{n}}}&#10;\newcommand{\nn}   {{\myBoldNotation{n}}}&#10;\newcommand{\vo}   {{\myBoldNotation{o}}}&#10;\newcommand{\vp}   {{\myBoldNotation{p}}}&#10;\newcommand{\pp}   {{\myBoldNotation{p}}}&#10;\newcommand{\vq}   {{\myBoldNotation{q}}}&#10;\newcommand{\vr}   {{\myBoldNotation{r}}}&#10;\newcommand{\vs}   {{\myBoldNotation{s}}}&#10;\newcommand{\vt}   {{\myBoldNotation{t}}}&#10;\newcommand{\vu}   {{\myBoldNotation{u}}}&#10;\newcommand{\vv}   {{\myBoldNotation{v}}}&#10;\newcommand{\vw}   {{\myBoldNotation{w}}}&#10;\newcommand{\vx}   {{\myBoldNotation{x}}}&#10;\newcommand{\vy}   {{\myBoldNotation{y}}}&#10;\newcommand{\vz}   {{\myBoldNotation{z}}}&#10;\newcommand{\vNull}{{\myBoldNotation{0}}}&#10;\newcommand{\vOne} {{\myBoldNotation{1}}}&#10;&#10;\newcommand{\mA}   {{\myBoldNotation{A}}}&#10;\newcommand{\mB}   {{\myBoldNotation{B}}}&#10;\newcommand{\mC}   {{\myBoldNotation{C}}}&#10;\newcommand{\mD}   {{\myBoldNotation{D}}}&#10;\newcommand{\mE}   {{\myBoldNotation{E}}}&#10;\newcommand{\mF}   {{\myBoldNotation{F}}}&#10;\newcommand{\mG}   {{\myBoldNotation{G}}}&#10;\newcommand{\mH}   {{\myBoldNotation{H}}}&#10;\newcommand{\mI}   {{\myBoldNotation{I}}}&#10;\newcommand{\mJ}   {{\myBoldNotation{J}}}&#10;\newcommand{\mK}   {{\myBoldNotation{K}}}&#10;\newcommand{\mL}   {{\myBoldNotation{L}}}&#10;\newcommand{\mM}   {{\myBoldNotation{M}}}&#10;\newcommand{\mN}   {{\myBoldNotation{N}}}&#10;\newcommand{\mO}   {{\myBoldNotation{O}}}&#10;\newcommand{\mP}   {{\myBoldNotation{P}}}&#10;\newcommand{\mQ}   {{\myBoldNotation{Q}}}&#10;\newcommand{\mR}   {{\myBoldNotation{R}}}&#10;\newcommand{\mS}   {{\myBoldNotation{S}}}&#10;\newcommand{\mT}   {{\myBoldNotation{T}}}&#10;\newcommand{\mU}   {{\myBoldNotation{U}}}&#10;\newcommand{\mV}   {{\myBoldNotation{V}}}&#10;\newcommand{\mW}   {{\myBoldNotation{W}}}&#10;\newcommand{\mX}   {{\myBoldNotation{X}}}&#10;\newcommand{\mY}   {{\myBoldNotation{Y}}}&#10;\newcommand{\mZ}   {{\myBoldNotation{Z}}}&#10;\newcommand{\mNull}{{\myBoldNotation{0}}}&#10;&#10;%\newcommand{\myBoldGreekNotation}[1]{\boldsymbol{#1}}&#10;\newcommand{\myBoldGreekNotationLower}[1]{{\bm{#1}}}&#10;\newcommand{\myBoldGreekNotationUpper}[1]{{\bm{#1}}}&#10;\newcommand{\balpha}  {{\myBoldGreekNotationLower{\alpha}  }}&#10;\newcommand{\bbeta}   {{\myBoldGreekNotationLower{\beta}   }}&#10;\newcommand{\bgamma}  {{\myBoldGreekNotationLower{\gamma}  }}&#10;\newcommand{\bdelta}  {{\myBoldGreekNotationLower{\delta}  }}&#10;\newcommand{\bepsilon}{{\myBoldGreekNotationLower{\epsilon}}}&#10;\newcommand{\bzeta}   {{\myBoldGreekNotationLower{\zeta}   }}&#10;\newcommand{\btheta}  {{\myBoldGreekNotationLower{\theta}  }}&#10;\newcommand{\biota}   {{\myBoldGreekNotationLower{\iota}   }}&#10;\newcommand{\bkappa}  {{\myBoldGreekNotationLower{\kappa}  }}&#10;\newcommand{\blambda} {{\myBoldGreekNotationLower{\lambda} }}&#10;\newcommand{\bmu}     {{\myBoldGreekNotationLower{\mu}     }}&#10;\newcommand{\bnu}     {{\myBoldGreekNotationLower{\nu}     }}&#10;\newcommand{\bxi}     {{\myBoldGreekNotationLower{\xi}     }}&#10;\newcommand{\bomicron}{{\myBoldGreekNotationLower{\omicron}}}&#10;\newcommand{\bpi}     {{\myBoldGreekNotationLower{\pi}     }}&#10;\newcommand{\brho}    {{\myBoldGreekNotationLower{\rho}    }}&#10;\newcommand{\bsigma}  {{\myBoldGreekNotationLower{\sigma}  }}&#10;\newcommand{\btau}    {{\myBoldGreekNotationLower{\tau}    }}&#10;\newcommand{\bupsilon}{{\myBoldGreekNotationLower{\upsilon}}}&#10;\newcommand{\bphi}    {{\myBoldGreekNotationLower{\phi}    }}&#10;\newcommand{\bchi}    {{\myBoldGreekNotationLower{\chi}    }}&#10;\newcommand{\bpsi}    {{\myBoldGreekNotationLower{\psi}    }}&#10;\newcommand{\bomega}  {{\myBoldGreekNotationLower{\omega}  }}&#10;&#10;\newcommand{\bGamma}  {{\myBoldGreekNotationUpper{\Gamma}  }}&#10;\newcommand{\bDelta}  {{\myBoldGreekNotationUpper{\Delta}  }}&#10;\newcommand{\bTheta}  {{\myBoldGreekNotationUpper{\Theta}  }}&#10;\newcommand{\bLambda} {{\myBoldGreekNotationUpper{\Lambda} }}&#10;\newcommand{\bXi}     {{\myBoldGreekNotationUpper{\Xi}     }}&#10;\newcommand{\bPi}     {{\myBoldGreekNotationUpper{\Pi}     }}&#10;\newcommand{\bSigma}  {{\myBoldGreekNotationUpper{\Sigma}  }}&#10;\newcommand{\bUpsilon}{{\myBoldGreekNotationUpper{\Upsilon}}}&#10;\newcommand{\bPhi}    {{\myBoldGreekNotationUpper{\Phi}    }}&#10;\newcommand{\bPsi}    {{\myBoldGreekNotationUpper{\Psi}    }}&#10;\newcommand{\bOmega}  {{\myBoldGreekNotationUpper{\Omega}  }}&#10;&#10;\newcommand{\inn}[2][0cm]{\mathopen{}\left|{#2}\parbox[h][#1]{0cm}{}\right|}&#10;\newcommand{\invn}[2][0cm]{\mathopen{}\left|\left|{#2}\parbox[h][#1]{0cm}{}\right|\right|}&#10;&#10;%\newcommand{\Sa}{{\mathbf {Sa}}}&#10;%\newcommand{\Topo}{{\mathbf {Topo}}}&#10;%\newcommand{\Sep}{{\mathbf {Sep}}}&#10;%\newcommand{\Str}{{\mathbf {Str}}}&#10;%\newcommand{\Reg}{{\mathbf {Reg}}}&#10;&#10;%\newcommand{\PPhi}{{\pmb \Phi}}&#10;%\newcommand{\PPi}{{\pmb \Pi}}&#10;%\newcommand{\PPhi}{{\bm \Phi}}&#10;%\newcommand{\PPi}{{\bm \Pi}}&#10;\newcommand{\PPhi}{{\Phi}}&#10;\newcommand{\PPi}{{\Pi}}&#10;\newcommand{\ppi}{{\pi}}&#10;\newcommand{\ggam}{{\gamma}}&#10;&#10;\newcommand{\cA}{{\mathcal A}}&#10;\newcommand{\cB}{{\mathcal B}}&#10;\newcommand{\cC}{{\mathcal C}}&#10;\newcommand{\cD}{{\mathcal D}}&#10;\newcommand{\cE}{{\mathcal E}}&#10;\newcommand{\cF}{{\mathcal F}}&#10;\newcommand{\cG}{{\mathcal G}}&#10;\newcommand{\cH}{{\mathcal H}}&#10;\newcommand{\cI}{{\mathcal I}}&#10;\newcommand{\cJ}{{\mathcal J}}&#10;\newcommand{\cK}{{\mathcal K}}&#10;\newcommand{\cL}{{\mathcal L}}&#10;\newcommand{\cM}{{\mathcal M}}&#10;\newcommand{\cN}{{\mathcal N}}&#10;\newcommand{\cO}{{\mathcal O}}&#10;\newcommand{\cP}{{\mathcal P}}&#10;\newcommand{\cQ}{{\mathcal Q}}&#10;\newcommand{\cR}{{\mathcal R}}&#10;\newcommand{\cS}{{\mathcal S}}&#10;\newcommand{\cT}{{\mathcal T}}&#10;\newcommand{\cU}{{\mathcal U}}&#10;\newcommand{\cV}{{\mathcal V}}&#10;\newcommand{\cW}{{\mathcal W}}&#10;\newcommand{\cX}{{\mathcal X}}&#10;\newcommand{\cY}{{\mathcal Y}}&#10;\newcommand{\cZ}{{\mathcal Z}}&#10;&#10;\newcommand{\ca}{{\mathcal a}}&#10;\newcommand{\cb}{{\mathcal b}}&#10;\newcommand{\cc}{{\mathcal c}}&#10;\newcommand{\cd}{{\mathcal d}}&#10;\newcommand{\ce}{{\mathcal e}}&#10;%\newcommand{\cf}{{\mathcal f}}&#10;\newcommand{\cg}{{\mathcal g}}&#10;\newcommand{\ch}{{\mathcal h}}&#10;\newcommand{\ci}{{\mathcal i}}&#10;\newcommand{\cj}{{\mathcal j}}&#10;%\newcommand{\ck}{{\mathcal k}}&#10;\newcommand{\cl}{{\mathcal l}}&#10;\newcommand{\cm}{{\mathcal m}}&#10;\newcommand{\cn}{{\mathcal n}}&#10;\newcommand{\co}{{\mathcal o}}&#10;\newcommand{\cp}{{\mathcal p}}&#10;\newcommand{\cq}{{\mathcal q}}&#10;%\newcommand{\cr}{{\mathcal r}}&#10;\newcommand{\cs}{{\mathcal s}}&#10;\newcommand{\ct}{{\mathcal t}}&#10;\newcommand{\cu}{{\mathcal u}}&#10;\newcommand{\cv}{{\mathcal v}}&#10;\newcommand{\cw}{{\mathcal w}}&#10;\newcommand{\cx}{{\mathcal x}}&#10;\newcommand{\cy}{{\mathcal y}}&#10;\newcommand{\cz}{{\mathcal z}}&#10;&#10;%cool package Styles&#10;\Style{IdentityMatrixSymb=\mI,%&#10;       DSymb={\mathrm d},%&#10;       IntegrateDifferentialDSymb={\mathrm d},%&#10;       TrParen=p,%&#10;       DetParen=p}&#10;\Style{DDisplayFunc=outset}&#10;\renewcommand{\Transpose}[1]{ {#1}^\Transp }&#10;\newcommand{\TransposeInv}[1]{ {#1}^{-\Transp} }&#10;\newcommand{\T}[1]{\Transpose{#1}}&#10;\newcommand{\TInv}[1]{\TransposeInv{#1}}&#10;\newcommand{\Inv}[1]{ {#1}^{-1} }&#10;\newcommand{\Transp}{{{\mathrm T}}}&#10;      &#10;\newcommand{\Rank}[1]    {\operatorname{rank}\inp{#1}}&#10;\newcommand{\Vol}[1]     {\operatorname{vol}\inp{#1}}&#10;\renewcommand{\Vec}[1]   {\operatorname{vec}\inp{#1}}&#10;\renewcommand{\Div}[1]   {\T{\nabla} \, #1}&#10;\newcommand{\Diag}[1]    {\operatorname{diag}\inp{#1}}&#10;\newcommand{\Dim}[1]     {\operatorname{dim}\inp{#1}}&#10;\newcommand{\Diagof}[1]  {\operatorname{diag}^{-1}\inp{#1}}&#10;\newcommand*{\diff}{\mathop{}\!\mathrm{d}} %e.g. $F(x) = \int\!f(x)\diff x$&#10;\newcommand{\Argmin}[1]{\underset{#1}{\operatorname{argmin}} \;}&#10;\newcommand{\Maxof}[1]{\underset{#1}{\operatorname{max}} \;}&#10;\newcommand{\Minof}[1]{\underset{#1}{\operatorname{min}} \;}&#10;&#10;\providecommand{\e}[1]{\ensuremath{\cdot 10^{#1}}}&#10;&#10;%workaround for mathbold in cool, cf. http://tex.stackexchange.com/questions/97910&#10;\let\oldmb\mathbold&#10;\protected\def\mathbold{\oldmb}&#10;&#10;\newcommand{\CB} [1]{{\color{#1}     $\bullet$}}&#10;\newcommand{\CBB}[2]{{\color[#1]{#2} $\bullet$}}&#10;&#10;\newcommand{\ie}{i.e.}&#10;\newcommand{\Ie}{I.e.}&#10;\newcommand{\eg}{e.g.}&#10;\newcommand{\Eg}{E.g.}&#10;\newcommand{\cf}{cf.\ }&#10;\newcommand{\Cf}{Cf.\ }&#10;\newcommand{\etc}{etc.\ }&#10;\newcommand{\wrt}{w.r.t.\ }&#10;\newcommand{\Wrt}{W.r.t.\ }&#10;% \newcommand{\wlog}{w.l.o.g.~}&#10;\newcommand{\Wlog}{W.l.o.g.\ }&#10;\newcommand{\resp}{resp.\ }&#10;\newcommand{\etal}{et al.\ }&#10;&#10;\newtheorem{theorem}{Theorem}&#10;\newtheorem{definition}{Definition}&#10;\newtheorem{expectation}{Expectation}&#10;\newtheorem{problem}{Problem}&#10;%\newtheorem{algorithm}{Algorithm}&#10;&#10;%\newenvironment{fshaded}{%&#10;%\def\FrameCommand{\fcolorbox{framecolor}{shadecolor}}%&#10;%\MakeFramed {\FrameRestore}}%&#10;%{\endMakeFramed}&#10;%&#10;%\newtheorem{theorem}{Theorem}[section]&#10;%&#10;%\newenvironment{fdfn}[1][]{&#10;%\definecolor{shadecolor}{rgb}{.9,.9,1}%DEFINITION_COLORBOX&#10;%\definecolor{framecolor}{rgb}{1,1,1}%&#10;%\begin{fshaded}\begin{theorem}[#1]}{\end{theorem}\end{fshaded}}&#10;%&#10;%&#10;%\begin{fdfn}[Blash]&#10;%Eine Zahlenfolge ...&#10;%\end{fdfn}&#10;%&#10;%\begin{fdfn}[Test]&#10;%Eine Zahlenfolge ...&#10;%\end{fdfn}&#10;&#10;% :mode=latex: %&#10;&#10;\begin{document}&#10;&#10;\[ &#10;\cup&#10;\]&#10;\end{document}"/>
  <p:tag name="IGUANATEXSIZE" val="18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%\usepackage[osf,sc]{mathpazo}&#10;\usepackage{cool}&#10;\usepackage{mathtools}&#10;\pagestyle{empty}&#10;&#10;%!TEX root = diss.tex&#10;&#10;%%%%%%%%%%%%%%%%%%%%%%%%%%%%%%%%%%%%%%%%%%%%%%%%%%%%%%%%%%%%%&#10;%% LaTeX math macros&#10;%%%%%%%%%%%%%%%%%%%%%%%%%%%%%%%%%%%%%%%%%%%%%%%%%%%%%%%%%%%%%&#10;&#10;\newcommand{\mySetNotation}[1]{{\mathbb{#1}}}&#10;\newcommand{\RRSet}{{\mySetNotation{R}}}&#10;\newcommand{\EESet}{{\mySetNotation{E}}}&#10;\newcommand{\NNSet}{{\mySetNotation{N}}}&#10;\newcommand{\QQSet}{{\mySetNotation{Q}}}&#10;&#10;\newcommand{\myBoldNotation}[1]{{\mathbf #1}}&#10;%\newcommand{\myBoldNotation}[1]{{\mathbold{#1}}} %for euler math&#10;\newcommand{\va}   {{\myBoldNotation{a}}}&#10;\newcommand{\vb}   {{\myBoldNotation{b}}}&#10;\newcommand{\vc}   {{\myBoldNotation{c}}}&#10;\newcommand{\vd}   {{\myBoldNotation{d}}}&#10;\newcommand{\ve}   {{\myBoldNotation{e}}}&#10;\newcommand{\vf}   {{\myBoldNotation{f}}}&#10;\newcommand{\vg}   {{\myBoldNotation{g}}}&#10;\newcommand{\vh}   {{\myBoldNotation{h}}}&#10;\newcommand{\vi}   {{\myBoldNotation{i}}}&#10;\newcommand{\vj}   {{\myBoldNotation{j}}}&#10;\newcommand{\vk}   {{\myBoldNotation{k}}}&#10;\newcommand{\vl}   {{\myBoldNotation{l}}}&#10;\newcommand{\vm}   {{\myBoldNotation{m}}}&#10;\newcommand{\vn}   {{\myBoldNotation{n}}}&#10;\newcommand{\nn}   {{\myBoldNotation{n}}}&#10;\newcommand{\vo}   {{\myBoldNotation{o}}}&#10;\newcommand{\vp}   {{\myBoldNotation{p}}}&#10;\newcommand{\pp}   {{\myBoldNotation{p}}}&#10;\newcommand{\vq}   {{\myBoldNotation{q}}}&#10;\newcommand{\vr}   {{\myBoldNotation{r}}}&#10;\newcommand{\vs}   {{\myBoldNotation{s}}}&#10;\newcommand{\vt}   {{\myBoldNotation{t}}}&#10;\newcommand{\vu}   {{\myBoldNotation{u}}}&#10;\newcommand{\vv}   {{\myBoldNotation{v}}}&#10;\newcommand{\vw}   {{\myBoldNotation{w}}}&#10;\newcommand{\vx}   {{\myBoldNotation{x}}}&#10;\newcommand{\vy}   {{\myBoldNotation{y}}}&#10;\newcommand{\vz}   {{\myBoldNotation{z}}}&#10;\newcommand{\vNull}{{\myBoldNotation{0}}}&#10;\newcommand{\vOne} {{\myBoldNotation{1}}}&#10;&#10;\newcommand{\mA}   {{\myBoldNotation{A}}}&#10;\newcommand{\mB}   {{\myBoldNotation{B}}}&#10;\newcommand{\mC}   {{\myBoldNotation{C}}}&#10;\newcommand{\mD}   {{\myBoldNotation{D}}}&#10;\newcommand{\mE}   {{\myBoldNotation{E}}}&#10;\newcommand{\mF}   {{\myBoldNotation{F}}}&#10;\newcommand{\mG}   {{\myBoldNotation{G}}}&#10;\newcommand{\mH}   {{\myBoldNotation{H}}}&#10;\newcommand{\mI}   {{\myBoldNotation{I}}}&#10;\newcommand{\mJ}   {{\myBoldNotation{J}}}&#10;\newcommand{\mK}   {{\myBoldNotation{K}}}&#10;\newcommand{\mL}   {{\myBoldNotation{L}}}&#10;\newcommand{\mM}   {{\myBoldNotation{M}}}&#10;\newcommand{\mN}   {{\myBoldNotation{N}}}&#10;\newcommand{\mO}   {{\myBoldNotation{O}}}&#10;\newcommand{\mP}   {{\myBoldNotation{P}}}&#10;\newcommand{\mQ}   {{\myBoldNotation{Q}}}&#10;\newcommand{\mR}   {{\myBoldNotation{R}}}&#10;\newcommand{\mS}   {{\myBoldNotation{S}}}&#10;\newcommand{\mT}   {{\myBoldNotation{T}}}&#10;\newcommand{\mU}   {{\myBoldNotation{U}}}&#10;\newcommand{\mV}   {{\myBoldNotation{V}}}&#10;\newcommand{\mW}   {{\myBoldNotation{W}}}&#10;\newcommand{\mX}   {{\myBoldNotation{X}}}&#10;\newcommand{\mY}   {{\myBoldNotation{Y}}}&#10;\newcommand{\mZ}   {{\myBoldNotation{Z}}}&#10;\newcommand{\mNull}{{\myBoldNotation{0}}}&#10;&#10;%\newcommand{\myBoldGreekNotation}[1]{\boldsymbol{#1}}&#10;\newcommand{\myBoldGreekNotationLower}[1]{{\bm{#1}}}&#10;\newcommand{\myBoldGreekNotationUpper}[1]{{\bm{#1}}}&#10;\newcommand{\balpha}  {{\myBoldGreekNotationLower{\alpha}  }}&#10;\newcommand{\bbeta}   {{\myBoldGreekNotationLower{\beta}   }}&#10;\newcommand{\bgamma}  {{\myBoldGreekNotationLower{\gamma}  }}&#10;\newcommand{\bdelta}  {{\myBoldGreekNotationLower{\delta}  }}&#10;\newcommand{\bepsilon}{{\myBoldGreekNotationLower{\epsilon}}}&#10;\newcommand{\bzeta}   {{\myBoldGreekNotationLower{\zeta}   }}&#10;\newcommand{\btheta}  {{\myBoldGreekNotationLower{\theta}  }}&#10;\newcommand{\biota}   {{\myBoldGreekNotationLower{\iota}   }}&#10;\newcommand{\bkappa}  {{\myBoldGreekNotationLower{\kappa}  }}&#10;\newcommand{\blambda} {{\myBoldGreekNotationLower{\lambda} }}&#10;\newcommand{\bmu}     {{\myBoldGreekNotationLower{\mu}     }}&#10;\newcommand{\bnu}     {{\myBoldGreekNotationLower{\nu}     }}&#10;\newcommand{\bxi}     {{\myBoldGreekNotationLower{\xi}     }}&#10;\newcommand{\bomicron}{{\myBoldGreekNotationLower{\omicron}}}&#10;\newcommand{\bpi}     {{\myBoldGreekNotationLower{\pi}     }}&#10;\newcommand{\brho}    {{\myBoldGreekNotationLower{\rho}    }}&#10;\newcommand{\bsigma}  {{\myBoldGreekNotationLower{\sigma}  }}&#10;\newcommand{\btau}    {{\myBoldGreekNotationLower{\tau}    }}&#10;\newcommand{\bupsilon}{{\myBoldGreekNotationLower{\upsilon}}}&#10;\newcommand{\bphi}    {{\myBoldGreekNotationLower{\phi}    }}&#10;\newcommand{\bchi}    {{\myBoldGreekNotationLower{\chi}    }}&#10;\newcommand{\bpsi}    {{\myBoldGreekNotationLower{\psi}    }}&#10;\newcommand{\bomega}  {{\myBoldGreekNotationLower{\omega}  }}&#10;&#10;\newcommand{\bGamma}  {{\myBoldGreekNotationUpper{\Gamma}  }}&#10;\newcommand{\bDelta}  {{\myBoldGreekNotationUpper{\Delta}  }}&#10;\newcommand{\bTheta}  {{\myBoldGreekNotationUpper{\Theta}  }}&#10;\newcommand{\bLambda} {{\myBoldGreekNotationUpper{\Lambda} }}&#10;\newcommand{\bXi}     {{\myBoldGreekNotationUpper{\Xi}     }}&#10;\newcommand{\bPi}     {{\myBoldGreekNotationUpper{\Pi}     }}&#10;\newcommand{\bSigma}  {{\myBoldGreekNotationUpper{\Sigma}  }}&#10;\newcommand{\bUpsilon}{{\myBoldGreekNotationUpper{\Upsilon}}}&#10;\newcommand{\bPhi}    {{\myBoldGreekNotationUpper{\Phi}    }}&#10;\newcommand{\bPsi}    {{\myBoldGreekNotationUpper{\Psi}    }}&#10;\newcommand{\bOmega}  {{\myBoldGreekNotationUpper{\Omega}  }}&#10;&#10;\newcommand{\inn}[2][0cm]{\mathopen{}\left|{#2}\parbox[h][#1]{0cm}{}\right|}&#10;\newcommand{\invn}[2][0cm]{\mathopen{}\left|\left|{#2}\parbox[h][#1]{0cm}{}\right|\right|}&#10;&#10;%\newcommand{\Sa}{{\mathbf {Sa}}}&#10;%\newcommand{\Topo}{{\mathbf {Topo}}}&#10;%\newcommand{\Sep}{{\mathbf {Sep}}}&#10;%\newcommand{\Str}{{\mathbf {Str}}}&#10;%\newcommand{\Reg}{{\mathbf {Reg}}}&#10;&#10;%\newcommand{\PPhi}{{\pmb \Phi}}&#10;%\newcommand{\PPi}{{\pmb \Pi}}&#10;%\newcommand{\PPhi}{{\bm \Phi}}&#10;%\newcommand{\PPi}{{\bm \Pi}}&#10;\newcommand{\PPhi}{{\Phi}}&#10;\newcommand{\PPi}{{\Pi}}&#10;\newcommand{\ppi}{{\pi}}&#10;\newcommand{\ggam}{{\gamma}}&#10;&#10;\newcommand{\cA}{{\mathcal A}}&#10;\newcommand{\cB}{{\mathcal B}}&#10;\newcommand{\cC}{{\mathcal C}}&#10;\newcommand{\cD}{{\mathcal D}}&#10;\newcommand{\cE}{{\mathcal E}}&#10;\newcommand{\cF}{{\mathcal F}}&#10;\newcommand{\cG}{{\mathcal G}}&#10;\newcommand{\cH}{{\mathcal H}}&#10;\newcommand{\cI}{{\mathcal I}}&#10;\newcommand{\cJ}{{\mathcal J}}&#10;\newcommand{\cK}{{\mathcal K}}&#10;\newcommand{\cL}{{\mathcal L}}&#10;\newcommand{\cM}{{\mathcal M}}&#10;\newcommand{\cN}{{\mathcal N}}&#10;\newcommand{\cO}{{\mathcal O}}&#10;\newcommand{\cP}{{\mathcal P}}&#10;\newcommand{\cQ}{{\mathcal Q}}&#10;\newcommand{\cR}{{\mathcal R}}&#10;\newcommand{\cS}{{\mathcal S}}&#10;\newcommand{\cT}{{\mathcal T}}&#10;\newcommand{\cU}{{\mathcal U}}&#10;\newcommand{\cV}{{\mathcal V}}&#10;\newcommand{\cW}{{\mathcal W}}&#10;\newcommand{\cX}{{\mathcal X}}&#10;\newcommand{\cY}{{\mathcal Y}}&#10;\newcommand{\cZ}{{\mathcal Z}}&#10;&#10;\newcommand{\ca}{{\mathcal a}}&#10;\newcommand{\cb}{{\mathcal b}}&#10;\newcommand{\cc}{{\mathcal c}}&#10;\newcommand{\cd}{{\mathcal d}}&#10;\newcommand{\ce}{{\mathcal e}}&#10;%\newcommand{\cf}{{\mathcal f}}&#10;\newcommand{\cg}{{\mathcal g}}&#10;\newcommand{\ch}{{\mathcal h}}&#10;\newcommand{\ci}{{\mathcal i}}&#10;\newcommand{\cj}{{\mathcal j}}&#10;%\newcommand{\ck}{{\mathcal k}}&#10;\newcommand{\cl}{{\mathcal l}}&#10;\newcommand{\cm}{{\mathcal m}}&#10;\newcommand{\cn}{{\mathcal n}}&#10;\newcommand{\co}{{\mathcal o}}&#10;\newcommand{\cp}{{\mathcal p}}&#10;\newcommand{\cq}{{\mathcal q}}&#10;%\newcommand{\cr}{{\mathcal r}}&#10;\newcommand{\cs}{{\mathcal s}}&#10;\newcommand{\ct}{{\mathcal t}}&#10;\newcommand{\cu}{{\mathcal u}}&#10;\newcommand{\cv}{{\mathcal v}}&#10;\newcommand{\cw}{{\mathcal w}}&#10;\newcommand{\cx}{{\mathcal x}}&#10;\newcommand{\cy}{{\mathcal y}}&#10;\newcommand{\cz}{{\mathcal z}}&#10;&#10;%cool package Styles&#10;\Style{IdentityMatrixSymb=\mI,%&#10;       DSymb={\mathrm d},%&#10;       IntegrateDifferentialDSymb={\mathrm d},%&#10;       TrParen=p,%&#10;       DetParen=p}&#10;\Style{DDisplayFunc=outset}&#10;\renewcommand{\Transpose}[1]{ {#1}^\Transp }&#10;\newcommand{\TransposeInv}[1]{ {#1}^{-\Transp} }&#10;\newcommand{\T}[1]{\Transpose{#1}}&#10;\newcommand{\TInv}[1]{\TransposeInv{#1}}&#10;\newcommand{\Inv}[1]{ {#1}^{-1} }&#10;\newcommand{\Transp}{{{\mathrm T}}}&#10;      &#10;\newcommand{\Rank}[1]    {\operatorname{rank}\inp{#1}}&#10;\newcommand{\Vol}[1]     {\operatorname{vol}\inp{#1}}&#10;\renewcommand{\Vec}[1]   {\operatorname{vec}\inp{#1}}&#10;\renewcommand{\Div}[1]   {\T{\nabla} \, #1}&#10;\newcommand{\Diag}[1]    {\operatorname{diag}\inp{#1}}&#10;\newcommand{\Dim}[1]     {\operatorname{dim}\inp{#1}}&#10;\newcommand{\Diagof}[1]  {\operatorname{diag}^{-1}\inp{#1}}&#10;\newcommand*{\diff}{\mathop{}\!\mathrm{d}} %e.g. $F(x) = \int\!f(x)\diff x$&#10;\newcommand{\Argmin}[1]{\underset{#1}{\operatorname{argmin}} \;}&#10;\newcommand{\Maxof}[1]{\underset{#1}{\operatorname{max}} \;}&#10;\newcommand{\Minof}[1]{\underset{#1}{\operatorname{min}} \;}&#10;&#10;\providecommand{\e}[1]{\ensuremath{\cdot 10^{#1}}}&#10;&#10;%workaround for mathbold in cool, cf. http://tex.stackexchange.com/questions/97910&#10;\let\oldmb\mathbold&#10;\protected\def\mathbold{\oldmb}&#10;&#10;\newcommand{\CB} [1]{{\color{#1}     $\bullet$}}&#10;\newcommand{\CBB}[2]{{\color[#1]{#2} $\bullet$}}&#10;&#10;\newcommand{\ie}{i.e.}&#10;\newcommand{\Ie}{I.e.}&#10;\newcommand{\eg}{e.g.}&#10;\newcommand{\Eg}{E.g.}&#10;\newcommand{\cf}{cf.\ }&#10;\newcommand{\Cf}{Cf.\ }&#10;\newcommand{\etc}{etc.\ }&#10;\newcommand{\wrt}{w.r.t.\ }&#10;\newcommand{\Wrt}{W.r.t.\ }&#10;% \newcommand{\wlog}{w.l.o.g.~}&#10;\newcommand{\Wlog}{W.l.o.g.\ }&#10;\newcommand{\resp}{resp.\ }&#10;\newcommand{\etal}{et al.\ }&#10;&#10;\newtheorem{theorem}{Theorem}&#10;\newtheorem{definition}{Definition}&#10;\newtheorem{expectation}{Expectation}&#10;\newtheorem{problem}{Problem}&#10;%\newtheorem{algorithm}{Algorithm}&#10;&#10;%\newenvironment{fshaded}{%&#10;%\def\FrameCommand{\fcolorbox{framecolor}{shadecolor}}%&#10;%\MakeFramed {\FrameRestore}}%&#10;%{\endMakeFramed}&#10;%&#10;%\newtheorem{theorem}{Theorem}[section]&#10;%&#10;%\newenvironment{fdfn}[1][]{&#10;%\definecolor{shadecolor}{rgb}{.9,.9,1}%DEFINITION_COLORBOX&#10;%\definecolor{framecolor}{rgb}{1,1,1}%&#10;%\begin{fshaded}\begin{theorem}[#1]}{\end{theorem}\end{fshaded}}&#10;%&#10;%&#10;%\begin{fdfn}[Blash]&#10;%Eine Zahlenfolge ...&#10;%\end{fdfn}&#10;%&#10;%\begin{fdfn}[Test]&#10;%Eine Zahlenfolge ...&#10;%\end{fdfn}&#10;&#10;% :mode=latex: %&#10;&#10;\begin{document}&#10;&#10;\[&#10;  \begin{bmatrix} 1 &amp; x_0 &amp; y_0 \\ 1 &amp; x_1 &amp; y_1 \\ 1 &amp; x_2 &amp; y_2 \end{bmatrix} \,&#10;  \begin{bmatrix} a \\ b \\ c \end{bmatrix}&#10;= \begin{bmatrix} f_0 \\ f_1 \\ f_2 \end{bmatrix}&#10;\]&#10;&#10;\end{document}"/>
  <p:tag name="IGUANATEXSIZE" val="22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%\usepackage[osf,sc]{mathpazo}&#10;\usepackage{cool}&#10;\usepackage{mathtools}&#10;\pagestyle{empty}&#10;&#10;%!TEX root = diss.tex&#10;&#10;%%%%%%%%%%%%%%%%%%%%%%%%%%%%%%%%%%%%%%%%%%%%%%%%%%%%%%%%%%%%%&#10;%% LaTeX math macros&#10;%%%%%%%%%%%%%%%%%%%%%%%%%%%%%%%%%%%%%%%%%%%%%%%%%%%%%%%%%%%%%&#10;&#10;\newcommand{\mySetNotation}[1]{{\mathbb{#1}}}&#10;\newcommand{\RRSet}{{\mySetNotation{R}}}&#10;\newcommand{\EESet}{{\mySetNotation{E}}}&#10;\newcommand{\NNSet}{{\mySetNotation{N}}}&#10;\newcommand{\QQSet}{{\mySetNotation{Q}}}&#10;&#10;\newcommand{\myBoldNotation}[1]{{\mathbf #1}}&#10;%\newcommand{\myBoldNotation}[1]{{\mathbold{#1}}} %for euler math&#10;\newcommand{\va}   {{\myBoldNotation{a}}}&#10;\newcommand{\vb}   {{\myBoldNotation{b}}}&#10;\newcommand{\vc}   {{\myBoldNotation{c}}}&#10;\newcommand{\vd}   {{\myBoldNotation{d}}}&#10;\newcommand{\ve}   {{\myBoldNotation{e}}}&#10;\newcommand{\vf}   {{\myBoldNotation{f}}}&#10;\newcommand{\vg}   {{\myBoldNotation{g}}}&#10;\newcommand{\vh}   {{\myBoldNotation{h}}}&#10;\newcommand{\vi}   {{\myBoldNotation{i}}}&#10;\newcommand{\vj}   {{\myBoldNotation{j}}}&#10;\newcommand{\vk}   {{\myBoldNotation{k}}}&#10;\newcommand{\vl}   {{\myBoldNotation{l}}}&#10;\newcommand{\vm}   {{\myBoldNotation{m}}}&#10;\newcommand{\vn}   {{\myBoldNotation{n}}}&#10;\newcommand{\nn}   {{\myBoldNotation{n}}}&#10;\newcommand{\vo}   {{\myBoldNotation{o}}}&#10;\newcommand{\vp}   {{\myBoldNotation{p}}}&#10;\newcommand{\pp}   {{\myBoldNotation{p}}}&#10;\newcommand{\vq}   {{\myBoldNotation{q}}}&#10;\newcommand{\vr}   {{\myBoldNotation{r}}}&#10;\newcommand{\vs}   {{\myBoldNotation{s}}}&#10;\newcommand{\vt}   {{\myBoldNotation{t}}}&#10;\newcommand{\vu}   {{\myBoldNotation{u}}}&#10;\newcommand{\vv}   {{\myBoldNotation{v}}}&#10;\newcommand{\vw}   {{\myBoldNotation{w}}}&#10;\newcommand{\vx}   {{\myBoldNotation{x}}}&#10;\newcommand{\vy}   {{\myBoldNotation{y}}}&#10;\newcommand{\vz}   {{\myBoldNotation{z}}}&#10;\newcommand{\vNull}{{\myBoldNotation{0}}}&#10;\newcommand{\vOne} {{\myBoldNotation{1}}}&#10;&#10;\newcommand{\mA}   {{\myBoldNotation{A}}}&#10;\newcommand{\mB}   {{\myBoldNotation{B}}}&#10;\newcommand{\mC}   {{\myBoldNotation{C}}}&#10;\newcommand{\mD}   {{\myBoldNotation{D}}}&#10;\newcommand{\mE}   {{\myBoldNotation{E}}}&#10;\newcommand{\mF}   {{\myBoldNotation{F}}}&#10;\newcommand{\mG}   {{\myBoldNotation{G}}}&#10;\newcommand{\mH}   {{\myBoldNotation{H}}}&#10;\newcommand{\mI}   {{\myBoldNotation{I}}}&#10;\newcommand{\mJ}   {{\myBoldNotation{J}}}&#10;\newcommand{\mK}   {{\myBoldNotation{K}}}&#10;\newcommand{\mL}   {{\myBoldNotation{L}}}&#10;\newcommand{\mM}   {{\myBoldNotation{M}}}&#10;\newcommand{\mN}   {{\myBoldNotation{N}}}&#10;\newcommand{\mO}   {{\myBoldNotation{O}}}&#10;\newcommand{\mP}   {{\myBoldNotation{P}}}&#10;\newcommand{\mQ}   {{\myBoldNotation{Q}}}&#10;\newcommand{\mR}   {{\myBoldNotation{R}}}&#10;\newcommand{\mS}   {{\myBoldNotation{S}}}&#10;\newcommand{\mT}   {{\myBoldNotation{T}}}&#10;\newcommand{\mU}   {{\myBoldNotation{U}}}&#10;\newcommand{\mV}   {{\myBoldNotation{V}}}&#10;\newcommand{\mW}   {{\myBoldNotation{W}}}&#10;\newcommand{\mX}   {{\myBoldNotation{X}}}&#10;\newcommand{\mY}   {{\myBoldNotation{Y}}}&#10;\newcommand{\mZ}   {{\myBoldNotation{Z}}}&#10;\newcommand{\mNull}{{\myBoldNotation{0}}}&#10;&#10;%\newcommand{\myBoldGreekNotation}[1]{\boldsymbol{#1}}&#10;\newcommand{\myBoldGreekNotationLower}[1]{{\bm{#1}}}&#10;\newcommand{\myBoldGreekNotationUpper}[1]{{\bm{#1}}}&#10;\newcommand{\balpha}  {{\myBoldGreekNotationLower{\alpha}  }}&#10;\newcommand{\bbeta}   {{\myBoldGreekNotationLower{\beta}   }}&#10;\newcommand{\bgamma}  {{\myBoldGreekNotationLower{\gamma}  }}&#10;\newcommand{\bdelta}  {{\myBoldGreekNotationLower{\delta}  }}&#10;\newcommand{\bepsilon}{{\myBoldGreekNotationLower{\epsilon}}}&#10;\newcommand{\bzeta}   {{\myBoldGreekNotationLower{\zeta}   }}&#10;\newcommand{\btheta}  {{\myBoldGreekNotationLower{\theta}  }}&#10;\newcommand{\biota}   {{\myBoldGreekNotationLower{\iota}   }}&#10;\newcommand{\bkappa}  {{\myBoldGreekNotationLower{\kappa}  }}&#10;\newcommand{\blambda} {{\myBoldGreekNotationLower{\lambda} }}&#10;\newcommand{\bmu}     {{\myBoldGreekNotationLower{\mu}     }}&#10;\newcommand{\bnu}     {{\myBoldGreekNotationLower{\nu}     }}&#10;\newcommand{\bxi}     {{\myBoldGreekNotationLower{\xi}     }}&#10;\newcommand{\bomicron}{{\myBoldGreekNotationLower{\omicron}}}&#10;\newcommand{\bpi}     {{\myBoldGreekNotationLower{\pi}     }}&#10;\newcommand{\brho}    {{\myBoldGreekNotationLower{\rho}    }}&#10;\newcommand{\bsigma}  {{\myBoldGreekNotationLower{\sigma}  }}&#10;\newcommand{\btau}    {{\myBoldGreekNotationLower{\tau}    }}&#10;\newcommand{\bupsilon}{{\myBoldGreekNotationLower{\upsilon}}}&#10;\newcommand{\bphi}    {{\myBoldGreekNotationLower{\phi}    }}&#10;\newcommand{\bchi}    {{\myBoldGreekNotationLower{\chi}    }}&#10;\newcommand{\bpsi}    {{\myBoldGreekNotationLower{\psi}    }}&#10;\newcommand{\bomega}  {{\myBoldGreekNotationLower{\omega}  }}&#10;&#10;\newcommand{\bGamma}  {{\myBoldGreekNotationUpper{\Gamma}  }}&#10;\newcommand{\bDelta}  {{\myBoldGreekNotationUpper{\Delta}  }}&#10;\newcommand{\bTheta}  {{\myBoldGreekNotationUpper{\Theta}  }}&#10;\newcommand{\bLambda} {{\myBoldGreekNotationUpper{\Lambda} }}&#10;\newcommand{\bXi}     {{\myBoldGreekNotationUpper{\Xi}     }}&#10;\newcommand{\bPi}     {{\myBoldGreekNotationUpper{\Pi}     }}&#10;\newcommand{\bSigma}  {{\myBoldGreekNotationUpper{\Sigma}  }}&#10;\newcommand{\bUpsilon}{{\myBoldGreekNotationUpper{\Upsilon}}}&#10;\newcommand{\bPhi}    {{\myBoldGreekNotationUpper{\Phi}    }}&#10;\newcommand{\bPsi}    {{\myBoldGreekNotationUpper{\Psi}    }}&#10;\newcommand{\bOmega}  {{\myBoldGreekNotationUpper{\Omega}  }}&#10;&#10;\newcommand{\inn}[2][0cm]{\mathopen{}\left|{#2}\parbox[h][#1]{0cm}{}\right|}&#10;\newcommand{\invn}[2][0cm]{\mathopen{}\left|\left|{#2}\parbox[h][#1]{0cm}{}\right|\right|}&#10;&#10;%\newcommand{\Sa}{{\mathbf {Sa}}}&#10;%\newcommand{\Topo}{{\mathbf {Topo}}}&#10;%\newcommand{\Sep}{{\mathbf {Sep}}}&#10;%\newcommand{\Str}{{\mathbf {Str}}}&#10;%\newcommand{\Reg}{{\mathbf {Reg}}}&#10;&#10;%\newcommand{\PPhi}{{\pmb \Phi}}&#10;%\newcommand{\PPi}{{\pmb \Pi}}&#10;%\newcommand{\PPhi}{{\bm \Phi}}&#10;%\newcommand{\PPi}{{\bm \Pi}}&#10;\newcommand{\PPhi}{{\Phi}}&#10;\newcommand{\PPi}{{\Pi}}&#10;\newcommand{\ppi}{{\pi}}&#10;\newcommand{\ggam}{{\gamma}}&#10;&#10;\newcommand{\cA}{{\mathcal A}}&#10;\newcommand{\cB}{{\mathcal B}}&#10;\newcommand{\cC}{{\mathcal C}}&#10;\newcommand{\cD}{{\mathcal D}}&#10;\newcommand{\cE}{{\mathcal E}}&#10;\newcommand{\cF}{{\mathcal F}}&#10;\newcommand{\cG}{{\mathcal G}}&#10;\newcommand{\cH}{{\mathcal H}}&#10;\newcommand{\cI}{{\mathcal I}}&#10;\newcommand{\cJ}{{\mathcal J}}&#10;\newcommand{\cK}{{\mathcal K}}&#10;\newcommand{\cL}{{\mathcal L}}&#10;\newcommand{\cM}{{\mathcal M}}&#10;\newcommand{\cN}{{\mathcal N}}&#10;\newcommand{\cO}{{\mathcal O}}&#10;\newcommand{\cP}{{\mathcal P}}&#10;\newcommand{\cQ}{{\mathcal Q}}&#10;\newcommand{\cR}{{\mathcal R}}&#10;\newcommand{\cS}{{\mathcal S}}&#10;\newcommand{\cT}{{\mathcal T}}&#10;\newcommand{\cU}{{\mathcal U}}&#10;\newcommand{\cV}{{\mathcal V}}&#10;\newcommand{\cW}{{\mathcal W}}&#10;\newcommand{\cX}{{\mathcal X}}&#10;\newcommand{\cY}{{\mathcal Y}}&#10;\newcommand{\cZ}{{\mathcal Z}}&#10;&#10;\newcommand{\ca}{{\mathcal a}}&#10;\newcommand{\cb}{{\mathcal b}}&#10;\newcommand{\cc}{{\mathcal c}}&#10;\newcommand{\cd}{{\mathcal d}}&#10;\newcommand{\ce}{{\mathcal e}}&#10;%\newcommand{\cf}{{\mathcal f}}&#10;\newcommand{\cg}{{\mathcal g}}&#10;\newcommand{\ch}{{\mathcal h}}&#10;\newcommand{\ci}{{\mathcal i}}&#10;\newcommand{\cj}{{\mathcal j}}&#10;%\newcommand{\ck}{{\mathcal k}}&#10;\newcommand{\cl}{{\mathcal l}}&#10;\newcommand{\cm}{{\mathcal m}}&#10;\newcommand{\cn}{{\mathcal n}}&#10;\newcommand{\co}{{\mathcal o}}&#10;\newcommand{\cp}{{\mathcal p}}&#10;\newcommand{\cq}{{\mathcal q}}&#10;%\newcommand{\cr}{{\mathcal r}}&#10;\newcommand{\cs}{{\mathcal s}}&#10;\newcommand{\ct}{{\mathcal t}}&#10;\newcommand{\cu}{{\mathcal u}}&#10;\newcommand{\cv}{{\mathcal v}}&#10;\newcommand{\cw}{{\mathcal w}}&#10;\newcommand{\cx}{{\mathcal x}}&#10;\newcommand{\cy}{{\mathcal y}}&#10;\newcommand{\cz}{{\mathcal z}}&#10;&#10;%cool package Styles&#10;\Style{IdentityMatrixSymb=\mI,%&#10;       DSymb={\mathrm d},%&#10;       IntegrateDifferentialDSymb={\mathrm d},%&#10;       TrParen=p,%&#10;       DetParen=p}&#10;\Style{DDisplayFunc=outset}&#10;\renewcommand{\Transpose}[1]{ {#1}^\Transp }&#10;\newcommand{\TransposeInv}[1]{ {#1}^{-\Transp} }&#10;\newcommand{\T}[1]{\Transpose{#1}}&#10;\newcommand{\TInv}[1]{\TransposeInv{#1}}&#10;\newcommand{\Inv}[1]{ {#1}^{-1} }&#10;\newcommand{\Transp}{{{\mathrm T}}}&#10;      &#10;\newcommand{\Rank}[1]    {\operatorname{rank}\inp{#1}}&#10;\newcommand{\Vol}[1]     {\operatorname{vol}\inp{#1}}&#10;\renewcommand{\Vec}[1]   {\operatorname{vec}\inp{#1}}&#10;\renewcommand{\Div}[1]   {\T{\nabla} \, #1}&#10;\newcommand{\Diag}[1]    {\operatorname{diag}\inp{#1}}&#10;\newcommand{\Dim}[1]     {\operatorname{dim}\inp{#1}}&#10;\newcommand{\Diagof}[1]  {\operatorname{diag}^{-1}\inp{#1}}&#10;\newcommand*{\diff}{\mathop{}\!\mathrm{d}} %e.g. $F(x) = \int\!f(x)\diff x$&#10;\newcommand{\Argmin}[1]{\underset{#1}{\operatorname{argmin}} \;}&#10;\newcommand{\Maxof}[1]{\underset{#1}{\operatorname{max}} \;}&#10;\newcommand{\Minof}[1]{\underset{#1}{\operatorname{min}} \;}&#10;&#10;\providecommand{\e}[1]{\ensuremath{\cdot 10^{#1}}}&#10;&#10;%workaround for mathbold in cool, cf. http://tex.stackexchange.com/questions/97910&#10;\let\oldmb\mathbold&#10;\protected\def\mathbold{\oldmb}&#10;&#10;\newcommand{\CB} [1]{{\color{#1}     $\bullet$}}&#10;\newcommand{\CBB}[2]{{\color[#1]{#2} $\bullet$}}&#10;&#10;\newcommand{\ie}{i.e.}&#10;\newcommand{\Ie}{I.e.}&#10;\newcommand{\eg}{e.g.}&#10;\newcommand{\Eg}{E.g.}&#10;\newcommand{\cf}{cf.\ }&#10;\newcommand{\Cf}{Cf.\ }&#10;\newcommand{\etc}{etc.\ }&#10;\newcommand{\wrt}{w.r.t.\ }&#10;\newcommand{\Wrt}{W.r.t.\ }&#10;% \newcommand{\wlog}{w.l.o.g.~}&#10;\newcommand{\Wlog}{W.l.o.g.\ }&#10;\newcommand{\resp}{resp.\ }&#10;\newcommand{\etal}{et al.\ }&#10;&#10;\newtheorem{theorem}{Theorem}&#10;\newtheorem{definition}{Definition}&#10;\newtheorem{expectation}{Expectation}&#10;\newtheorem{problem}{Problem}&#10;%\newtheorem{algorithm}{Algorithm}&#10;&#10;%\newenvironment{fshaded}{%&#10;%\def\FrameCommand{\fcolorbox{framecolor}{shadecolor}}%&#10;%\MakeFramed {\FrameRestore}}%&#10;%{\endMakeFramed}&#10;%&#10;%\newtheorem{theorem}{Theorem}[section]&#10;%&#10;%\newenvironment{fdfn}[1][]{&#10;%\definecolor{shadecolor}{rgb}{.9,.9,1}%DEFINITION_COLORBOX&#10;%\definecolor{framecolor}{rgb}{1,1,1}%&#10;%\begin{fshaded}\begin{theorem}[#1]}{\end{theorem}\end{fshaded}}&#10;%&#10;%&#10;%\begin{fdfn}[Blash]&#10;%Eine Zahlenfolge ...&#10;%\end{fdfn}&#10;%&#10;%\begin{fdfn}[Test]&#10;%Eine Zahlenfolge ...&#10;%\end{fdfn}&#10;&#10;% :mode=latex: %&#10;&#10;\begin{document}&#10;&#10;\[&#10;f(x,y) = a + b\,x + c\,y&#10;\]&#10;&#10;\end{document}"/>
  <p:tag name="IGUANATEXSIZE" val="22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%\usepackage[osf,sc]{mathpazo}&#10;\usepackage{cool}&#10;\usepackage{mathtools}&#10;\pagestyle{empty}&#10;&#10;%!TEX root = diss.tex&#10;&#10;%%%%%%%%%%%%%%%%%%%%%%%%%%%%%%%%%%%%%%%%%%%%%%%%%%%%%%%%%%%%%&#10;%% LaTeX math macros&#10;%%%%%%%%%%%%%%%%%%%%%%%%%%%%%%%%%%%%%%%%%%%%%%%%%%%%%%%%%%%%%&#10;&#10;\newcommand{\mySetNotation}[1]{{\mathbb{#1}}}&#10;\newcommand{\RRSet}{{\mySetNotation{R}}}&#10;\newcommand{\EESet}{{\mySetNotation{E}}}&#10;\newcommand{\NNSet}{{\mySetNotation{N}}}&#10;\newcommand{\QQSet}{{\mySetNotation{Q}}}&#10;&#10;\newcommand{\myBoldNotation}[1]{{\mathbf #1}}&#10;%\newcommand{\myBoldNotation}[1]{{\mathbold{#1}}} %for euler math&#10;\newcommand{\va}   {{\myBoldNotation{a}}}&#10;\newcommand{\vb}   {{\myBoldNotation{b}}}&#10;\newcommand{\vc}   {{\myBoldNotation{c}}}&#10;\newcommand{\vd}   {{\myBoldNotation{d}}}&#10;\newcommand{\ve}   {{\myBoldNotation{e}}}&#10;\newcommand{\vf}   {{\myBoldNotation{f}}}&#10;\newcommand{\vg}   {{\myBoldNotation{g}}}&#10;\newcommand{\vh}   {{\myBoldNotation{h}}}&#10;\newcommand{\vi}   {{\myBoldNotation{i}}}&#10;\newcommand{\vj}   {{\myBoldNotation{j}}}&#10;\newcommand{\vk}   {{\myBoldNotation{k}}}&#10;\newcommand{\vl}   {{\myBoldNotation{l}}}&#10;\newcommand{\vm}   {{\myBoldNotation{m}}}&#10;\newcommand{\vn}   {{\myBoldNotation{n}}}&#10;\newcommand{\nn}   {{\myBoldNotation{n}}}&#10;\newcommand{\vo}   {{\myBoldNotation{o}}}&#10;\newcommand{\vp}   {{\myBoldNotation{p}}}&#10;\newcommand{\pp}   {{\myBoldNotation{p}}}&#10;\newcommand{\vq}   {{\myBoldNotation{q}}}&#10;\newcommand{\vr}   {{\myBoldNotation{r}}}&#10;\newcommand{\vs}   {{\myBoldNotation{s}}}&#10;\newcommand{\vt}   {{\myBoldNotation{t}}}&#10;\newcommand{\vu}   {{\myBoldNotation{u}}}&#10;\newcommand{\vv}   {{\myBoldNotation{v}}}&#10;\newcommand{\vw}   {{\myBoldNotation{w}}}&#10;\newcommand{\vx}   {{\myBoldNotation{x}}}&#10;\newcommand{\vy}   {{\myBoldNotation{y}}}&#10;\newcommand{\vz}   {{\myBoldNotation{z}}}&#10;\newcommand{\vNull}{{\myBoldNotation{0}}}&#10;\newcommand{\vOne} {{\myBoldNotation{1}}}&#10;&#10;\newcommand{\mA}   {{\myBoldNotation{A}}}&#10;\newcommand{\mB}   {{\myBoldNotation{B}}}&#10;\newcommand{\mC}   {{\myBoldNotation{C}}}&#10;\newcommand{\mD}   {{\myBoldNotation{D}}}&#10;\newcommand{\mE}   {{\myBoldNotation{E}}}&#10;\newcommand{\mF}   {{\myBoldNotation{F}}}&#10;\newcommand{\mG}   {{\myBoldNotation{G}}}&#10;\newcommand{\mH}   {{\myBoldNotation{H}}}&#10;\newcommand{\mI}   {{\myBoldNotation{I}}}&#10;\newcommand{\mJ}   {{\myBoldNotation{J}}}&#10;\newcommand{\mK}   {{\myBoldNotation{K}}}&#10;\newcommand{\mL}   {{\myBoldNotation{L}}}&#10;\newcommand{\mM}   {{\myBoldNotation{M}}}&#10;\newcommand{\mN}   {{\myBoldNotation{N}}}&#10;\newcommand{\mO}   {{\myBoldNotation{O}}}&#10;\newcommand{\mP}   {{\myBoldNotation{P}}}&#10;\newcommand{\mQ}   {{\myBoldNotation{Q}}}&#10;\newcommand{\mR}   {{\myBoldNotation{R}}}&#10;\newcommand{\mS}   {{\myBoldNotation{S}}}&#10;\newcommand{\mT}   {{\myBoldNotation{T}}}&#10;\newcommand{\mU}   {{\myBoldNotation{U}}}&#10;\newcommand{\mV}   {{\myBoldNotation{V}}}&#10;\newcommand{\mW}   {{\myBoldNotation{W}}}&#10;\newcommand{\mX}   {{\myBoldNotation{X}}}&#10;\newcommand{\mY}   {{\myBoldNotation{Y}}}&#10;\newcommand{\mZ}   {{\myBoldNotation{Z}}}&#10;\newcommand{\mNull}{{\myBoldNotation{0}}}&#10;&#10;%\newcommand{\myBoldGreekNotation}[1]{\boldsymbol{#1}}&#10;\newcommand{\myBoldGreekNotationLower}[1]{{\bm{#1}}}&#10;\newcommand{\myBoldGreekNotationUpper}[1]{{\bm{#1}}}&#10;\newcommand{\balpha}  {{\myBoldGreekNotationLower{\alpha}  }}&#10;\newcommand{\bbeta}   {{\myBoldGreekNotationLower{\beta}   }}&#10;\newcommand{\bgamma}  {{\myBoldGreekNotationLower{\gamma}  }}&#10;\newcommand{\bdelta}  {{\myBoldGreekNotationLower{\delta}  }}&#10;\newcommand{\bepsilon}{{\myBoldGreekNotationLower{\epsilon}}}&#10;\newcommand{\bzeta}   {{\myBoldGreekNotationLower{\zeta}   }}&#10;\newcommand{\btheta}  {{\myBoldGreekNotationLower{\theta}  }}&#10;\newcommand{\biota}   {{\myBoldGreekNotationLower{\iota}   }}&#10;\newcommand{\bkappa}  {{\myBoldGreekNotationLower{\kappa}  }}&#10;\newcommand{\blambda} {{\myBoldGreekNotationLower{\lambda} }}&#10;\newcommand{\bmu}     {{\myBoldGreekNotationLower{\mu}     }}&#10;\newcommand{\bnu}     {{\myBoldGreekNotationLower{\nu}     }}&#10;\newcommand{\bxi}     {{\myBoldGreekNotationLower{\xi}     }}&#10;\newcommand{\bomicron}{{\myBoldGreekNotationLower{\omicron}}}&#10;\newcommand{\bpi}     {{\myBoldGreekNotationLower{\pi}     }}&#10;\newcommand{\brho}    {{\myBoldGreekNotationLower{\rho}    }}&#10;\newcommand{\bsigma}  {{\myBoldGreekNotationLower{\sigma}  }}&#10;\newcommand{\btau}    {{\myBoldGreekNotationLower{\tau}    }}&#10;\newcommand{\bupsilon}{{\myBoldGreekNotationLower{\upsilon}}}&#10;\newcommand{\bphi}    {{\myBoldGreekNotationLower{\phi}    }}&#10;\newcommand{\bchi}    {{\myBoldGreekNotationLower{\chi}    }}&#10;\newcommand{\bpsi}    {{\myBoldGreekNotationLower{\psi}    }}&#10;\newcommand{\bomega}  {{\myBoldGreekNotationLower{\omega}  }}&#10;&#10;\newcommand{\bGamma}  {{\myBoldGreekNotationUpper{\Gamma}  }}&#10;\newcommand{\bDelta}  {{\myBoldGreekNotationUpper{\Delta}  }}&#10;\newcommand{\bTheta}  {{\myBoldGreekNotationUpper{\Theta}  }}&#10;\newcommand{\bLambda} {{\myBoldGreekNotationUpper{\Lambda} }}&#10;\newcommand{\bXi}     {{\myBoldGreekNotationUpper{\Xi}     }}&#10;\newcommand{\bPi}     {{\myBoldGreekNotationUpper{\Pi}     }}&#10;\newcommand{\bSigma}  {{\myBoldGreekNotationUpper{\Sigma}  }}&#10;\newcommand{\bUpsilon}{{\myBoldGreekNotationUpper{\Upsilon}}}&#10;\newcommand{\bPhi}    {{\myBoldGreekNotationUpper{\Phi}    }}&#10;\newcommand{\bPsi}    {{\myBoldGreekNotationUpper{\Psi}    }}&#10;\newcommand{\bOmega}  {{\myBoldGreekNotationUpper{\Omega}  }}&#10;&#10;\newcommand{\inn}[2][0cm]{\mathopen{}\left|{#2}\parbox[h][#1]{0cm}{}\right|}&#10;\newcommand{\invn}[2][0cm]{\mathopen{}\left|\left|{#2}\parbox[h][#1]{0cm}{}\right|\right|}&#10;&#10;%\newcommand{\Sa}{{\mathbf {Sa}}}&#10;%\newcommand{\Topo}{{\mathbf {Topo}}}&#10;%\newcommand{\Sep}{{\mathbf {Sep}}}&#10;%\newcommand{\Str}{{\mathbf {Str}}}&#10;%\newcommand{\Reg}{{\mathbf {Reg}}}&#10;&#10;%\newcommand{\PPhi}{{\pmb \Phi}}&#10;%\newcommand{\PPi}{{\pmb \Pi}}&#10;%\newcommand{\PPhi}{{\bm \Phi}}&#10;%\newcommand{\PPi}{{\bm \Pi}}&#10;\newcommand{\PPhi}{{\Phi}}&#10;\newcommand{\PPi}{{\Pi}}&#10;\newcommand{\ppi}{{\pi}}&#10;\newcommand{\ggam}{{\gamma}}&#10;&#10;\newcommand{\cA}{{\mathcal A}}&#10;\newcommand{\cB}{{\mathcal B}}&#10;\newcommand{\cC}{{\mathcal C}}&#10;\newcommand{\cD}{{\mathcal D}}&#10;\newcommand{\cE}{{\mathcal E}}&#10;\newcommand{\cF}{{\mathcal F}}&#10;\newcommand{\cG}{{\mathcal G}}&#10;\newcommand{\cH}{{\mathcal H}}&#10;\newcommand{\cI}{{\mathcal I}}&#10;\newcommand{\cJ}{{\mathcal J}}&#10;\newcommand{\cK}{{\mathcal K}}&#10;\newcommand{\cL}{{\mathcal L}}&#10;\newcommand{\cM}{{\mathcal M}}&#10;\newcommand{\cN}{{\mathcal N}}&#10;\newcommand{\cO}{{\mathcal O}}&#10;\newcommand{\cP}{{\mathcal P}}&#10;\newcommand{\cQ}{{\mathcal Q}}&#10;\newcommand{\cR}{{\mathcal R}}&#10;\newcommand{\cS}{{\mathcal S}}&#10;\newcommand{\cT}{{\mathcal T}}&#10;\newcommand{\cU}{{\mathcal U}}&#10;\newcommand{\cV}{{\mathcal V}}&#10;\newcommand{\cW}{{\mathcal W}}&#10;\newcommand{\cX}{{\mathcal X}}&#10;\newcommand{\cY}{{\mathcal Y}}&#10;\newcommand{\cZ}{{\mathcal Z}}&#10;&#10;\newcommand{\ca}{{\mathcal a}}&#10;\newcommand{\cb}{{\mathcal b}}&#10;\newcommand{\cc}{{\mathcal c}}&#10;\newcommand{\cd}{{\mathcal d}}&#10;\newcommand{\ce}{{\mathcal e}}&#10;%\newcommand{\cf}{{\mathcal f}}&#10;\newcommand{\cg}{{\mathcal g}}&#10;\newcommand{\ch}{{\mathcal h}}&#10;\newcommand{\ci}{{\mathcal i}}&#10;\newcommand{\cj}{{\mathcal j}}&#10;%\newcommand{\ck}{{\mathcal k}}&#10;\newcommand{\cl}{{\mathcal l}}&#10;\newcommand{\cm}{{\mathcal m}}&#10;\newcommand{\cn}{{\mathcal n}}&#10;\newcommand{\co}{{\mathcal o}}&#10;\newcommand{\cp}{{\mathcal p}}&#10;\newcommand{\cq}{{\mathcal q}}&#10;%\newcommand{\cr}{{\mathcal r}}&#10;\newcommand{\cs}{{\mathcal s}}&#10;\newcommand{\ct}{{\mathcal t}}&#10;\newcommand{\cu}{{\mathcal u}}&#10;\newcommand{\cv}{{\mathcal v}}&#10;\newcommand{\cw}{{\mathcal w}}&#10;\newcommand{\cx}{{\mathcal x}}&#10;\newcommand{\cy}{{\mathcal y}}&#10;\newcommand{\cz}{{\mathcal z}}&#10;&#10;%cool package Styles&#10;\Style{IdentityMatrixSymb=\mI,%&#10;       DSymb={\mathrm d},%&#10;       IntegrateDifferentialDSymb={\mathrm d},%&#10;       TrParen=p,%&#10;       DetParen=p}&#10;\Style{DDisplayFunc=outset}&#10;\renewcommand{\Transpose}[1]{ {#1}^\Transp }&#10;\newcommand{\TransposeInv}[1]{ {#1}^{-\Transp} }&#10;\newcommand{\T}[1]{\Transpose{#1}}&#10;\newcommand{\TInv}[1]{\TransposeInv{#1}}&#10;\newcommand{\Inv}[1]{ {#1}^{-1} }&#10;\newcommand{\Transp}{{{\mathrm T}}}&#10;      &#10;\newcommand{\Rank}[1]    {\operatorname{rank}\inp{#1}}&#10;\newcommand{\Vol}[1]     {\operatorname{vol}\inp{#1}}&#10;\renewcommand{\Vec}[1]   {\operatorname{vec}\inp{#1}}&#10;\renewcommand{\Div}[1]   {\T{\nabla} \, #1}&#10;\newcommand{\Diag}[1]    {\operatorname{diag}\inp{#1}}&#10;\newcommand{\Dim}[1]     {\operatorname{dim}\inp{#1}}&#10;\newcommand{\Diagof}[1]  {\operatorname{diag}^{-1}\inp{#1}}&#10;\newcommand*{\diff}{\mathop{}\!\mathrm{d}} %e.g. $F(x) = \int\!f(x)\diff x$&#10;\newcommand{\Argmin}[1]{\underset{#1}{\operatorname{argmin}} \;}&#10;\newcommand{\Maxof}[1]{\underset{#1}{\operatorname{max}} \;}&#10;\newcommand{\Minof}[1]{\underset{#1}{\operatorname{min}} \;}&#10;&#10;\providecommand{\e}[1]{\ensuremath{\cdot 10^{#1}}}&#10;&#10;%workaround for mathbold in cool, cf. http://tex.stackexchange.com/questions/97910&#10;\let\oldmb\mathbold&#10;\protected\def\mathbold{\oldmb}&#10;&#10;\newcommand{\CB} [1]{{\color{#1}     $\bullet$}}&#10;\newcommand{\CBB}[2]{{\color[#1]{#2} $\bullet$}}&#10;&#10;\newcommand{\ie}{i.e.}&#10;\newcommand{\Ie}{I.e.}&#10;\newcommand{\eg}{e.g.}&#10;\newcommand{\Eg}{E.g.}&#10;\newcommand{\cf}{cf.\ }&#10;\newcommand{\Cf}{Cf.\ }&#10;\newcommand{\etc}{etc.\ }&#10;\newcommand{\wrt}{w.r.t.\ }&#10;\newcommand{\Wrt}{W.r.t.\ }&#10;% \newcommand{\wlog}{w.l.o.g.~}&#10;\newcommand{\Wlog}{W.l.o.g.\ }&#10;\newcommand{\resp}{resp.\ }&#10;\newcommand{\etal}{et al.\ }&#10;&#10;\newtheorem{theorem}{Theorem}&#10;\newtheorem{definition}{Definition}&#10;\newtheorem{expectation}{Expectation}&#10;\newtheorem{problem}{Problem}&#10;%\newtheorem{algorithm}{Algorithm}&#10;&#10;%\newenvironment{fshaded}{%&#10;%\def\FrameCommand{\fcolorbox{framecolor}{shadecolor}}%&#10;%\MakeFramed {\FrameRestore}}%&#10;%{\endMakeFramed}&#10;%&#10;%\newtheorem{theorem}{Theorem}[section]&#10;%&#10;%\newenvironment{fdfn}[1][]{&#10;%\definecolor{shadecolor}{rgb}{.9,.9,1}%DEFINITION_COLORBOX&#10;%\definecolor{framecolor}{rgb}{1,1,1}%&#10;%\begin{fshaded}\begin{theorem}[#1]}{\end{theorem}\end{fshaded}}&#10;%&#10;%&#10;%\begin{fdfn}[Blash]&#10;%Eine Zahlenfolge ...&#10;%\end{fdfn}&#10;%&#10;%\begin{fdfn}[Test]&#10;%Eine Zahlenfolge ...&#10;%\end{fdfn}&#10;&#10;% :mode=latex: %&#10;&#10;\begin{document}&#10;&#10;\[&#10;f_0&#10;\]&#10;&#10;\end{document}"/>
  <p:tag name="IGUANATEXSIZE" val="22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%\usepackage[osf,sc]{mathpazo}&#10;\usepackage{cool}&#10;\pagestyle{empty}&#10;&#10;%!TEX root = diss.tex&#10;&#10;%%%%%%%%%%%%%%%%%%%%%%%%%%%%%%%%%%%%%%%%%%%%%%%%%%%%%%%%%%%%%&#10;%% LaTeX math macros&#10;%%%%%%%%%%%%%%%%%%%%%%%%%%%%%%%%%%%%%%%%%%%%%%%%%%%%%%%%%%%%%&#10;&#10;\newcommand{\mySetNotation}[1]{{\mathbb{#1}}}&#10;\newcommand{\RRSet}{{\mySetNotation{R}}}&#10;\newcommand{\EESet}{{\mySetNotation{E}}}&#10;\newcommand{\NNSet}{{\mySetNotation{N}}}&#10;\newcommand{\QQSet}{{\mySetNotation{Q}}}&#10;&#10;\newcommand{\myBoldNotation}[1]{{\mathbf #1}}&#10;%\newcommand{\myBoldNotation}[1]{{\mathbold{#1}}} %for euler math&#10;\newcommand{\va}   {{\myBoldNotation{a}}}&#10;\newcommand{\vb}   {{\myBoldNotation{b}}}&#10;\newcommand{\vc}   {{\myBoldNotation{c}}}&#10;\newcommand{\vd}   {{\myBoldNotation{d}}}&#10;\newcommand{\ve}   {{\myBoldNotation{e}}}&#10;\newcommand{\vf}   {{\myBoldNotation{f}}}&#10;\newcommand{\vg}   {{\myBoldNotation{g}}}&#10;\newcommand{\vh}   {{\myBoldNotation{h}}}&#10;\newcommand{\vi}   {{\myBoldNotation{i}}}&#10;\newcommand{\vj}   {{\myBoldNotation{j}}}&#10;\newcommand{\vk}   {{\myBoldNotation{k}}}&#10;\newcommand{\vl}   {{\myBoldNotation{l}}}&#10;\newcommand{\vm}   {{\myBoldNotation{m}}}&#10;\newcommand{\vn}   {{\myBoldNotation{n}}}&#10;\newcommand{\nn}   {{\myBoldNotation{n}}}&#10;\newcommand{\vo}   {{\myBoldNotation{o}}}&#10;\newcommand{\vp}   {{\myBoldNotation{p}}}&#10;\newcommand{\pp}   {{\myBoldNotation{p}}}&#10;\newcommand{\vq}   {{\myBoldNotation{q}}}&#10;\newcommand{\vr}   {{\myBoldNotation{r}}}&#10;\newcommand{\vs}   {{\myBoldNotation{s}}}&#10;\newcommand{\vt}   {{\myBoldNotation{t}}}&#10;\newcommand{\vu}   {{\myBoldNotation{u}}}&#10;\newcommand{\vv}   {{\myBoldNotation{v}}}&#10;\newcommand{\vw}   {{\myBoldNotation{w}}}&#10;\newcommand{\vx}   {{\myBoldNotation{x}}}&#10;\newcommand{\vy}   {{\myBoldNotation{y}}}&#10;\newcommand{\vz}   {{\myBoldNotation{z}}}&#10;\newcommand{\vNull}{{\myBoldNotation{0}}}&#10;\newcommand{\vOne} {{\myBoldNotation{1}}}&#10;&#10;\newcommand{\mA}   {{\myBoldNotation{A}}}&#10;\newcommand{\mB}   {{\myBoldNotation{B}}}&#10;\newcommand{\mC}   {{\myBoldNotation{C}}}&#10;\newcommand{\mD}   {{\myBoldNotation{D}}}&#10;\newcommand{\mE}   {{\myBoldNotation{E}}}&#10;\newcommand{\mF}   {{\myBoldNotation{F}}}&#10;\newcommand{\mG}   {{\myBoldNotation{G}}}&#10;\newcommand{\mH}   {{\myBoldNotation{H}}}&#10;\newcommand{\mI}   {{\myBoldNotation{I}}}&#10;\newcommand{\mJ}   {{\myBoldNotation{J}}}&#10;\newcommand{\mK}   {{\myBoldNotation{K}}}&#10;\newcommand{\mL}   {{\myBoldNotation{L}}}&#10;\newcommand{\mM}   {{\myBoldNotation{M}}}&#10;\newcommand{\mN}   {{\myBoldNotation{N}}}&#10;\newcommand{\mO}   {{\myBoldNotation{O}}}&#10;\newcommand{\mP}   {{\myBoldNotation{P}}}&#10;\newcommand{\mQ}   {{\myBoldNotation{Q}}}&#10;\newcommand{\mR}   {{\myBoldNotation{R}}}&#10;\newcommand{\mS}   {{\myBoldNotation{S}}}&#10;\newcommand{\mT}   {{\myBoldNotation{T}}}&#10;\newcommand{\mU}   {{\myBoldNotation{U}}}&#10;\newcommand{\mV}   {{\myBoldNotation{V}}}&#10;\newcommand{\mW}   {{\myBoldNotation{W}}}&#10;\newcommand{\mX}   {{\myBoldNotation{X}}}&#10;\newcommand{\mY}   {{\myBoldNotation{Y}}}&#10;\newcommand{\mZ}   {{\myBoldNotation{Z}}}&#10;\newcommand{\mNull}{{\myBoldNotation{0}}}&#10;&#10;%\newcommand{\myBoldGreekNotation}[1]{\boldsymbol{#1}}&#10;\newcommand{\myBoldGreekNotationLower}[1]{{\bm{#1}}}&#10;\newcommand{\myBoldGreekNotationUpper}[1]{{\bm{#1}}}&#10;\newcommand{\balpha}  {{\myBoldGreekNotationLower{\alpha}  }}&#10;\newcommand{\bbeta}   {{\myBoldGreekNotationLower{\beta}   }}&#10;\newcommand{\bgamma}  {{\myBoldGreekNotationLower{\gamma}  }}&#10;\newcommand{\bdelta}  {{\myBoldGreekNotationLower{\delta}  }}&#10;\newcommand{\bepsilon}{{\myBoldGreekNotationLower{\epsilon}}}&#10;\newcommand{\bzeta}   {{\myBoldGreekNotationLower{\zeta}   }}&#10;\newcommand{\btheta}  {{\myBoldGreekNotationLower{\theta}  }}&#10;\newcommand{\biota}   {{\myBoldGreekNotationLower{\iota}   }}&#10;\newcommand{\bkappa}  {{\myBoldGreekNotationLower{\kappa}  }}&#10;\newcommand{\blambda} {{\myBoldGreekNotationLower{\lambda} }}&#10;\newcommand{\bmu}     {{\myBoldGreekNotationLower{\mu}     }}&#10;\newcommand{\bnu}     {{\myBoldGreekNotationLower{\nu}     }}&#10;\newcommand{\bxi}     {{\myBoldGreekNotationLower{\xi}     }}&#10;\newcommand{\bomicron}{{\myBoldGreekNotationLower{\omicron}}}&#10;\newcommand{\bpi}     {{\myBoldGreekNotationLower{\pi}     }}&#10;\newcommand{\brho}    {{\myBoldGreekNotationLower{\rho}    }}&#10;\newcommand{\bsigma}  {{\myBoldGreekNotationLower{\sigma}  }}&#10;\newcommand{\btau}    {{\myBoldGreekNotationLower{\tau}    }}&#10;\newcommand{\bupsilon}{{\myBoldGreekNotationLower{\upsilon}}}&#10;\newcommand{\bphi}    {{\myBoldGreekNotationLower{\phi}    }}&#10;\newcommand{\bchi}    {{\myBoldGreekNotationLower{\chi}    }}&#10;\newcommand{\bpsi}    {{\myBoldGreekNotationLower{\psi}    }}&#10;\newcommand{\bomega}  {{\myBoldGreekNotationLower{\omega}  }}&#10;&#10;\newcommand{\bGamma}  {{\myBoldGreekNotationUpper{\Gamma}  }}&#10;\newcommand{\bDelta}  {{\myBoldGreekNotationUpper{\Delta}  }}&#10;\newcommand{\bTheta}  {{\myBoldGreekNotationUpper{\Theta}  }}&#10;\newcommand{\bLambda} {{\myBoldGreekNotationUpper{\Lambda} }}&#10;\newcommand{\bXi}     {{\myBoldGreekNotationUpper{\Xi}     }}&#10;\newcommand{\bPi}     {{\myBoldGreekNotationUpper{\Pi}     }}&#10;\newcommand{\bSigma}  {{\myBoldGreekNotationUpper{\Sigma}  }}&#10;\newcommand{\bUpsilon}{{\myBoldGreekNotationUpper{\Upsilon}}}&#10;\newcommand{\bPhi}    {{\myBoldGreekNotationUpper{\Phi}    }}&#10;\newcommand{\bPsi}    {{\myBoldGreekNotationUpper{\Psi}    }}&#10;\newcommand{\bOmega}  {{\myBoldGreekNotationUpper{\Omega}  }}&#10;&#10;\newcommand{\inn}[2][0cm]{\mathopen{}\left|{#2}\parbox[h][#1]{0cm}{}\right|}&#10;\newcommand{\invn}[2][0cm]{\mathopen{}\left|\left|{#2}\parbox[h][#1]{0cm}{}\right|\right|}&#10;&#10;%\newcommand{\Sa}{{\mathbf {Sa}}}&#10;%\newcommand{\Topo}{{\mathbf {Topo}}}&#10;%\newcommand{\Sep}{{\mathbf {Sep}}}&#10;%\newcommand{\Str}{{\mathbf {Str}}}&#10;%\newcommand{\Reg}{{\mathbf {Reg}}}&#10;&#10;%\newcommand{\PPhi}{{\pmb \Phi}}&#10;%\newcommand{\PPi}{{\pmb \Pi}}&#10;%\newcommand{\PPhi}{{\bm \Phi}}&#10;%\newcommand{\PPi}{{\bm \Pi}}&#10;\newcommand{\PPhi}{{\Phi}}&#10;\newcommand{\PPi}{{\Pi}}&#10;\newcommand{\ppi}{{\pi}}&#10;\newcommand{\ggam}{{\gamma}}&#10;&#10;\newcommand{\cA}{{\mathcal A}}&#10;\newcommand{\cB}{{\mathcal B}}&#10;\newcommand{\cC}{{\mathcal C}}&#10;\newcommand{\cD}{{\mathcal D}}&#10;\newcommand{\cE}{{\mathcal E}}&#10;\newcommand{\cF}{{\mathcal F}}&#10;\newcommand{\cG}{{\mathcal G}}&#10;\newcommand{\cH}{{\mathcal H}}&#10;\newcommand{\cI}{{\mathcal I}}&#10;\newcommand{\cJ}{{\mathcal J}}&#10;\newcommand{\cK}{{\mathcal K}}&#10;\newcommand{\cL}{{\mathcal L}}&#10;\newcommand{\cM}{{\mathcal M}}&#10;\newcommand{\cN}{{\mathcal N}}&#10;\newcommand{\cO}{{\mathcal O}}&#10;\newcommand{\cP}{{\mathcal P}}&#10;\newcommand{\cQ}{{\mathcal Q}}&#10;\newcommand{\cR}{{\mathcal R}}&#10;\newcommand{\cS}{{\mathcal S}}&#10;\newcommand{\cT}{{\mathcal T}}&#10;\newcommand{\cU}{{\mathcal U}}&#10;\newcommand{\cV}{{\mathcal V}}&#10;\newcommand{\cW}{{\mathcal W}}&#10;\newcommand{\cX}{{\mathcal X}}&#10;\newcommand{\cY}{{\mathcal Y}}&#10;\newcommand{\cZ}{{\mathcal Z}}&#10;&#10;\newcommand{\ca}{{\mathcal a}}&#10;\newcommand{\cb}{{\mathcal b}}&#10;\newcommand{\cc}{{\mathcal c}}&#10;\newcommand{\cd}{{\mathcal d}}&#10;\newcommand{\ce}{{\mathcal e}}&#10;%\newcommand{\cf}{{\mathcal f}}&#10;\newcommand{\cg}{{\mathcal g}}&#10;\newcommand{\ch}{{\mathcal h}}&#10;\newcommand{\ci}{{\mathcal i}}&#10;\newcommand{\cj}{{\mathcal j}}&#10;%\newcommand{\ck}{{\mathcal k}}&#10;\newcommand{\cl}{{\mathcal l}}&#10;\newcommand{\cm}{{\mathcal m}}&#10;\newcommand{\cn}{{\mathcal n}}&#10;\newcommand{\co}{{\mathcal o}}&#10;\newcommand{\cp}{{\mathcal p}}&#10;\newcommand{\cq}{{\mathcal q}}&#10;%\newcommand{\cr}{{\mathcal r}}&#10;\newcommand{\cs}{{\mathcal s}}&#10;\newcommand{\ct}{{\mathcal t}}&#10;\newcommand{\cu}{{\mathcal u}}&#10;\newcommand{\cv}{{\mathcal v}}&#10;\newcommand{\cw}{{\mathcal w}}&#10;\newcommand{\cx}{{\mathcal x}}&#10;\newcommand{\cy}{{\mathcal y}}&#10;\newcommand{\cz}{{\mathcal z}}&#10;&#10;%cool package Styles&#10;\Style{IdentityMatrixSymb=\mI,%&#10;       DSymb={\mathrm d},%&#10;       IntegrateDifferentialDSymb={\mathrm d},%&#10;       TrParen=p,%&#10;       DetParen=p}&#10;\Style{DDisplayFunc=outset}&#10;\renewcommand{\Transpose}[1]{ {#1}^\Transp }&#10;\newcommand{\TransposeInv}[1]{ {#1}^{-\Transp} }&#10;\newcommand{\T}[1]{\Transpose{#1}}&#10;\newcommand{\TInv}[1]{\TransposeInv{#1}}&#10;\newcommand{\Inv}[1]{ {#1}^{-1} }&#10;\newcommand{\Transp}{{{\mathrm T}}}&#10;      &#10;\newcommand{\Rank}[1]    {\operatorname{rank}\inp{#1}}&#10;\newcommand{\Vol}[1]     {\operatorname{vol}\inp{#1}}&#10;\renewcommand{\Vec}[1]   {\operatorname{vec}\inp{#1}}&#10;\renewcommand{\Div}[1]   {\T{\nabla} \, #1}&#10;\newcommand{\Diag}[1]    {\operatorname{diag}\inp{#1}}&#10;\newcommand{\Dim}[1]     {\operatorname{dim}\inp{#1}}&#10;\newcommand{\Diagof}[1]  {\operatorname{diag}^{-1}\inp{#1}}&#10;\newcommand*{\diff}{\mathop{}\!\mathrm{d}} %e.g. $F(x) = \int\!f(x)\diff x$&#10;\newcommand{\Argmin}[1]{\underset{#1}{\operatorname{argmin}} \;}&#10;\newcommand{\Maxof}[1]{\underset{#1}{\operatorname{max}} \;}&#10;\newcommand{\Minof}[1]{\underset{#1}{\operatorname{min}} \;}&#10;&#10;\providecommand{\e}[1]{\ensuremath{\cdot 10^{#1}}}&#10;&#10;%workaround for mathbold in cool, cf. http://tex.stackexchange.com/questions/97910&#10;\let\oldmb\mathbold&#10;\protected\def\mathbold{\oldmb}&#10;&#10;\newcommand{\CB} [1]{{\color{#1}     $\bullet$}}&#10;\newcommand{\CBB}[2]{{\color[#1]{#2} $\bullet$}}&#10;&#10;\newcommand{\ie}{i.e.}&#10;\newcommand{\Ie}{I.e.}&#10;\newcommand{\eg}{e.g.}&#10;\newcommand{\Eg}{E.g.}&#10;\newcommand{\cf}{cf.\ }&#10;\newcommand{\Cf}{Cf.\ }&#10;\newcommand{\etc}{etc.\ }&#10;\newcommand{\wrt}{w.r.t.\ }&#10;\newcommand{\Wrt}{W.r.t.\ }&#10;% \newcommand{\wlog}{w.l.o.g.~}&#10;\newcommand{\Wlog}{W.l.o.g.\ }&#10;\newcommand{\resp}{resp.\ }&#10;\newcommand{\etal}{et al.\ }&#10;&#10;\newtheorem{theorem}{Theorem}&#10;\newtheorem{definition}{Definition}&#10;\newtheorem{expectation}{Expectation}&#10;\newtheorem{problem}{Problem}&#10;%\newtheorem{algorithm}{Algorithm}&#10;&#10;%\newenvironment{fshaded}{%&#10;%\def\FrameCommand{\fcolorbox{framecolor}{shadecolor}}%&#10;%\MakeFramed {\FrameRestore}}%&#10;%{\endMakeFramed}&#10;%&#10;%\newtheorem{theorem}{Theorem}[section]&#10;%&#10;%\newenvironment{fdfn}[1][]{&#10;%\definecolor{shadecolor}{rgb}{.9,.9,1}%DEFINITION_COLORBOX&#10;%\definecolor{framecolor}{rgb}{1,1,1}%&#10;%\begin{fshaded}\begin{theorem}[#1]}{\end{theorem}\end{fshaded}}&#10;%&#10;%&#10;%\begin{fdfn}[Blash]&#10;%Eine Zahlenfolge ...&#10;%\end{fdfn}&#10;%&#10;%\begin{fdfn}[Test]&#10;%Eine Zahlenfolge ...&#10;%\end{fdfn}&#10;&#10;% :mode=latex: %&#10;&#10;\begin{document}&#10;&#10;$= \begin{bmatrix} \inp{1-x} &amp; x \end{bmatrix} \begin{pmatrix} f(0) \\ f(1) \end{pmatrix}$&#10;&#10;\end{document}"/>
  <p:tag name="IGUANATEXSIZE" val="24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%\usepackage[osf,sc]{mathpazo}&#10;\usepackage{cool}&#10;\usepackage{mathtools}&#10;\pagestyle{empty}&#10;&#10;%!TEX root = diss.tex&#10;&#10;%%%%%%%%%%%%%%%%%%%%%%%%%%%%%%%%%%%%%%%%%%%%%%%%%%%%%%%%%%%%%&#10;%% LaTeX math macros&#10;%%%%%%%%%%%%%%%%%%%%%%%%%%%%%%%%%%%%%%%%%%%%%%%%%%%%%%%%%%%%%&#10;&#10;\newcommand{\mySetNotation}[1]{{\mathbb{#1}}}&#10;\newcommand{\RRSet}{{\mySetNotation{R}}}&#10;\newcommand{\EESet}{{\mySetNotation{E}}}&#10;\newcommand{\NNSet}{{\mySetNotation{N}}}&#10;\newcommand{\QQSet}{{\mySetNotation{Q}}}&#10;&#10;\newcommand{\myBoldNotation}[1]{{\mathbf #1}}&#10;%\newcommand{\myBoldNotation}[1]{{\mathbold{#1}}} %for euler math&#10;\newcommand{\va}   {{\myBoldNotation{a}}}&#10;\newcommand{\vb}   {{\myBoldNotation{b}}}&#10;\newcommand{\vc}   {{\myBoldNotation{c}}}&#10;\newcommand{\vd}   {{\myBoldNotation{d}}}&#10;\newcommand{\ve}   {{\myBoldNotation{e}}}&#10;\newcommand{\vf}   {{\myBoldNotation{f}}}&#10;\newcommand{\vg}   {{\myBoldNotation{g}}}&#10;\newcommand{\vh}   {{\myBoldNotation{h}}}&#10;\newcommand{\vi}   {{\myBoldNotation{i}}}&#10;\newcommand{\vj}   {{\myBoldNotation{j}}}&#10;\newcommand{\vk}   {{\myBoldNotation{k}}}&#10;\newcommand{\vl}   {{\myBoldNotation{l}}}&#10;\newcommand{\vm}   {{\myBoldNotation{m}}}&#10;\newcommand{\vn}   {{\myBoldNotation{n}}}&#10;\newcommand{\nn}   {{\myBoldNotation{n}}}&#10;\newcommand{\vo}   {{\myBoldNotation{o}}}&#10;\newcommand{\vp}   {{\myBoldNotation{p}}}&#10;\newcommand{\pp}   {{\myBoldNotation{p}}}&#10;\newcommand{\vq}   {{\myBoldNotation{q}}}&#10;\newcommand{\vr}   {{\myBoldNotation{r}}}&#10;\newcommand{\vs}   {{\myBoldNotation{s}}}&#10;\newcommand{\vt}   {{\myBoldNotation{t}}}&#10;\newcommand{\vu}   {{\myBoldNotation{u}}}&#10;\newcommand{\vv}   {{\myBoldNotation{v}}}&#10;\newcommand{\vw}   {{\myBoldNotation{w}}}&#10;\newcommand{\vx}   {{\myBoldNotation{x}}}&#10;\newcommand{\vy}   {{\myBoldNotation{y}}}&#10;\newcommand{\vz}   {{\myBoldNotation{z}}}&#10;\newcommand{\vNull}{{\myBoldNotation{0}}}&#10;\newcommand{\vOne} {{\myBoldNotation{1}}}&#10;&#10;\newcommand{\mA}   {{\myBoldNotation{A}}}&#10;\newcommand{\mB}   {{\myBoldNotation{B}}}&#10;\newcommand{\mC}   {{\myBoldNotation{C}}}&#10;\newcommand{\mD}   {{\myBoldNotation{D}}}&#10;\newcommand{\mE}   {{\myBoldNotation{E}}}&#10;\newcommand{\mF}   {{\myBoldNotation{F}}}&#10;\newcommand{\mG}   {{\myBoldNotation{G}}}&#10;\newcommand{\mH}   {{\myBoldNotation{H}}}&#10;\newcommand{\mI}   {{\myBoldNotation{I}}}&#10;\newcommand{\mJ}   {{\myBoldNotation{J}}}&#10;\newcommand{\mK}   {{\myBoldNotation{K}}}&#10;\newcommand{\mL}   {{\myBoldNotation{L}}}&#10;\newcommand{\mM}   {{\myBoldNotation{M}}}&#10;\newcommand{\mN}   {{\myBoldNotation{N}}}&#10;\newcommand{\mO}   {{\myBoldNotation{O}}}&#10;\newcommand{\mP}   {{\myBoldNotation{P}}}&#10;\newcommand{\mQ}   {{\myBoldNotation{Q}}}&#10;\newcommand{\mR}   {{\myBoldNotation{R}}}&#10;\newcommand{\mS}   {{\myBoldNotation{S}}}&#10;\newcommand{\mT}   {{\myBoldNotation{T}}}&#10;\newcommand{\mU}   {{\myBoldNotation{U}}}&#10;\newcommand{\mV}   {{\myBoldNotation{V}}}&#10;\newcommand{\mW}   {{\myBoldNotation{W}}}&#10;\newcommand{\mX}   {{\myBoldNotation{X}}}&#10;\newcommand{\mY}   {{\myBoldNotation{Y}}}&#10;\newcommand{\mZ}   {{\myBoldNotation{Z}}}&#10;\newcommand{\mNull}{{\myBoldNotation{0}}}&#10;&#10;%\newcommand{\myBoldGreekNotation}[1]{\boldsymbol{#1}}&#10;\newcommand{\myBoldGreekNotationLower}[1]{{\bm{#1}}}&#10;\newcommand{\myBoldGreekNotationUpper}[1]{{\bm{#1}}}&#10;\newcommand{\balpha}  {{\myBoldGreekNotationLower{\alpha}  }}&#10;\newcommand{\bbeta}   {{\myBoldGreekNotationLower{\beta}   }}&#10;\newcommand{\bgamma}  {{\myBoldGreekNotationLower{\gamma}  }}&#10;\newcommand{\bdelta}  {{\myBoldGreekNotationLower{\delta}  }}&#10;\newcommand{\bepsilon}{{\myBoldGreekNotationLower{\epsilon}}}&#10;\newcommand{\bzeta}   {{\myBoldGreekNotationLower{\zeta}   }}&#10;\newcommand{\btheta}  {{\myBoldGreekNotationLower{\theta}  }}&#10;\newcommand{\biota}   {{\myBoldGreekNotationLower{\iota}   }}&#10;\newcommand{\bkappa}  {{\myBoldGreekNotationLower{\kappa}  }}&#10;\newcommand{\blambda} {{\myBoldGreekNotationLower{\lambda} }}&#10;\newcommand{\bmu}     {{\myBoldGreekNotationLower{\mu}     }}&#10;\newcommand{\bnu}     {{\myBoldGreekNotationLower{\nu}     }}&#10;\newcommand{\bxi}     {{\myBoldGreekNotationLower{\xi}     }}&#10;\newcommand{\bomicron}{{\myBoldGreekNotationLower{\omicron}}}&#10;\newcommand{\bpi}     {{\myBoldGreekNotationLower{\pi}     }}&#10;\newcommand{\brho}    {{\myBoldGreekNotationLower{\rho}    }}&#10;\newcommand{\bsigma}  {{\myBoldGreekNotationLower{\sigma}  }}&#10;\newcommand{\btau}    {{\myBoldGreekNotationLower{\tau}    }}&#10;\newcommand{\bupsilon}{{\myBoldGreekNotationLower{\upsilon}}}&#10;\newcommand{\bphi}    {{\myBoldGreekNotationLower{\phi}    }}&#10;\newcommand{\bchi}    {{\myBoldGreekNotationLower{\chi}    }}&#10;\newcommand{\bpsi}    {{\myBoldGreekNotationLower{\psi}    }}&#10;\newcommand{\bomega}  {{\myBoldGreekNotationLower{\omega}  }}&#10;&#10;\newcommand{\bGamma}  {{\myBoldGreekNotationUpper{\Gamma}  }}&#10;\newcommand{\bDelta}  {{\myBoldGreekNotationUpper{\Delta}  }}&#10;\newcommand{\bTheta}  {{\myBoldGreekNotationUpper{\Theta}  }}&#10;\newcommand{\bLambda} {{\myBoldGreekNotationUpper{\Lambda} }}&#10;\newcommand{\bXi}     {{\myBoldGreekNotationUpper{\Xi}     }}&#10;\newcommand{\bPi}     {{\myBoldGreekNotationUpper{\Pi}     }}&#10;\newcommand{\bSigma}  {{\myBoldGreekNotationUpper{\Sigma}  }}&#10;\newcommand{\bUpsilon}{{\myBoldGreekNotationUpper{\Upsilon}}}&#10;\newcommand{\bPhi}    {{\myBoldGreekNotationUpper{\Phi}    }}&#10;\newcommand{\bPsi}    {{\myBoldGreekNotationUpper{\Psi}    }}&#10;\newcommand{\bOmega}  {{\myBoldGreekNotationUpper{\Omega}  }}&#10;&#10;\newcommand{\inn}[2][0cm]{\mathopen{}\left|{#2}\parbox[h][#1]{0cm}{}\right|}&#10;\newcommand{\invn}[2][0cm]{\mathopen{}\left|\left|{#2}\parbox[h][#1]{0cm}{}\right|\right|}&#10;&#10;%\newcommand{\Sa}{{\mathbf {Sa}}}&#10;%\newcommand{\Topo}{{\mathbf {Topo}}}&#10;%\newcommand{\Sep}{{\mathbf {Sep}}}&#10;%\newcommand{\Str}{{\mathbf {Str}}}&#10;%\newcommand{\Reg}{{\mathbf {Reg}}}&#10;&#10;%\newcommand{\PPhi}{{\pmb \Phi}}&#10;%\newcommand{\PPi}{{\pmb \Pi}}&#10;%\newcommand{\PPhi}{{\bm \Phi}}&#10;%\newcommand{\PPi}{{\bm \Pi}}&#10;\newcommand{\PPhi}{{\Phi}}&#10;\newcommand{\PPi}{{\Pi}}&#10;\newcommand{\ppi}{{\pi}}&#10;\newcommand{\ggam}{{\gamma}}&#10;&#10;\newcommand{\cA}{{\mathcal A}}&#10;\newcommand{\cB}{{\mathcal B}}&#10;\newcommand{\cC}{{\mathcal C}}&#10;\newcommand{\cD}{{\mathcal D}}&#10;\newcommand{\cE}{{\mathcal E}}&#10;\newcommand{\cF}{{\mathcal F}}&#10;\newcommand{\cG}{{\mathcal G}}&#10;\newcommand{\cH}{{\mathcal H}}&#10;\newcommand{\cI}{{\mathcal I}}&#10;\newcommand{\cJ}{{\mathcal J}}&#10;\newcommand{\cK}{{\mathcal K}}&#10;\newcommand{\cL}{{\mathcal L}}&#10;\newcommand{\cM}{{\mathcal M}}&#10;\newcommand{\cN}{{\mathcal N}}&#10;\newcommand{\cO}{{\mathcal O}}&#10;\newcommand{\cP}{{\mathcal P}}&#10;\newcommand{\cQ}{{\mathcal Q}}&#10;\newcommand{\cR}{{\mathcal R}}&#10;\newcommand{\cS}{{\mathcal S}}&#10;\newcommand{\cT}{{\mathcal T}}&#10;\newcommand{\cU}{{\mathcal U}}&#10;\newcommand{\cV}{{\mathcal V}}&#10;\newcommand{\cW}{{\mathcal W}}&#10;\newcommand{\cX}{{\mathcal X}}&#10;\newcommand{\cY}{{\mathcal Y}}&#10;\newcommand{\cZ}{{\mathcal Z}}&#10;&#10;\newcommand{\ca}{{\mathcal a}}&#10;\newcommand{\cb}{{\mathcal b}}&#10;\newcommand{\cc}{{\mathcal c}}&#10;\newcommand{\cd}{{\mathcal d}}&#10;\newcommand{\ce}{{\mathcal e}}&#10;%\newcommand{\cf}{{\mathcal f}}&#10;\newcommand{\cg}{{\mathcal g}}&#10;\newcommand{\ch}{{\mathcal h}}&#10;\newcommand{\ci}{{\mathcal i}}&#10;\newcommand{\cj}{{\mathcal j}}&#10;%\newcommand{\ck}{{\mathcal k}}&#10;\newcommand{\cl}{{\mathcal l}}&#10;\newcommand{\cm}{{\mathcal m}}&#10;\newcommand{\cn}{{\mathcal n}}&#10;\newcommand{\co}{{\mathcal o}}&#10;\newcommand{\cp}{{\mathcal p}}&#10;\newcommand{\cq}{{\mathcal q}}&#10;%\newcommand{\cr}{{\mathcal r}}&#10;\newcommand{\cs}{{\mathcal s}}&#10;\newcommand{\ct}{{\mathcal t}}&#10;\newcommand{\cu}{{\mathcal u}}&#10;\newcommand{\cv}{{\mathcal v}}&#10;\newcommand{\cw}{{\mathcal w}}&#10;\newcommand{\cx}{{\mathcal x}}&#10;\newcommand{\cy}{{\mathcal y}}&#10;\newcommand{\cz}{{\mathcal z}}&#10;&#10;%cool package Styles&#10;\Style{IdentityMatrixSymb=\mI,%&#10;       DSymb={\mathrm d},%&#10;       IntegrateDifferentialDSymb={\mathrm d},%&#10;       TrParen=p,%&#10;       DetParen=p}&#10;\Style{DDisplayFunc=outset}&#10;\renewcommand{\Transpose}[1]{ {#1}^\Transp }&#10;\newcommand{\TransposeInv}[1]{ {#1}^{-\Transp} }&#10;\newcommand{\T}[1]{\Transpose{#1}}&#10;\newcommand{\TInv}[1]{\TransposeInv{#1}}&#10;\newcommand{\Inv}[1]{ {#1}^{-1} }&#10;\newcommand{\Transp}{{{\mathrm T}}}&#10;      &#10;\newcommand{\Rank}[1]    {\operatorname{rank}\inp{#1}}&#10;\newcommand{\Vol}[1]     {\operatorname{vol}\inp{#1}}&#10;\renewcommand{\Vec}[1]   {\operatorname{vec}\inp{#1}}&#10;\renewcommand{\Div}[1]   {\T{\nabla} \, #1}&#10;\newcommand{\Diag}[1]    {\operatorname{diag}\inp{#1}}&#10;\newcommand{\Dim}[1]     {\operatorname{dim}\inp{#1}}&#10;\newcommand{\Diagof}[1]  {\operatorname{diag}^{-1}\inp{#1}}&#10;\newcommand*{\diff}{\mathop{}\!\mathrm{d}} %e.g. $F(x) = \int\!f(x)\diff x$&#10;\newcommand{\Argmin}[1]{\underset{#1}{\operatorname{argmin}} \;}&#10;\newcommand{\Maxof}[1]{\underset{#1}{\operatorname{max}} \;}&#10;\newcommand{\Minof}[1]{\underset{#1}{\operatorname{min}} \;}&#10;&#10;\providecommand{\e}[1]{\ensuremath{\cdot 10^{#1}}}&#10;&#10;%workaround for mathbold in cool, cf. http://tex.stackexchange.com/questions/97910&#10;\let\oldmb\mathbold&#10;\protected\def\mathbold{\oldmb}&#10;&#10;\newcommand{\CB} [1]{{\color{#1}     $\bullet$}}&#10;\newcommand{\CBB}[2]{{\color[#1]{#2} $\bullet$}}&#10;&#10;\newcommand{\ie}{i.e.}&#10;\newcommand{\Ie}{I.e.}&#10;\newcommand{\eg}{e.g.}&#10;\newcommand{\Eg}{E.g.}&#10;\newcommand{\cf}{cf.\ }&#10;\newcommand{\Cf}{Cf.\ }&#10;\newcommand{\etc}{etc.\ }&#10;\newcommand{\wrt}{w.r.t.\ }&#10;\newcommand{\Wrt}{W.r.t.\ }&#10;% \newcommand{\wlog}{w.l.o.g.~}&#10;\newcommand{\Wlog}{W.l.o.g.\ }&#10;\newcommand{\resp}{resp.\ }&#10;\newcommand{\etal}{et al.\ }&#10;&#10;\newtheorem{theorem}{Theorem}&#10;\newtheorem{definition}{Definition}&#10;\newtheorem{expectation}{Expectation}&#10;\newtheorem{problem}{Problem}&#10;%\newtheorem{algorithm}{Algorithm}&#10;&#10;%\newenvironment{fshaded}{%&#10;%\def\FrameCommand{\fcolorbox{framecolor}{shadecolor}}%&#10;%\MakeFramed {\FrameRestore}}%&#10;%{\endMakeFramed}&#10;%&#10;%\newtheorem{theorem}{Theorem}[section]&#10;%&#10;%\newenvironment{fdfn}[1][]{&#10;%\definecolor{shadecolor}{rgb}{.9,.9,1}%DEFINITION_COLORBOX&#10;%\definecolor{framecolor}{rgb}{1,1,1}%&#10;%\begin{fshaded}\begin{theorem}[#1]}{\end{theorem}\end{fshaded}}&#10;%&#10;%&#10;%\begin{fdfn}[Blash]&#10;%Eine Zahlenfolge ...&#10;%\end{fdfn}&#10;%&#10;%\begin{fdfn}[Test]&#10;%Eine Zahlenfolge ...&#10;%\end{fdfn}&#10;&#10;% :mode=latex: %&#10;&#10;\begin{document}&#10;&#10;\[&#10;f_1&#10;\]&#10;&#10;\end{document}"/>
  <p:tag name="IGUANATEXSIZE" val="22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%\usepackage[osf,sc]{mathpazo}&#10;\usepackage{cool}&#10;\usepackage{mathtools}&#10;\pagestyle{empty}&#10;&#10;%!TEX root = diss.tex&#10;&#10;%%%%%%%%%%%%%%%%%%%%%%%%%%%%%%%%%%%%%%%%%%%%%%%%%%%%%%%%%%%%%&#10;%% LaTeX math macros&#10;%%%%%%%%%%%%%%%%%%%%%%%%%%%%%%%%%%%%%%%%%%%%%%%%%%%%%%%%%%%%%&#10;&#10;\newcommand{\mySetNotation}[1]{{\mathbb{#1}}}&#10;\newcommand{\RRSet}{{\mySetNotation{R}}}&#10;\newcommand{\EESet}{{\mySetNotation{E}}}&#10;\newcommand{\NNSet}{{\mySetNotation{N}}}&#10;\newcommand{\QQSet}{{\mySetNotation{Q}}}&#10;&#10;\newcommand{\myBoldNotation}[1]{{\mathbf #1}}&#10;%\newcommand{\myBoldNotation}[1]{{\mathbold{#1}}} %for euler math&#10;\newcommand{\va}   {{\myBoldNotation{a}}}&#10;\newcommand{\vb}   {{\myBoldNotation{b}}}&#10;\newcommand{\vc}   {{\myBoldNotation{c}}}&#10;\newcommand{\vd}   {{\myBoldNotation{d}}}&#10;\newcommand{\ve}   {{\myBoldNotation{e}}}&#10;\newcommand{\vf}   {{\myBoldNotation{f}}}&#10;\newcommand{\vg}   {{\myBoldNotation{g}}}&#10;\newcommand{\vh}   {{\myBoldNotation{h}}}&#10;\newcommand{\vi}   {{\myBoldNotation{i}}}&#10;\newcommand{\vj}   {{\myBoldNotation{j}}}&#10;\newcommand{\vk}   {{\myBoldNotation{k}}}&#10;\newcommand{\vl}   {{\myBoldNotation{l}}}&#10;\newcommand{\vm}   {{\myBoldNotation{m}}}&#10;\newcommand{\vn}   {{\myBoldNotation{n}}}&#10;\newcommand{\nn}   {{\myBoldNotation{n}}}&#10;\newcommand{\vo}   {{\myBoldNotation{o}}}&#10;\newcommand{\vp}   {{\myBoldNotation{p}}}&#10;\newcommand{\pp}   {{\myBoldNotation{p}}}&#10;\newcommand{\vq}   {{\myBoldNotation{q}}}&#10;\newcommand{\vr}   {{\myBoldNotation{r}}}&#10;\newcommand{\vs}   {{\myBoldNotation{s}}}&#10;\newcommand{\vt}   {{\myBoldNotation{t}}}&#10;\newcommand{\vu}   {{\myBoldNotation{u}}}&#10;\newcommand{\vv}   {{\myBoldNotation{v}}}&#10;\newcommand{\vw}   {{\myBoldNotation{w}}}&#10;\newcommand{\vx}   {{\myBoldNotation{x}}}&#10;\newcommand{\vy}   {{\myBoldNotation{y}}}&#10;\newcommand{\vz}   {{\myBoldNotation{z}}}&#10;\newcommand{\vNull}{{\myBoldNotation{0}}}&#10;\newcommand{\vOne} {{\myBoldNotation{1}}}&#10;&#10;\newcommand{\mA}   {{\myBoldNotation{A}}}&#10;\newcommand{\mB}   {{\myBoldNotation{B}}}&#10;\newcommand{\mC}   {{\myBoldNotation{C}}}&#10;\newcommand{\mD}   {{\myBoldNotation{D}}}&#10;\newcommand{\mE}   {{\myBoldNotation{E}}}&#10;\newcommand{\mF}   {{\myBoldNotation{F}}}&#10;\newcommand{\mG}   {{\myBoldNotation{G}}}&#10;\newcommand{\mH}   {{\myBoldNotation{H}}}&#10;\newcommand{\mI}   {{\myBoldNotation{I}}}&#10;\newcommand{\mJ}   {{\myBoldNotation{J}}}&#10;\newcommand{\mK}   {{\myBoldNotation{K}}}&#10;\newcommand{\mL}   {{\myBoldNotation{L}}}&#10;\newcommand{\mM}   {{\myBoldNotation{M}}}&#10;\newcommand{\mN}   {{\myBoldNotation{N}}}&#10;\newcommand{\mO}   {{\myBoldNotation{O}}}&#10;\newcommand{\mP}   {{\myBoldNotation{P}}}&#10;\newcommand{\mQ}   {{\myBoldNotation{Q}}}&#10;\newcommand{\mR}   {{\myBoldNotation{R}}}&#10;\newcommand{\mS}   {{\myBoldNotation{S}}}&#10;\newcommand{\mT}   {{\myBoldNotation{T}}}&#10;\newcommand{\mU}   {{\myBoldNotation{U}}}&#10;\newcommand{\mV}   {{\myBoldNotation{V}}}&#10;\newcommand{\mW}   {{\myBoldNotation{W}}}&#10;\newcommand{\mX}   {{\myBoldNotation{X}}}&#10;\newcommand{\mY}   {{\myBoldNotation{Y}}}&#10;\newcommand{\mZ}   {{\myBoldNotation{Z}}}&#10;\newcommand{\mNull}{{\myBoldNotation{0}}}&#10;&#10;%\newcommand{\myBoldGreekNotation}[1]{\boldsymbol{#1}}&#10;\newcommand{\myBoldGreekNotationLower}[1]{{\bm{#1}}}&#10;\newcommand{\myBoldGreekNotationUpper}[1]{{\bm{#1}}}&#10;\newcommand{\balpha}  {{\myBoldGreekNotationLower{\alpha}  }}&#10;\newcommand{\bbeta}   {{\myBoldGreekNotationLower{\beta}   }}&#10;\newcommand{\bgamma}  {{\myBoldGreekNotationLower{\gamma}  }}&#10;\newcommand{\bdelta}  {{\myBoldGreekNotationLower{\delta}  }}&#10;\newcommand{\bepsilon}{{\myBoldGreekNotationLower{\epsilon}}}&#10;\newcommand{\bzeta}   {{\myBoldGreekNotationLower{\zeta}   }}&#10;\newcommand{\btheta}  {{\myBoldGreekNotationLower{\theta}  }}&#10;\newcommand{\biota}   {{\myBoldGreekNotationLower{\iota}   }}&#10;\newcommand{\bkappa}  {{\myBoldGreekNotationLower{\kappa}  }}&#10;\newcommand{\blambda} {{\myBoldGreekNotationLower{\lambda} }}&#10;\newcommand{\bmu}     {{\myBoldGreekNotationLower{\mu}     }}&#10;\newcommand{\bnu}     {{\myBoldGreekNotationLower{\nu}     }}&#10;\newcommand{\bxi}     {{\myBoldGreekNotationLower{\xi}     }}&#10;\newcommand{\bomicron}{{\myBoldGreekNotationLower{\omicron}}}&#10;\newcommand{\bpi}     {{\myBoldGreekNotationLower{\pi}     }}&#10;\newcommand{\brho}    {{\myBoldGreekNotationLower{\rho}    }}&#10;\newcommand{\bsigma}  {{\myBoldGreekNotationLower{\sigma}  }}&#10;\newcommand{\btau}    {{\myBoldGreekNotationLower{\tau}    }}&#10;\newcommand{\bupsilon}{{\myBoldGreekNotationLower{\upsilon}}}&#10;\newcommand{\bphi}    {{\myBoldGreekNotationLower{\phi}    }}&#10;\newcommand{\bchi}    {{\myBoldGreekNotationLower{\chi}    }}&#10;\newcommand{\bpsi}    {{\myBoldGreekNotationLower{\psi}    }}&#10;\newcommand{\bomega}  {{\myBoldGreekNotationLower{\omega}  }}&#10;&#10;\newcommand{\bGamma}  {{\myBoldGreekNotationUpper{\Gamma}  }}&#10;\newcommand{\bDelta}  {{\myBoldGreekNotationUpper{\Delta}  }}&#10;\newcommand{\bTheta}  {{\myBoldGreekNotationUpper{\Theta}  }}&#10;\newcommand{\bLambda} {{\myBoldGreekNotationUpper{\Lambda} }}&#10;\newcommand{\bXi}     {{\myBoldGreekNotationUpper{\Xi}     }}&#10;\newcommand{\bPi}     {{\myBoldGreekNotationUpper{\Pi}     }}&#10;\newcommand{\bSigma}  {{\myBoldGreekNotationUpper{\Sigma}  }}&#10;\newcommand{\bUpsilon}{{\myBoldGreekNotationUpper{\Upsilon}}}&#10;\newcommand{\bPhi}    {{\myBoldGreekNotationUpper{\Phi}    }}&#10;\newcommand{\bPsi}    {{\myBoldGreekNotationUpper{\Psi}    }}&#10;\newcommand{\bOmega}  {{\myBoldGreekNotationUpper{\Omega}  }}&#10;&#10;\newcommand{\inn}[2][0cm]{\mathopen{}\left|{#2}\parbox[h][#1]{0cm}{}\right|}&#10;\newcommand{\invn}[2][0cm]{\mathopen{}\left|\left|{#2}\parbox[h][#1]{0cm}{}\right|\right|}&#10;&#10;%\newcommand{\Sa}{{\mathbf {Sa}}}&#10;%\newcommand{\Topo}{{\mathbf {Topo}}}&#10;%\newcommand{\Sep}{{\mathbf {Sep}}}&#10;%\newcommand{\Str}{{\mathbf {Str}}}&#10;%\newcommand{\Reg}{{\mathbf {Reg}}}&#10;&#10;%\newcommand{\PPhi}{{\pmb \Phi}}&#10;%\newcommand{\PPi}{{\pmb \Pi}}&#10;%\newcommand{\PPhi}{{\bm \Phi}}&#10;%\newcommand{\PPi}{{\bm \Pi}}&#10;\newcommand{\PPhi}{{\Phi}}&#10;\newcommand{\PPi}{{\Pi}}&#10;\newcommand{\ppi}{{\pi}}&#10;\newcommand{\ggam}{{\gamma}}&#10;&#10;\newcommand{\cA}{{\mathcal A}}&#10;\newcommand{\cB}{{\mathcal B}}&#10;\newcommand{\cC}{{\mathcal C}}&#10;\newcommand{\cD}{{\mathcal D}}&#10;\newcommand{\cE}{{\mathcal E}}&#10;\newcommand{\cF}{{\mathcal F}}&#10;\newcommand{\cG}{{\mathcal G}}&#10;\newcommand{\cH}{{\mathcal H}}&#10;\newcommand{\cI}{{\mathcal I}}&#10;\newcommand{\cJ}{{\mathcal J}}&#10;\newcommand{\cK}{{\mathcal K}}&#10;\newcommand{\cL}{{\mathcal L}}&#10;\newcommand{\cM}{{\mathcal M}}&#10;\newcommand{\cN}{{\mathcal N}}&#10;\newcommand{\cO}{{\mathcal O}}&#10;\newcommand{\cP}{{\mathcal P}}&#10;\newcommand{\cQ}{{\mathcal Q}}&#10;\newcommand{\cR}{{\mathcal R}}&#10;\newcommand{\cS}{{\mathcal S}}&#10;\newcommand{\cT}{{\mathcal T}}&#10;\newcommand{\cU}{{\mathcal U}}&#10;\newcommand{\cV}{{\mathcal V}}&#10;\newcommand{\cW}{{\mathcal W}}&#10;\newcommand{\cX}{{\mathcal X}}&#10;\newcommand{\cY}{{\mathcal Y}}&#10;\newcommand{\cZ}{{\mathcal Z}}&#10;&#10;\newcommand{\ca}{{\mathcal a}}&#10;\newcommand{\cb}{{\mathcal b}}&#10;\newcommand{\cc}{{\mathcal c}}&#10;\newcommand{\cd}{{\mathcal d}}&#10;\newcommand{\ce}{{\mathcal e}}&#10;%\newcommand{\cf}{{\mathcal f}}&#10;\newcommand{\cg}{{\mathcal g}}&#10;\newcommand{\ch}{{\mathcal h}}&#10;\newcommand{\ci}{{\mathcal i}}&#10;\newcommand{\cj}{{\mathcal j}}&#10;%\newcommand{\ck}{{\mathcal k}}&#10;\newcommand{\cl}{{\mathcal l}}&#10;\newcommand{\cm}{{\mathcal m}}&#10;\newcommand{\cn}{{\mathcal n}}&#10;\newcommand{\co}{{\mathcal o}}&#10;\newcommand{\cp}{{\mathcal p}}&#10;\newcommand{\cq}{{\mathcal q}}&#10;%\newcommand{\cr}{{\mathcal r}}&#10;\newcommand{\cs}{{\mathcal s}}&#10;\newcommand{\ct}{{\mathcal t}}&#10;\newcommand{\cu}{{\mathcal u}}&#10;\newcommand{\cv}{{\mathcal v}}&#10;\newcommand{\cw}{{\mathcal w}}&#10;\newcommand{\cx}{{\mathcal x}}&#10;\newcommand{\cy}{{\mathcal y}}&#10;\newcommand{\cz}{{\mathcal z}}&#10;&#10;%cool package Styles&#10;\Style{IdentityMatrixSymb=\mI,%&#10;       DSymb={\mathrm d},%&#10;       IntegrateDifferentialDSymb={\mathrm d},%&#10;       TrParen=p,%&#10;       DetParen=p}&#10;\Style{DDisplayFunc=outset}&#10;\renewcommand{\Transpose}[1]{ {#1}^\Transp }&#10;\newcommand{\TransposeInv}[1]{ {#1}^{-\Transp} }&#10;\newcommand{\T}[1]{\Transpose{#1}}&#10;\newcommand{\TInv}[1]{\TransposeInv{#1}}&#10;\newcommand{\Inv}[1]{ {#1}^{-1} }&#10;\newcommand{\Transp}{{{\mathrm T}}}&#10;      &#10;\newcommand{\Rank}[1]    {\operatorname{rank}\inp{#1}}&#10;\newcommand{\Vol}[1]     {\operatorname{vol}\inp{#1}}&#10;\renewcommand{\Vec}[1]   {\operatorname{vec}\inp{#1}}&#10;\renewcommand{\Div}[1]   {\T{\nabla} \, #1}&#10;\newcommand{\Diag}[1]    {\operatorname{diag}\inp{#1}}&#10;\newcommand{\Dim}[1]     {\operatorname{dim}\inp{#1}}&#10;\newcommand{\Diagof}[1]  {\operatorname{diag}^{-1}\inp{#1}}&#10;\newcommand*{\diff}{\mathop{}\!\mathrm{d}} %e.g. $F(x) = \int\!f(x)\diff x$&#10;\newcommand{\Argmin}[1]{\underset{#1}{\operatorname{argmin}} \;}&#10;\newcommand{\Maxof}[1]{\underset{#1}{\operatorname{max}} \;}&#10;\newcommand{\Minof}[1]{\underset{#1}{\operatorname{min}} \;}&#10;&#10;\providecommand{\e}[1]{\ensuremath{\cdot 10^{#1}}}&#10;&#10;%workaround for mathbold in cool, cf. http://tex.stackexchange.com/questions/97910&#10;\let\oldmb\mathbold&#10;\protected\def\mathbold{\oldmb}&#10;&#10;\newcommand{\CB} [1]{{\color{#1}     $\bullet$}}&#10;\newcommand{\CBB}[2]{{\color[#1]{#2} $\bullet$}}&#10;&#10;\newcommand{\ie}{i.e.}&#10;\newcommand{\Ie}{I.e.}&#10;\newcommand{\eg}{e.g.}&#10;\newcommand{\Eg}{E.g.}&#10;\newcommand{\cf}{cf.\ }&#10;\newcommand{\Cf}{Cf.\ }&#10;\newcommand{\etc}{etc.\ }&#10;\newcommand{\wrt}{w.r.t.\ }&#10;\newcommand{\Wrt}{W.r.t.\ }&#10;% \newcommand{\wlog}{w.l.o.g.~}&#10;\newcommand{\Wlog}{W.l.o.g.\ }&#10;\newcommand{\resp}{resp.\ }&#10;\newcommand{\etal}{et al.\ }&#10;&#10;\newtheorem{theorem}{Theorem}&#10;\newtheorem{definition}{Definition}&#10;\newtheorem{expectation}{Expectation}&#10;\newtheorem{problem}{Problem}&#10;%\newtheorem{algorithm}{Algorithm}&#10;&#10;%\newenvironment{fshaded}{%&#10;%\def\FrameCommand{\fcolorbox{framecolor}{shadecolor}}%&#10;%\MakeFramed {\FrameRestore}}%&#10;%{\endMakeFramed}&#10;%&#10;%\newtheorem{theorem}{Theorem}[section]&#10;%&#10;%\newenvironment{fdfn}[1][]{&#10;%\definecolor{shadecolor}{rgb}{.9,.9,1}%DEFINITION_COLORBOX&#10;%\definecolor{framecolor}{rgb}{1,1,1}%&#10;%\begin{fshaded}\begin{theorem}[#1]}{\end{theorem}\end{fshaded}}&#10;%&#10;%&#10;%\begin{fdfn}[Blash]&#10;%Eine Zahlenfolge ...&#10;%\end{fdfn}&#10;%&#10;%\begin{fdfn}[Test]&#10;%Eine Zahlenfolge ...&#10;%\end{fdfn}&#10;&#10;% :mode=latex: %&#10;&#10;\begin{document}&#10;&#10;\[&#10;f_2&#10;\]&#10;&#10;\end{document}"/>
  <p:tag name="IGUANATEXSIZE" val="22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%\usepackage[osf,sc]{mathpazo}&#10;\usepackage{cool}&#10;\usepackage{mathtools}&#10;\pagestyle{empty}&#10;&#10;%!TEX root = diss.tex&#10;&#10;%%%%%%%%%%%%%%%%%%%%%%%%%%%%%%%%%%%%%%%%%%%%%%%%%%%%%%%%%%%%%&#10;%% LaTeX math macros&#10;%%%%%%%%%%%%%%%%%%%%%%%%%%%%%%%%%%%%%%%%%%%%%%%%%%%%%%%%%%%%%&#10;&#10;\newcommand{\mySetNotation}[1]{{\mathbb{#1}}}&#10;\newcommand{\RRSet}{{\mySetNotation{R}}}&#10;\newcommand{\EESet}{{\mySetNotation{E}}}&#10;\newcommand{\NNSet}{{\mySetNotation{N}}}&#10;\newcommand{\QQSet}{{\mySetNotation{Q}}}&#10;&#10;\newcommand{\myBoldNotation}[1]{{\mathbf #1}}&#10;%\newcommand{\myBoldNotation}[1]{{\mathbold{#1}}} %for euler math&#10;\newcommand{\va}   {{\myBoldNotation{a}}}&#10;\newcommand{\vb}   {{\myBoldNotation{b}}}&#10;\newcommand{\vc}   {{\myBoldNotation{c}}}&#10;\newcommand{\vd}   {{\myBoldNotation{d}}}&#10;\newcommand{\ve}   {{\myBoldNotation{e}}}&#10;\newcommand{\vf}   {{\myBoldNotation{f}}}&#10;\newcommand{\vg}   {{\myBoldNotation{g}}}&#10;\newcommand{\vh}   {{\myBoldNotation{h}}}&#10;\newcommand{\vi}   {{\myBoldNotation{i}}}&#10;\newcommand{\vj}   {{\myBoldNotation{j}}}&#10;\newcommand{\vk}   {{\myBoldNotation{k}}}&#10;\newcommand{\vl}   {{\myBoldNotation{l}}}&#10;\newcommand{\vm}   {{\myBoldNotation{m}}}&#10;\newcommand{\vn}   {{\myBoldNotation{n}}}&#10;\newcommand{\nn}   {{\myBoldNotation{n}}}&#10;\newcommand{\vo}   {{\myBoldNotation{o}}}&#10;\newcommand{\vp}   {{\myBoldNotation{p}}}&#10;\newcommand{\pp}   {{\myBoldNotation{p}}}&#10;\newcommand{\vq}   {{\myBoldNotation{q}}}&#10;\newcommand{\vr}   {{\myBoldNotation{r}}}&#10;\newcommand{\vs}   {{\myBoldNotation{s}}}&#10;\newcommand{\vt}   {{\myBoldNotation{t}}}&#10;\newcommand{\vu}   {{\myBoldNotation{u}}}&#10;\newcommand{\vv}   {{\myBoldNotation{v}}}&#10;\newcommand{\vw}   {{\myBoldNotation{w}}}&#10;\newcommand{\vx}   {{\myBoldNotation{x}}}&#10;\newcommand{\vy}   {{\myBoldNotation{y}}}&#10;\newcommand{\vz}   {{\myBoldNotation{z}}}&#10;\newcommand{\vNull}{{\myBoldNotation{0}}}&#10;\newcommand{\vOne} {{\myBoldNotation{1}}}&#10;&#10;\newcommand{\mA}   {{\myBoldNotation{A}}}&#10;\newcommand{\mB}   {{\myBoldNotation{B}}}&#10;\newcommand{\mC}   {{\myBoldNotation{C}}}&#10;\newcommand{\mD}   {{\myBoldNotation{D}}}&#10;\newcommand{\mE}   {{\myBoldNotation{E}}}&#10;\newcommand{\mF}   {{\myBoldNotation{F}}}&#10;\newcommand{\mG}   {{\myBoldNotation{G}}}&#10;\newcommand{\mH}   {{\myBoldNotation{H}}}&#10;\newcommand{\mI}   {{\myBoldNotation{I}}}&#10;\newcommand{\mJ}   {{\myBoldNotation{J}}}&#10;\newcommand{\mK}   {{\myBoldNotation{K}}}&#10;\newcommand{\mL}   {{\myBoldNotation{L}}}&#10;\newcommand{\mM}   {{\myBoldNotation{M}}}&#10;\newcommand{\mN}   {{\myBoldNotation{N}}}&#10;\newcommand{\mO}   {{\myBoldNotation{O}}}&#10;\newcommand{\mP}   {{\myBoldNotation{P}}}&#10;\newcommand{\mQ}   {{\myBoldNotation{Q}}}&#10;\newcommand{\mR}   {{\myBoldNotation{R}}}&#10;\newcommand{\mS}   {{\myBoldNotation{S}}}&#10;\newcommand{\mT}   {{\myBoldNotation{T}}}&#10;\newcommand{\mU}   {{\myBoldNotation{U}}}&#10;\newcommand{\mV}   {{\myBoldNotation{V}}}&#10;\newcommand{\mW}   {{\myBoldNotation{W}}}&#10;\newcommand{\mX}   {{\myBoldNotation{X}}}&#10;\newcommand{\mY}   {{\myBoldNotation{Y}}}&#10;\newcommand{\mZ}   {{\myBoldNotation{Z}}}&#10;\newcommand{\mNull}{{\myBoldNotation{0}}}&#10;&#10;%\newcommand{\myBoldGreekNotation}[1]{\boldsymbol{#1}}&#10;\newcommand{\myBoldGreekNotationLower}[1]{{\bm{#1}}}&#10;\newcommand{\myBoldGreekNotationUpper}[1]{{\bm{#1}}}&#10;\newcommand{\balpha}  {{\myBoldGreekNotationLower{\alpha}  }}&#10;\newcommand{\bbeta}   {{\myBoldGreekNotationLower{\beta}   }}&#10;\newcommand{\bgamma}  {{\myBoldGreekNotationLower{\gamma}  }}&#10;\newcommand{\bdelta}  {{\myBoldGreekNotationLower{\delta}  }}&#10;\newcommand{\bepsilon}{{\myBoldGreekNotationLower{\epsilon}}}&#10;\newcommand{\bzeta}   {{\myBoldGreekNotationLower{\zeta}   }}&#10;\newcommand{\btheta}  {{\myBoldGreekNotationLower{\theta}  }}&#10;\newcommand{\biota}   {{\myBoldGreekNotationLower{\iota}   }}&#10;\newcommand{\bkappa}  {{\myBoldGreekNotationLower{\kappa}  }}&#10;\newcommand{\blambda} {{\myBoldGreekNotationLower{\lambda} }}&#10;\newcommand{\bmu}     {{\myBoldGreekNotationLower{\mu}     }}&#10;\newcommand{\bnu}     {{\myBoldGreekNotationLower{\nu}     }}&#10;\newcommand{\bxi}     {{\myBoldGreekNotationLower{\xi}     }}&#10;\newcommand{\bomicron}{{\myBoldGreekNotationLower{\omicron}}}&#10;\newcommand{\bpi}     {{\myBoldGreekNotationLower{\pi}     }}&#10;\newcommand{\brho}    {{\myBoldGreekNotationLower{\rho}    }}&#10;\newcommand{\bsigma}  {{\myBoldGreekNotationLower{\sigma}  }}&#10;\newcommand{\btau}    {{\myBoldGreekNotationLower{\tau}    }}&#10;\newcommand{\bupsilon}{{\myBoldGreekNotationLower{\upsilon}}}&#10;\newcommand{\bphi}    {{\myBoldGreekNotationLower{\phi}    }}&#10;\newcommand{\bchi}    {{\myBoldGreekNotationLower{\chi}    }}&#10;\newcommand{\bpsi}    {{\myBoldGreekNotationLower{\psi}    }}&#10;\newcommand{\bomega}  {{\myBoldGreekNotationLower{\omega}  }}&#10;&#10;\newcommand{\bGamma}  {{\myBoldGreekNotationUpper{\Gamma}  }}&#10;\newcommand{\bDelta}  {{\myBoldGreekNotationUpper{\Delta}  }}&#10;\newcommand{\bTheta}  {{\myBoldGreekNotationUpper{\Theta}  }}&#10;\newcommand{\bLambda} {{\myBoldGreekNotationUpper{\Lambda} }}&#10;\newcommand{\bXi}     {{\myBoldGreekNotationUpper{\Xi}     }}&#10;\newcommand{\bPi}     {{\myBoldGreekNotationUpper{\Pi}     }}&#10;\newcommand{\bSigma}  {{\myBoldGreekNotationUpper{\Sigma}  }}&#10;\newcommand{\bUpsilon}{{\myBoldGreekNotationUpper{\Upsilon}}}&#10;\newcommand{\bPhi}    {{\myBoldGreekNotationUpper{\Phi}    }}&#10;\newcommand{\bPsi}    {{\myBoldGreekNotationUpper{\Psi}    }}&#10;\newcommand{\bOmega}  {{\myBoldGreekNotationUpper{\Omega}  }}&#10;&#10;\newcommand{\inn}[2][0cm]{\mathopen{}\left|{#2}\parbox[h][#1]{0cm}{}\right|}&#10;\newcommand{\invn}[2][0cm]{\mathopen{}\left|\left|{#2}\parbox[h][#1]{0cm}{}\right|\right|}&#10;&#10;%\newcommand{\Sa}{{\mathbf {Sa}}}&#10;%\newcommand{\Topo}{{\mathbf {Topo}}}&#10;%\newcommand{\Sep}{{\mathbf {Sep}}}&#10;%\newcommand{\Str}{{\mathbf {Str}}}&#10;%\newcommand{\Reg}{{\mathbf {Reg}}}&#10;&#10;%\newcommand{\PPhi}{{\pmb \Phi}}&#10;%\newcommand{\PPi}{{\pmb \Pi}}&#10;%\newcommand{\PPhi}{{\bm \Phi}}&#10;%\newcommand{\PPi}{{\bm \Pi}}&#10;\newcommand{\PPhi}{{\Phi}}&#10;\newcommand{\PPi}{{\Pi}}&#10;\newcommand{\ppi}{{\pi}}&#10;\newcommand{\ggam}{{\gamma}}&#10;&#10;\newcommand{\cA}{{\mathcal A}}&#10;\newcommand{\cB}{{\mathcal B}}&#10;\newcommand{\cC}{{\mathcal C}}&#10;\newcommand{\cD}{{\mathcal D}}&#10;\newcommand{\cE}{{\mathcal E}}&#10;\newcommand{\cF}{{\mathcal F}}&#10;\newcommand{\cG}{{\mathcal G}}&#10;\newcommand{\cH}{{\mathcal H}}&#10;\newcommand{\cI}{{\mathcal I}}&#10;\newcommand{\cJ}{{\mathcal J}}&#10;\newcommand{\cK}{{\mathcal K}}&#10;\newcommand{\cL}{{\mathcal L}}&#10;\newcommand{\cM}{{\mathcal M}}&#10;\newcommand{\cN}{{\mathcal N}}&#10;\newcommand{\cO}{{\mathcal O}}&#10;\newcommand{\cP}{{\mathcal P}}&#10;\newcommand{\cQ}{{\mathcal Q}}&#10;\newcommand{\cR}{{\mathcal R}}&#10;\newcommand{\cS}{{\mathcal S}}&#10;\newcommand{\cT}{{\mathcal T}}&#10;\newcommand{\cU}{{\mathcal U}}&#10;\newcommand{\cV}{{\mathcal V}}&#10;\newcommand{\cW}{{\mathcal W}}&#10;\newcommand{\cX}{{\mathcal X}}&#10;\newcommand{\cY}{{\mathcal Y}}&#10;\newcommand{\cZ}{{\mathcal Z}}&#10;&#10;\newcommand{\ca}{{\mathcal a}}&#10;\newcommand{\cb}{{\mathcal b}}&#10;\newcommand{\cc}{{\mathcal c}}&#10;\newcommand{\cd}{{\mathcal d}}&#10;\newcommand{\ce}{{\mathcal e}}&#10;%\newcommand{\cf}{{\mathcal f}}&#10;\newcommand{\cg}{{\mathcal g}}&#10;\newcommand{\ch}{{\mathcal h}}&#10;\newcommand{\ci}{{\mathcal i}}&#10;\newcommand{\cj}{{\mathcal j}}&#10;%\newcommand{\ck}{{\mathcal k}}&#10;\newcommand{\cl}{{\mathcal l}}&#10;\newcommand{\cm}{{\mathcal m}}&#10;\newcommand{\cn}{{\mathcal n}}&#10;\newcommand{\co}{{\mathcal o}}&#10;\newcommand{\cp}{{\mathcal p}}&#10;\newcommand{\cq}{{\mathcal q}}&#10;%\newcommand{\cr}{{\mathcal r}}&#10;\newcommand{\cs}{{\mathcal s}}&#10;\newcommand{\ct}{{\mathcal t}}&#10;\newcommand{\cu}{{\mathcal u}}&#10;\newcommand{\cv}{{\mathcal v}}&#10;\newcommand{\cw}{{\mathcal w}}&#10;\newcommand{\cx}{{\mathcal x}}&#10;\newcommand{\cy}{{\mathcal y}}&#10;\newcommand{\cz}{{\mathcal z}}&#10;&#10;%cool package Styles&#10;\Style{IdentityMatrixSymb=\mI,%&#10;       DSymb={\mathrm d},%&#10;       IntegrateDifferentialDSymb={\mathrm d},%&#10;       TrParen=p,%&#10;       DetParen=p}&#10;\Style{DDisplayFunc=outset}&#10;\renewcommand{\Transpose}[1]{ {#1}^\Transp }&#10;\newcommand{\TransposeInv}[1]{ {#1}^{-\Transp} }&#10;\newcommand{\T}[1]{\Transpose{#1}}&#10;\newcommand{\TInv}[1]{\TransposeInv{#1}}&#10;\newcommand{\Inv}[1]{ {#1}^{-1} }&#10;\newcommand{\Transp}{{{\mathrm T}}}&#10;      &#10;\newcommand{\Rank}[1]    {\operatorname{rank}\inp{#1}}&#10;\newcommand{\Vol}[1]     {\operatorname{vol}\inp{#1}}&#10;\renewcommand{\Vec}[1]   {\operatorname{vec}\inp{#1}}&#10;\renewcommand{\Div}[1]   {\T{\nabla} \, #1}&#10;\newcommand{\Diag}[1]    {\operatorname{diag}\inp{#1}}&#10;\newcommand{\Dim}[1]     {\operatorname{dim}\inp{#1}}&#10;\newcommand{\Diagof}[1]  {\operatorname{diag}^{-1}\inp{#1}}&#10;\newcommand*{\diff}{\mathop{}\!\mathrm{d}} %e.g. $F(x) = \int\!f(x)\diff x$&#10;\newcommand{\Argmin}[1]{\underset{#1}{\operatorname{argmin}} \;}&#10;\newcommand{\Maxof}[1]{\underset{#1}{\operatorname{max}} \;}&#10;\newcommand{\Minof}[1]{\underset{#1}{\operatorname{min}} \;}&#10;&#10;\providecommand{\e}[1]{\ensuremath{\cdot 10^{#1}}}&#10;&#10;%workaround for mathbold in cool, cf. http://tex.stackexchange.com/questions/97910&#10;\let\oldmb\mathbold&#10;\protected\def\mathbold{\oldmb}&#10;&#10;\newcommand{\CB} [1]{{\color{#1}     $\bullet$}}&#10;\newcommand{\CBB}[2]{{\color[#1]{#2} $\bullet$}}&#10;&#10;\newcommand{\ie}{i.e.}&#10;\newcommand{\Ie}{I.e.}&#10;\newcommand{\eg}{e.g.}&#10;\newcommand{\Eg}{E.g.}&#10;\newcommand{\cf}{cf.\ }&#10;\newcommand{\Cf}{Cf.\ }&#10;\newcommand{\etc}{etc.\ }&#10;\newcommand{\wrt}{w.r.t.\ }&#10;\newcommand{\Wrt}{W.r.t.\ }&#10;% \newcommand{\wlog}{w.l.o.g.~}&#10;\newcommand{\Wlog}{W.l.o.g.\ }&#10;\newcommand{\resp}{resp.\ }&#10;\newcommand{\etal}{et al.\ }&#10;&#10;\newtheorem{theorem}{Theorem}&#10;\newtheorem{definition}{Definition}&#10;\newtheorem{expectation}{Expectation}&#10;\newtheorem{problem}{Problem}&#10;%\newtheorem{algorithm}{Algorithm}&#10;&#10;%\newenvironment{fshaded}{%&#10;%\def\FrameCommand{\fcolorbox{framecolor}{shadecolor}}%&#10;%\MakeFramed {\FrameRestore}}%&#10;%{\endMakeFramed}&#10;%&#10;%\newtheorem{theorem}{Theorem}[section]&#10;%&#10;%\newenvironment{fdfn}[1][]{&#10;%\definecolor{shadecolor}{rgb}{.9,.9,1}%DEFINITION_COLORBOX&#10;%\definecolor{framecolor}{rgb}{1,1,1}%&#10;%\begin{fshaded}\begin{theorem}[#1]}{\end{theorem}\end{fshaded}}&#10;%&#10;%&#10;%\begin{fdfn}[Blash]&#10;%Eine Zahlenfolge ...&#10;%\end{fdfn}&#10;%&#10;%\begin{fdfn}[Test]&#10;%Eine Zahlenfolge ...&#10;%\end{fdfn}&#10;&#10;% :mode=latex: %&#10;&#10;\begin{document}&#10;&#10;\[&#10;x&#10;\]&#10;&#10;\end{document}"/>
  <p:tag name="IGUANATEXSIZE" val="22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%\usepackage[osf,sc]{mathpazo}&#10;\usepackage{cool}&#10;\usepackage{mathtools}&#10;\pagestyle{empty}&#10;&#10;%!TEX root = diss.tex&#10;&#10;%%%%%%%%%%%%%%%%%%%%%%%%%%%%%%%%%%%%%%%%%%%%%%%%%%%%%%%%%%%%%&#10;%% LaTeX math macros&#10;%%%%%%%%%%%%%%%%%%%%%%%%%%%%%%%%%%%%%%%%%%%%%%%%%%%%%%%%%%%%%&#10;&#10;\newcommand{\mySetNotation}[1]{{\mathbb{#1}}}&#10;\newcommand{\RRSet}{{\mySetNotation{R}}}&#10;\newcommand{\EESet}{{\mySetNotation{E}}}&#10;\newcommand{\NNSet}{{\mySetNotation{N}}}&#10;\newcommand{\QQSet}{{\mySetNotation{Q}}}&#10;&#10;\newcommand{\myBoldNotation}[1]{{\mathbf #1}}&#10;%\newcommand{\myBoldNotation}[1]{{\mathbold{#1}}} %for euler math&#10;\newcommand{\va}   {{\myBoldNotation{a}}}&#10;\newcommand{\vb}   {{\myBoldNotation{b}}}&#10;\newcommand{\vc}   {{\myBoldNotation{c}}}&#10;\newcommand{\vd}   {{\myBoldNotation{d}}}&#10;\newcommand{\ve}   {{\myBoldNotation{e}}}&#10;\newcommand{\vf}   {{\myBoldNotation{f}}}&#10;\newcommand{\vg}   {{\myBoldNotation{g}}}&#10;\newcommand{\vh}   {{\myBoldNotation{h}}}&#10;\newcommand{\vi}   {{\myBoldNotation{i}}}&#10;\newcommand{\vj}   {{\myBoldNotation{j}}}&#10;\newcommand{\vk}   {{\myBoldNotation{k}}}&#10;\newcommand{\vl}   {{\myBoldNotation{l}}}&#10;\newcommand{\vm}   {{\myBoldNotation{m}}}&#10;\newcommand{\vn}   {{\myBoldNotation{n}}}&#10;\newcommand{\nn}   {{\myBoldNotation{n}}}&#10;\newcommand{\vo}   {{\myBoldNotation{o}}}&#10;\newcommand{\vp}   {{\myBoldNotation{p}}}&#10;\newcommand{\pp}   {{\myBoldNotation{p}}}&#10;\newcommand{\vq}   {{\myBoldNotation{q}}}&#10;\newcommand{\vr}   {{\myBoldNotation{r}}}&#10;\newcommand{\vs}   {{\myBoldNotation{s}}}&#10;\newcommand{\vt}   {{\myBoldNotation{t}}}&#10;\newcommand{\vu}   {{\myBoldNotation{u}}}&#10;\newcommand{\vv}   {{\myBoldNotation{v}}}&#10;\newcommand{\vw}   {{\myBoldNotation{w}}}&#10;\newcommand{\vx}   {{\myBoldNotation{x}}}&#10;\newcommand{\vy}   {{\myBoldNotation{y}}}&#10;\newcommand{\vz}   {{\myBoldNotation{z}}}&#10;\newcommand{\vNull}{{\myBoldNotation{0}}}&#10;\newcommand{\vOne} {{\myBoldNotation{1}}}&#10;&#10;\newcommand{\mA}   {{\myBoldNotation{A}}}&#10;\newcommand{\mB}   {{\myBoldNotation{B}}}&#10;\newcommand{\mC}   {{\myBoldNotation{C}}}&#10;\newcommand{\mD}   {{\myBoldNotation{D}}}&#10;\newcommand{\mE}   {{\myBoldNotation{E}}}&#10;\newcommand{\mF}   {{\myBoldNotation{F}}}&#10;\newcommand{\mG}   {{\myBoldNotation{G}}}&#10;\newcommand{\mH}   {{\myBoldNotation{H}}}&#10;\newcommand{\mI}   {{\myBoldNotation{I}}}&#10;\newcommand{\mJ}   {{\myBoldNotation{J}}}&#10;\newcommand{\mK}   {{\myBoldNotation{K}}}&#10;\newcommand{\mL}   {{\myBoldNotation{L}}}&#10;\newcommand{\mM}   {{\myBoldNotation{M}}}&#10;\newcommand{\mN}   {{\myBoldNotation{N}}}&#10;\newcommand{\mO}   {{\myBoldNotation{O}}}&#10;\newcommand{\mP}   {{\myBoldNotation{P}}}&#10;\newcommand{\mQ}   {{\myBoldNotation{Q}}}&#10;\newcommand{\mR}   {{\myBoldNotation{R}}}&#10;\newcommand{\mS}   {{\myBoldNotation{S}}}&#10;\newcommand{\mT}   {{\myBoldNotation{T}}}&#10;\newcommand{\mU}   {{\myBoldNotation{U}}}&#10;\newcommand{\mV}   {{\myBoldNotation{V}}}&#10;\newcommand{\mW}   {{\myBoldNotation{W}}}&#10;\newcommand{\mX}   {{\myBoldNotation{X}}}&#10;\newcommand{\mY}   {{\myBoldNotation{Y}}}&#10;\newcommand{\mZ}   {{\myBoldNotation{Z}}}&#10;\newcommand{\mNull}{{\myBoldNotation{0}}}&#10;&#10;%\newcommand{\myBoldGreekNotation}[1]{\boldsymbol{#1}}&#10;\newcommand{\myBoldGreekNotationLower}[1]{{\bm{#1}}}&#10;\newcommand{\myBoldGreekNotationUpper}[1]{{\bm{#1}}}&#10;\newcommand{\balpha}  {{\myBoldGreekNotationLower{\alpha}  }}&#10;\newcommand{\bbeta}   {{\myBoldGreekNotationLower{\beta}   }}&#10;\newcommand{\bgamma}  {{\myBoldGreekNotationLower{\gamma}  }}&#10;\newcommand{\bdelta}  {{\myBoldGreekNotationLower{\delta}  }}&#10;\newcommand{\bepsilon}{{\myBoldGreekNotationLower{\epsilon}}}&#10;\newcommand{\bzeta}   {{\myBoldGreekNotationLower{\zeta}   }}&#10;\newcommand{\btheta}  {{\myBoldGreekNotationLower{\theta}  }}&#10;\newcommand{\biota}   {{\myBoldGreekNotationLower{\iota}   }}&#10;\newcommand{\bkappa}  {{\myBoldGreekNotationLower{\kappa}  }}&#10;\newcommand{\blambda} {{\myBoldGreekNotationLower{\lambda} }}&#10;\newcommand{\bmu}     {{\myBoldGreekNotationLower{\mu}     }}&#10;\newcommand{\bnu}     {{\myBoldGreekNotationLower{\nu}     }}&#10;\newcommand{\bxi}     {{\myBoldGreekNotationLower{\xi}     }}&#10;\newcommand{\bomicron}{{\myBoldGreekNotationLower{\omicron}}}&#10;\newcommand{\bpi}     {{\myBoldGreekNotationLower{\pi}     }}&#10;\newcommand{\brho}    {{\myBoldGreekNotationLower{\rho}    }}&#10;\newcommand{\bsigma}  {{\myBoldGreekNotationLower{\sigma}  }}&#10;\newcommand{\btau}    {{\myBoldGreekNotationLower{\tau}    }}&#10;\newcommand{\bupsilon}{{\myBoldGreekNotationLower{\upsilon}}}&#10;\newcommand{\bphi}    {{\myBoldGreekNotationLower{\phi}    }}&#10;\newcommand{\bchi}    {{\myBoldGreekNotationLower{\chi}    }}&#10;\newcommand{\bpsi}    {{\myBoldGreekNotationLower{\psi}    }}&#10;\newcommand{\bomega}  {{\myBoldGreekNotationLower{\omega}  }}&#10;&#10;\newcommand{\bGamma}  {{\myBoldGreekNotationUpper{\Gamma}  }}&#10;\newcommand{\bDelta}  {{\myBoldGreekNotationUpper{\Delta}  }}&#10;\newcommand{\bTheta}  {{\myBoldGreekNotationUpper{\Theta}  }}&#10;\newcommand{\bLambda} {{\myBoldGreekNotationUpper{\Lambda} }}&#10;\newcommand{\bXi}     {{\myBoldGreekNotationUpper{\Xi}     }}&#10;\newcommand{\bPi}     {{\myBoldGreekNotationUpper{\Pi}     }}&#10;\newcommand{\bSigma}  {{\myBoldGreekNotationUpper{\Sigma}  }}&#10;\newcommand{\bUpsilon}{{\myBoldGreekNotationUpper{\Upsilon}}}&#10;\newcommand{\bPhi}    {{\myBoldGreekNotationUpper{\Phi}    }}&#10;\newcommand{\bPsi}    {{\myBoldGreekNotationUpper{\Psi}    }}&#10;\newcommand{\bOmega}  {{\myBoldGreekNotationUpper{\Omega}  }}&#10;&#10;\newcommand{\inn}[2][0cm]{\mathopen{}\left|{#2}\parbox[h][#1]{0cm}{}\right|}&#10;\newcommand{\invn}[2][0cm]{\mathopen{}\left|\left|{#2}\parbox[h][#1]{0cm}{}\right|\right|}&#10;&#10;%\newcommand{\Sa}{{\mathbf {Sa}}}&#10;%\newcommand{\Topo}{{\mathbf {Topo}}}&#10;%\newcommand{\Sep}{{\mathbf {Sep}}}&#10;%\newcommand{\Str}{{\mathbf {Str}}}&#10;%\newcommand{\Reg}{{\mathbf {Reg}}}&#10;&#10;%\newcommand{\PPhi}{{\pmb \Phi}}&#10;%\newcommand{\PPi}{{\pmb \Pi}}&#10;%\newcommand{\PPhi}{{\bm \Phi}}&#10;%\newcommand{\PPi}{{\bm \Pi}}&#10;\newcommand{\PPhi}{{\Phi}}&#10;\newcommand{\PPi}{{\Pi}}&#10;\newcommand{\ppi}{{\pi}}&#10;\newcommand{\ggam}{{\gamma}}&#10;&#10;\newcommand{\cA}{{\mathcal A}}&#10;\newcommand{\cB}{{\mathcal B}}&#10;\newcommand{\cC}{{\mathcal C}}&#10;\newcommand{\cD}{{\mathcal D}}&#10;\newcommand{\cE}{{\mathcal E}}&#10;\newcommand{\cF}{{\mathcal F}}&#10;\newcommand{\cG}{{\mathcal G}}&#10;\newcommand{\cH}{{\mathcal H}}&#10;\newcommand{\cI}{{\mathcal I}}&#10;\newcommand{\cJ}{{\mathcal J}}&#10;\newcommand{\cK}{{\mathcal K}}&#10;\newcommand{\cL}{{\mathcal L}}&#10;\newcommand{\cM}{{\mathcal M}}&#10;\newcommand{\cN}{{\mathcal N}}&#10;\newcommand{\cO}{{\mathcal O}}&#10;\newcommand{\cP}{{\mathcal P}}&#10;\newcommand{\cQ}{{\mathcal Q}}&#10;\newcommand{\cR}{{\mathcal R}}&#10;\newcommand{\cS}{{\mathcal S}}&#10;\newcommand{\cT}{{\mathcal T}}&#10;\newcommand{\cU}{{\mathcal U}}&#10;\newcommand{\cV}{{\mathcal V}}&#10;\newcommand{\cW}{{\mathcal W}}&#10;\newcommand{\cX}{{\mathcal X}}&#10;\newcommand{\cY}{{\mathcal Y}}&#10;\newcommand{\cZ}{{\mathcal Z}}&#10;&#10;\newcommand{\ca}{{\mathcal a}}&#10;\newcommand{\cb}{{\mathcal b}}&#10;\newcommand{\cc}{{\mathcal c}}&#10;\newcommand{\cd}{{\mathcal d}}&#10;\newcommand{\ce}{{\mathcal e}}&#10;%\newcommand{\cf}{{\mathcal f}}&#10;\newcommand{\cg}{{\mathcal g}}&#10;\newcommand{\ch}{{\mathcal h}}&#10;\newcommand{\ci}{{\mathcal i}}&#10;\newcommand{\cj}{{\mathcal j}}&#10;%\newcommand{\ck}{{\mathcal k}}&#10;\newcommand{\cl}{{\mathcal l}}&#10;\newcommand{\cm}{{\mathcal m}}&#10;\newcommand{\cn}{{\mathcal n}}&#10;\newcommand{\co}{{\mathcal o}}&#10;\newcommand{\cp}{{\mathcal p}}&#10;\newcommand{\cq}{{\mathcal q}}&#10;%\newcommand{\cr}{{\mathcal r}}&#10;\newcommand{\cs}{{\mathcal s}}&#10;\newcommand{\ct}{{\mathcal t}}&#10;\newcommand{\cu}{{\mathcal u}}&#10;\newcommand{\cv}{{\mathcal v}}&#10;\newcommand{\cw}{{\mathcal w}}&#10;\newcommand{\cx}{{\mathcal x}}&#10;\newcommand{\cy}{{\mathcal y}}&#10;\newcommand{\cz}{{\mathcal z}}&#10;&#10;%cool package Styles&#10;\Style{IdentityMatrixSymb=\mI,%&#10;       DSymb={\mathrm d},%&#10;       IntegrateDifferentialDSymb={\mathrm d},%&#10;       TrParen=p,%&#10;       DetParen=p}&#10;\Style{DDisplayFunc=outset}&#10;\renewcommand{\Transpose}[1]{ {#1}^\Transp }&#10;\newcommand{\TransposeInv}[1]{ {#1}^{-\Transp} }&#10;\newcommand{\T}[1]{\Transpose{#1}}&#10;\newcommand{\TInv}[1]{\TransposeInv{#1}}&#10;\newcommand{\Inv}[1]{ {#1}^{-1} }&#10;\newcommand{\Transp}{{{\mathrm T}}}&#10;      &#10;\newcommand{\Rank}[1]    {\operatorname{rank}\inp{#1}}&#10;\newcommand{\Vol}[1]     {\operatorname{vol}\inp{#1}}&#10;\renewcommand{\Vec}[1]   {\operatorname{vec}\inp{#1}}&#10;\renewcommand{\Div}[1]   {\T{\nabla} \, #1}&#10;\newcommand{\Diag}[1]    {\operatorname{diag}\inp{#1}}&#10;\newcommand{\Dim}[1]     {\operatorname{dim}\inp{#1}}&#10;\newcommand{\Diagof}[1]  {\operatorname{diag}^{-1}\inp{#1}}&#10;\newcommand*{\diff}{\mathop{}\!\mathrm{d}} %e.g. $F(x) = \int\!f(x)\diff x$&#10;\newcommand{\Argmin}[1]{\underset{#1}{\operatorname{argmin}} \;}&#10;\newcommand{\Maxof}[1]{\underset{#1}{\operatorname{max}} \;}&#10;\newcommand{\Minof}[1]{\underset{#1}{\operatorname{min}} \;}&#10;&#10;\providecommand{\e}[1]{\ensuremath{\cdot 10^{#1}}}&#10;&#10;%workaround for mathbold in cool, cf. http://tex.stackexchange.com/questions/97910&#10;\let\oldmb\mathbold&#10;\protected\def\mathbold{\oldmb}&#10;&#10;\newcommand{\CB} [1]{{\color{#1}     $\bullet$}}&#10;\newcommand{\CBB}[2]{{\color[#1]{#2} $\bullet$}}&#10;&#10;\newcommand{\ie}{i.e.}&#10;\newcommand{\Ie}{I.e.}&#10;\newcommand{\eg}{e.g.}&#10;\newcommand{\Eg}{E.g.}&#10;\newcommand{\cf}{cf.\ }&#10;\newcommand{\Cf}{Cf.\ }&#10;\newcommand{\etc}{etc.\ }&#10;\newcommand{\wrt}{w.r.t.\ }&#10;\newcommand{\Wrt}{W.r.t.\ }&#10;% \newcommand{\wlog}{w.l.o.g.~}&#10;\newcommand{\Wlog}{W.l.o.g.\ }&#10;\newcommand{\resp}{resp.\ }&#10;\newcommand{\etal}{et al.\ }&#10;&#10;\newtheorem{theorem}{Theorem}&#10;\newtheorem{definition}{Definition}&#10;\newtheorem{expectation}{Expectation}&#10;\newtheorem{problem}{Problem}&#10;%\newtheorem{algorithm}{Algorithm}&#10;&#10;%\newenvironment{fshaded}{%&#10;%\def\FrameCommand{\fcolorbox{framecolor}{shadecolor}}%&#10;%\MakeFramed {\FrameRestore}}%&#10;%{\endMakeFramed}&#10;%&#10;%\newtheorem{theorem}{Theorem}[section]&#10;%&#10;%\newenvironment{fdfn}[1][]{&#10;%\definecolor{shadecolor}{rgb}{.9,.9,1}%DEFINITION_COLORBOX&#10;%\definecolor{framecolor}{rgb}{1,1,1}%&#10;%\begin{fshaded}\begin{theorem}[#1]}{\end{theorem}\end{fshaded}}&#10;%&#10;%&#10;%\begin{fdfn}[Blash]&#10;%Eine Zahlenfolge ...&#10;%\end{fdfn}&#10;%&#10;%\begin{fdfn}[Test]&#10;%Eine Zahlenfolge ...&#10;%\end{fdfn}&#10;&#10;% :mode=latex: %&#10;&#10;\begin{document}&#10;&#10;\[&#10;y&#10;\]&#10;&#10;\end{document}"/>
  <p:tag name="IGUANATEXSIZE" val="22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%\usepackage[osf,sc]{mathpazo}&#10;\usepackage{cool}&#10;\usepackage{mathtools}&#10;\pagestyle{empty}&#10;&#10;%!TEX root = diss.tex&#10;&#10;%%%%%%%%%%%%%%%%%%%%%%%%%%%%%%%%%%%%%%%%%%%%%%%%%%%%%%%%%%%%%&#10;%% LaTeX math macros&#10;%%%%%%%%%%%%%%%%%%%%%%%%%%%%%%%%%%%%%%%%%%%%%%%%%%%%%%%%%%%%%&#10;&#10;\newcommand{\mySetNotation}[1]{{\mathbb{#1}}}&#10;\newcommand{\RRSet}{{\mySetNotation{R}}}&#10;\newcommand{\EESet}{{\mySetNotation{E}}}&#10;\newcommand{\NNSet}{{\mySetNotation{N}}}&#10;\newcommand{\QQSet}{{\mySetNotation{Q}}}&#10;&#10;\newcommand{\myBoldNotation}[1]{{\mathbf #1}}&#10;%\newcommand{\myBoldNotation}[1]{{\mathbold{#1}}} %for euler math&#10;\newcommand{\va}   {{\myBoldNotation{a}}}&#10;\newcommand{\vb}   {{\myBoldNotation{b}}}&#10;\newcommand{\vc}   {{\myBoldNotation{c}}}&#10;\newcommand{\vd}   {{\myBoldNotation{d}}}&#10;\newcommand{\ve}   {{\myBoldNotation{e}}}&#10;\newcommand{\vf}   {{\myBoldNotation{f}}}&#10;\newcommand{\vg}   {{\myBoldNotation{g}}}&#10;\newcommand{\vh}   {{\myBoldNotation{h}}}&#10;\newcommand{\vi}   {{\myBoldNotation{i}}}&#10;\newcommand{\vj}   {{\myBoldNotation{j}}}&#10;\newcommand{\vk}   {{\myBoldNotation{k}}}&#10;\newcommand{\vl}   {{\myBoldNotation{l}}}&#10;\newcommand{\vm}   {{\myBoldNotation{m}}}&#10;\newcommand{\vn}   {{\myBoldNotation{n}}}&#10;\newcommand{\nn}   {{\myBoldNotation{n}}}&#10;\newcommand{\vo}   {{\myBoldNotation{o}}}&#10;\newcommand{\vp}   {{\myBoldNotation{p}}}&#10;\newcommand{\pp}   {{\myBoldNotation{p}}}&#10;\newcommand{\vq}   {{\myBoldNotation{q}}}&#10;\newcommand{\vr}   {{\myBoldNotation{r}}}&#10;\newcommand{\vs}   {{\myBoldNotation{s}}}&#10;\newcommand{\vt}   {{\myBoldNotation{t}}}&#10;\newcommand{\vu}   {{\myBoldNotation{u}}}&#10;\newcommand{\vv}   {{\myBoldNotation{v}}}&#10;\newcommand{\vw}   {{\myBoldNotation{w}}}&#10;\newcommand{\vx}   {{\myBoldNotation{x}}}&#10;\newcommand{\vy}   {{\myBoldNotation{y}}}&#10;\newcommand{\vz}   {{\myBoldNotation{z}}}&#10;\newcommand{\vNull}{{\myBoldNotation{0}}}&#10;\newcommand{\vOne} {{\myBoldNotation{1}}}&#10;&#10;\newcommand{\mA}   {{\myBoldNotation{A}}}&#10;\newcommand{\mB}   {{\myBoldNotation{B}}}&#10;\newcommand{\mC}   {{\myBoldNotation{C}}}&#10;\newcommand{\mD}   {{\myBoldNotation{D}}}&#10;\newcommand{\mE}   {{\myBoldNotation{E}}}&#10;\newcommand{\mF}   {{\myBoldNotation{F}}}&#10;\newcommand{\mG}   {{\myBoldNotation{G}}}&#10;\newcommand{\mH}   {{\myBoldNotation{H}}}&#10;\newcommand{\mI}   {{\myBoldNotation{I}}}&#10;\newcommand{\mJ}   {{\myBoldNotation{J}}}&#10;\newcommand{\mK}   {{\myBoldNotation{K}}}&#10;\newcommand{\mL}   {{\myBoldNotation{L}}}&#10;\newcommand{\mM}   {{\myBoldNotation{M}}}&#10;\newcommand{\mN}   {{\myBoldNotation{N}}}&#10;\newcommand{\mO}   {{\myBoldNotation{O}}}&#10;\newcommand{\mP}   {{\myBoldNotation{P}}}&#10;\newcommand{\mQ}   {{\myBoldNotation{Q}}}&#10;\newcommand{\mR}   {{\myBoldNotation{R}}}&#10;\newcommand{\mS}   {{\myBoldNotation{S}}}&#10;\newcommand{\mT}   {{\myBoldNotation{T}}}&#10;\newcommand{\mU}   {{\myBoldNotation{U}}}&#10;\newcommand{\mV}   {{\myBoldNotation{V}}}&#10;\newcommand{\mW}   {{\myBoldNotation{W}}}&#10;\newcommand{\mX}   {{\myBoldNotation{X}}}&#10;\newcommand{\mY}   {{\myBoldNotation{Y}}}&#10;\newcommand{\mZ}   {{\myBoldNotation{Z}}}&#10;\newcommand{\mNull}{{\myBoldNotation{0}}}&#10;&#10;%\newcommand{\myBoldGreekNotation}[1]{\boldsymbol{#1}}&#10;\newcommand{\myBoldGreekNotationLower}[1]{{\bm{#1}}}&#10;\newcommand{\myBoldGreekNotationUpper}[1]{{\bm{#1}}}&#10;\newcommand{\balpha}  {{\myBoldGreekNotationLower{\alpha}  }}&#10;\newcommand{\bbeta}   {{\myBoldGreekNotationLower{\beta}   }}&#10;\newcommand{\bgamma}  {{\myBoldGreekNotationLower{\gamma}  }}&#10;\newcommand{\bdelta}  {{\myBoldGreekNotationLower{\delta}  }}&#10;\newcommand{\bepsilon}{{\myBoldGreekNotationLower{\epsilon}}}&#10;\newcommand{\bzeta}   {{\myBoldGreekNotationLower{\zeta}   }}&#10;\newcommand{\btheta}  {{\myBoldGreekNotationLower{\theta}  }}&#10;\newcommand{\biota}   {{\myBoldGreekNotationLower{\iota}   }}&#10;\newcommand{\bkappa}  {{\myBoldGreekNotationLower{\kappa}  }}&#10;\newcommand{\blambda} {{\myBoldGreekNotationLower{\lambda} }}&#10;\newcommand{\bmu}     {{\myBoldGreekNotationLower{\mu}     }}&#10;\newcommand{\bnu}     {{\myBoldGreekNotationLower{\nu}     }}&#10;\newcommand{\bxi}     {{\myBoldGreekNotationLower{\xi}     }}&#10;\newcommand{\bomicron}{{\myBoldGreekNotationLower{\omicron}}}&#10;\newcommand{\bpi}     {{\myBoldGreekNotationLower{\pi}     }}&#10;\newcommand{\brho}    {{\myBoldGreekNotationLower{\rho}    }}&#10;\newcommand{\bsigma}  {{\myBoldGreekNotationLower{\sigma}  }}&#10;\newcommand{\btau}    {{\myBoldGreekNotationLower{\tau}    }}&#10;\newcommand{\bupsilon}{{\myBoldGreekNotationLower{\upsilon}}}&#10;\newcommand{\bphi}    {{\myBoldGreekNotationLower{\phi}    }}&#10;\newcommand{\bchi}    {{\myBoldGreekNotationLower{\chi}    }}&#10;\newcommand{\bpsi}    {{\myBoldGreekNotationLower{\psi}    }}&#10;\newcommand{\bomega}  {{\myBoldGreekNotationLower{\omega}  }}&#10;&#10;\newcommand{\bGamma}  {{\myBoldGreekNotationUpper{\Gamma}  }}&#10;\newcommand{\bDelta}  {{\myBoldGreekNotationUpper{\Delta}  }}&#10;\newcommand{\bTheta}  {{\myBoldGreekNotationUpper{\Theta}  }}&#10;\newcommand{\bLambda} {{\myBoldGreekNotationUpper{\Lambda} }}&#10;\newcommand{\bXi}     {{\myBoldGreekNotationUpper{\Xi}     }}&#10;\newcommand{\bPi}     {{\myBoldGreekNotationUpper{\Pi}     }}&#10;\newcommand{\bSigma}  {{\myBoldGreekNotationUpper{\Sigma}  }}&#10;\newcommand{\bUpsilon}{{\myBoldGreekNotationUpper{\Upsilon}}}&#10;\newcommand{\bPhi}    {{\myBoldGreekNotationUpper{\Phi}    }}&#10;\newcommand{\bPsi}    {{\myBoldGreekNotationUpper{\Psi}    }}&#10;\newcommand{\bOmega}  {{\myBoldGreekNotationUpper{\Omega}  }}&#10;&#10;\newcommand{\inn}[2][0cm]{\mathopen{}\left|{#2}\parbox[h][#1]{0cm}{}\right|}&#10;\newcommand{\invn}[2][0cm]{\mathopen{}\left|\left|{#2}\parbox[h][#1]{0cm}{}\right|\right|}&#10;&#10;%\newcommand{\Sa}{{\mathbf {Sa}}}&#10;%\newcommand{\Topo}{{\mathbf {Topo}}}&#10;%\newcommand{\Sep}{{\mathbf {Sep}}}&#10;%\newcommand{\Str}{{\mathbf {Str}}}&#10;%\newcommand{\Reg}{{\mathbf {Reg}}}&#10;&#10;%\newcommand{\PPhi}{{\pmb \Phi}}&#10;%\newcommand{\PPi}{{\pmb \Pi}}&#10;%\newcommand{\PPhi}{{\bm \Phi}}&#10;%\newcommand{\PPi}{{\bm \Pi}}&#10;\newcommand{\PPhi}{{\Phi}}&#10;\newcommand{\PPi}{{\Pi}}&#10;\newcommand{\ppi}{{\pi}}&#10;\newcommand{\ggam}{{\gamma}}&#10;&#10;\newcommand{\cA}{{\mathcal A}}&#10;\newcommand{\cB}{{\mathcal B}}&#10;\newcommand{\cC}{{\mathcal C}}&#10;\newcommand{\cD}{{\mathcal D}}&#10;\newcommand{\cE}{{\mathcal E}}&#10;\newcommand{\cF}{{\mathcal F}}&#10;\newcommand{\cG}{{\mathcal G}}&#10;\newcommand{\cH}{{\mathcal H}}&#10;\newcommand{\cI}{{\mathcal I}}&#10;\newcommand{\cJ}{{\mathcal J}}&#10;\newcommand{\cK}{{\mathcal K}}&#10;\newcommand{\cL}{{\mathcal L}}&#10;\newcommand{\cM}{{\mathcal M}}&#10;\newcommand{\cN}{{\mathcal N}}&#10;\newcommand{\cO}{{\mathcal O}}&#10;\newcommand{\cP}{{\mathcal P}}&#10;\newcommand{\cQ}{{\mathcal Q}}&#10;\newcommand{\cR}{{\mathcal R}}&#10;\newcommand{\cS}{{\mathcal S}}&#10;\newcommand{\cT}{{\mathcal T}}&#10;\newcommand{\cU}{{\mathcal U}}&#10;\newcommand{\cV}{{\mathcal V}}&#10;\newcommand{\cW}{{\mathcal W}}&#10;\newcommand{\cX}{{\mathcal X}}&#10;\newcommand{\cY}{{\mathcal Y}}&#10;\newcommand{\cZ}{{\mathcal Z}}&#10;&#10;\newcommand{\ca}{{\mathcal a}}&#10;\newcommand{\cb}{{\mathcal b}}&#10;\newcommand{\cc}{{\mathcal c}}&#10;\newcommand{\cd}{{\mathcal d}}&#10;\newcommand{\ce}{{\mathcal e}}&#10;%\newcommand{\cf}{{\mathcal f}}&#10;\newcommand{\cg}{{\mathcal g}}&#10;\newcommand{\ch}{{\mathcal h}}&#10;\newcommand{\ci}{{\mathcal i}}&#10;\newcommand{\cj}{{\mathcal j}}&#10;%\newcommand{\ck}{{\mathcal k}}&#10;\newcommand{\cl}{{\mathcal l}}&#10;\newcommand{\cm}{{\mathcal m}}&#10;\newcommand{\cn}{{\mathcal n}}&#10;\newcommand{\co}{{\mathcal o}}&#10;\newcommand{\cp}{{\mathcal p}}&#10;\newcommand{\cq}{{\mathcal q}}&#10;%\newcommand{\cr}{{\mathcal r}}&#10;\newcommand{\cs}{{\mathcal s}}&#10;\newcommand{\ct}{{\mathcal t}}&#10;\newcommand{\cu}{{\mathcal u}}&#10;\newcommand{\cv}{{\mathcal v}}&#10;\newcommand{\cw}{{\mathcal w}}&#10;\newcommand{\cx}{{\mathcal x}}&#10;\newcommand{\cy}{{\mathcal y}}&#10;\newcommand{\cz}{{\mathcal z}}&#10;&#10;%cool package Styles&#10;\Style{IdentityMatrixSymb=\mI,%&#10;       DSymb={\mathrm d},%&#10;       IntegrateDifferentialDSymb={\mathrm d},%&#10;       TrParen=p,%&#10;       DetParen=p}&#10;\Style{DDisplayFunc=outset}&#10;\renewcommand{\Transpose}[1]{ {#1}^\Transp }&#10;\newcommand{\TransposeInv}[1]{ {#1}^{-\Transp} }&#10;\newcommand{\T}[1]{\Transpose{#1}}&#10;\newcommand{\TInv}[1]{\TransposeInv{#1}}&#10;\newcommand{\Inv}[1]{ {#1}^{-1} }&#10;\newcommand{\Transp}{{{\mathrm T}}}&#10;      &#10;\newcommand{\Rank}[1]    {\operatorname{rank}\inp{#1}}&#10;\newcommand{\Vol}[1]     {\operatorname{vol}\inp{#1}}&#10;\renewcommand{\Vec}[1]   {\operatorname{vec}\inp{#1}}&#10;\renewcommand{\Div}[1]   {\T{\nabla} \, #1}&#10;\newcommand{\Diag}[1]    {\operatorname{diag}\inp{#1}}&#10;\newcommand{\Dim}[1]     {\operatorname{dim}\inp{#1}}&#10;\newcommand{\Diagof}[1]  {\operatorname{diag}^{-1}\inp{#1}}&#10;\newcommand*{\diff}{\mathop{}\!\mathrm{d}} %e.g. $F(x) = \int\!f(x)\diff x$&#10;\newcommand{\Argmin}[1]{\underset{#1}{\operatorname{argmin}} \;}&#10;\newcommand{\Maxof}[1]{\underset{#1}{\operatorname{max}} \;}&#10;\newcommand{\Minof}[1]{\underset{#1}{\operatorname{min}} \;}&#10;&#10;\providecommand{\e}[1]{\ensuremath{\cdot 10^{#1}}}&#10;&#10;%workaround for mathbold in cool, cf. http://tex.stackexchange.com/questions/97910&#10;\let\oldmb\mathbold&#10;\protected\def\mathbold{\oldmb}&#10;&#10;\newcommand{\CB} [1]{{\color{#1}     $\bullet$}}&#10;\newcommand{\CBB}[2]{{\color[#1]{#2} $\bullet$}}&#10;&#10;\newcommand{\ie}{i.e.}&#10;\newcommand{\Ie}{I.e.}&#10;\newcommand{\eg}{e.g.}&#10;\newcommand{\Eg}{E.g.}&#10;\newcommand{\cf}{cf.\ }&#10;\newcommand{\Cf}{Cf.\ }&#10;\newcommand{\etc}{etc.\ }&#10;\newcommand{\wrt}{w.r.t.\ }&#10;\newcommand{\Wrt}{W.r.t.\ }&#10;% \newcommand{\wlog}{w.l.o.g.~}&#10;\newcommand{\Wlog}{W.l.o.g.\ }&#10;\newcommand{\resp}{resp.\ }&#10;\newcommand{\etal}{et al.\ }&#10;&#10;\newtheorem{theorem}{Theorem}&#10;\newtheorem{definition}{Definition}&#10;\newtheorem{expectation}{Expectation}&#10;\newtheorem{problem}{Problem}&#10;%\newtheorem{algorithm}{Algorithm}&#10;&#10;%\newenvironment{fshaded}{%&#10;%\def\FrameCommand{\fcolorbox{framecolor}{shadecolor}}%&#10;%\MakeFramed {\FrameRestore}}%&#10;%{\endMakeFramed}&#10;%&#10;%\newtheorem{theorem}{Theorem}[section]&#10;%&#10;%\newenvironment{fdfn}[1][]{&#10;%\definecolor{shadecolor}{rgb}{.9,.9,1}%DEFINITION_COLORBOX&#10;%\definecolor{framecolor}{rgb}{1,1,1}%&#10;%\begin{fshaded}\begin{theorem}[#1]}{\end{theorem}\end{fshaded}}&#10;%&#10;%&#10;%\begin{fdfn}[Blash]&#10;%Eine Zahlenfolge ...&#10;%\end{fdfn}&#10;%&#10;%\begin{fdfn}[Test]&#10;%Eine Zahlenfolge ...&#10;%\end{fdfn}&#10;&#10;% :mode=latex: %&#10;&#10;\begin{document}&#10;&#10;\[&#10;f(x,y) = \alpha_0(x,y) f_0 + \alpha_1(x,y) f_1 + \alpha_2(x,y) f_2&#10;\]&#10;&#10;\end{document}"/>
  <p:tag name="IGUANATEXSIZE" val="22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%\usepackage[osf,sc]{mathpazo}&#10;\usepackage{cool}&#10;\usepackage{mathtools}&#10;\pagestyle{empty}&#10;&#10;%!TEX root = diss.tex&#10;&#10;%%%%%%%%%%%%%%%%%%%%%%%%%%%%%%%%%%%%%%%%%%%%%%%%%%%%%%%%%%%%%&#10;%% LaTeX math macros&#10;%%%%%%%%%%%%%%%%%%%%%%%%%%%%%%%%%%%%%%%%%%%%%%%%%%%%%%%%%%%%%&#10;&#10;\newcommand{\mySetNotation}[1]{{\mathbb{#1}}}&#10;\newcommand{\RRSet}{{\mySetNotation{R}}}&#10;\newcommand{\EESet}{{\mySetNotation{E}}}&#10;\newcommand{\NNSet}{{\mySetNotation{N}}}&#10;\newcommand{\QQSet}{{\mySetNotation{Q}}}&#10;&#10;\newcommand{\myBoldNotation}[1]{{\mathbf #1}}&#10;%\newcommand{\myBoldNotation}[1]{{\mathbold{#1}}} %for euler math&#10;\newcommand{\va}   {{\myBoldNotation{a}}}&#10;\newcommand{\vb}   {{\myBoldNotation{b}}}&#10;\newcommand{\vc}   {{\myBoldNotation{c}}}&#10;\newcommand{\vd}   {{\myBoldNotation{d}}}&#10;\newcommand{\ve}   {{\myBoldNotation{e}}}&#10;\newcommand{\vf}   {{\myBoldNotation{f}}}&#10;\newcommand{\vg}   {{\myBoldNotation{g}}}&#10;\newcommand{\vh}   {{\myBoldNotation{h}}}&#10;\newcommand{\vi}   {{\myBoldNotation{i}}}&#10;\newcommand{\vj}   {{\myBoldNotation{j}}}&#10;\newcommand{\vk}   {{\myBoldNotation{k}}}&#10;\newcommand{\vl}   {{\myBoldNotation{l}}}&#10;\newcommand{\vm}   {{\myBoldNotation{m}}}&#10;\newcommand{\vn}   {{\myBoldNotation{n}}}&#10;\newcommand{\nn}   {{\myBoldNotation{n}}}&#10;\newcommand{\vo}   {{\myBoldNotation{o}}}&#10;\newcommand{\vp}   {{\myBoldNotation{p}}}&#10;\newcommand{\pp}   {{\myBoldNotation{p}}}&#10;\newcommand{\vq}   {{\myBoldNotation{q}}}&#10;\newcommand{\vr}   {{\myBoldNotation{r}}}&#10;\newcommand{\vs}   {{\myBoldNotation{s}}}&#10;\newcommand{\vt}   {{\myBoldNotation{t}}}&#10;\newcommand{\vu}   {{\myBoldNotation{u}}}&#10;\newcommand{\vv}   {{\myBoldNotation{v}}}&#10;\newcommand{\vw}   {{\myBoldNotation{w}}}&#10;\newcommand{\vx}   {{\myBoldNotation{x}}}&#10;\newcommand{\vy}   {{\myBoldNotation{y}}}&#10;\newcommand{\vz}   {{\myBoldNotation{z}}}&#10;\newcommand{\vNull}{{\myBoldNotation{0}}}&#10;\newcommand{\vOne} {{\myBoldNotation{1}}}&#10;&#10;\newcommand{\mA}   {{\myBoldNotation{A}}}&#10;\newcommand{\mB}   {{\myBoldNotation{B}}}&#10;\newcommand{\mC}   {{\myBoldNotation{C}}}&#10;\newcommand{\mD}   {{\myBoldNotation{D}}}&#10;\newcommand{\mE}   {{\myBoldNotation{E}}}&#10;\newcommand{\mF}   {{\myBoldNotation{F}}}&#10;\newcommand{\mG}   {{\myBoldNotation{G}}}&#10;\newcommand{\mH}   {{\myBoldNotation{H}}}&#10;\newcommand{\mI}   {{\myBoldNotation{I}}}&#10;\newcommand{\mJ}   {{\myBoldNotation{J}}}&#10;\newcommand{\mK}   {{\myBoldNotation{K}}}&#10;\newcommand{\mL}   {{\myBoldNotation{L}}}&#10;\newcommand{\mM}   {{\myBoldNotation{M}}}&#10;\newcommand{\mN}   {{\myBoldNotation{N}}}&#10;\newcommand{\mO}   {{\myBoldNotation{O}}}&#10;\newcommand{\mP}   {{\myBoldNotation{P}}}&#10;\newcommand{\mQ}   {{\myBoldNotation{Q}}}&#10;\newcommand{\mR}   {{\myBoldNotation{R}}}&#10;\newcommand{\mS}   {{\myBoldNotation{S}}}&#10;\newcommand{\mT}   {{\myBoldNotation{T}}}&#10;\newcommand{\mU}   {{\myBoldNotation{U}}}&#10;\newcommand{\mV}   {{\myBoldNotation{V}}}&#10;\newcommand{\mW}   {{\myBoldNotation{W}}}&#10;\newcommand{\mX}   {{\myBoldNotation{X}}}&#10;\newcommand{\mY}   {{\myBoldNotation{Y}}}&#10;\newcommand{\mZ}   {{\myBoldNotation{Z}}}&#10;\newcommand{\mNull}{{\myBoldNotation{0}}}&#10;&#10;%\newcommand{\myBoldGreekNotation}[1]{\boldsymbol{#1}}&#10;\newcommand{\myBoldGreekNotationLower}[1]{{\bm{#1}}}&#10;\newcommand{\myBoldGreekNotationUpper}[1]{{\bm{#1}}}&#10;\newcommand{\balpha}  {{\myBoldGreekNotationLower{\alpha}  }}&#10;\newcommand{\bbeta}   {{\myBoldGreekNotationLower{\beta}   }}&#10;\newcommand{\bgamma}  {{\myBoldGreekNotationLower{\gamma}  }}&#10;\newcommand{\bdelta}  {{\myBoldGreekNotationLower{\delta}  }}&#10;\newcommand{\bepsilon}{{\myBoldGreekNotationLower{\epsilon}}}&#10;\newcommand{\bzeta}   {{\myBoldGreekNotationLower{\zeta}   }}&#10;\newcommand{\btheta}  {{\myBoldGreekNotationLower{\theta}  }}&#10;\newcommand{\biota}   {{\myBoldGreekNotationLower{\iota}   }}&#10;\newcommand{\bkappa}  {{\myBoldGreekNotationLower{\kappa}  }}&#10;\newcommand{\blambda} {{\myBoldGreekNotationLower{\lambda} }}&#10;\newcommand{\bmu}     {{\myBoldGreekNotationLower{\mu}     }}&#10;\newcommand{\bnu}     {{\myBoldGreekNotationLower{\nu}     }}&#10;\newcommand{\bxi}     {{\myBoldGreekNotationLower{\xi}     }}&#10;\newcommand{\bomicron}{{\myBoldGreekNotationLower{\omicron}}}&#10;\newcommand{\bpi}     {{\myBoldGreekNotationLower{\pi}     }}&#10;\newcommand{\brho}    {{\myBoldGreekNotationLower{\rho}    }}&#10;\newcommand{\bsigma}  {{\myBoldGreekNotationLower{\sigma}  }}&#10;\newcommand{\btau}    {{\myBoldGreekNotationLower{\tau}    }}&#10;\newcommand{\bupsilon}{{\myBoldGreekNotationLower{\upsilon}}}&#10;\newcommand{\bphi}    {{\myBoldGreekNotationLower{\phi}    }}&#10;\newcommand{\bchi}    {{\myBoldGreekNotationLower{\chi}    }}&#10;\newcommand{\bpsi}    {{\myBoldGreekNotationLower{\psi}    }}&#10;\newcommand{\bomega}  {{\myBoldGreekNotationLower{\omega}  }}&#10;&#10;\newcommand{\bGamma}  {{\myBoldGreekNotationUpper{\Gamma}  }}&#10;\newcommand{\bDelta}  {{\myBoldGreekNotationUpper{\Delta}  }}&#10;\newcommand{\bTheta}  {{\myBoldGreekNotationUpper{\Theta}  }}&#10;\newcommand{\bLambda} {{\myBoldGreekNotationUpper{\Lambda} }}&#10;\newcommand{\bXi}     {{\myBoldGreekNotationUpper{\Xi}     }}&#10;\newcommand{\bPi}     {{\myBoldGreekNotationUpper{\Pi}     }}&#10;\newcommand{\bSigma}  {{\myBoldGreekNotationUpper{\Sigma}  }}&#10;\newcommand{\bUpsilon}{{\myBoldGreekNotationUpper{\Upsilon}}}&#10;\newcommand{\bPhi}    {{\myBoldGreekNotationUpper{\Phi}    }}&#10;\newcommand{\bPsi}    {{\myBoldGreekNotationUpper{\Psi}    }}&#10;\newcommand{\bOmega}  {{\myBoldGreekNotationUpper{\Omega}  }}&#10;&#10;\newcommand{\inn}[2][0cm]{\mathopen{}\left|{#2}\parbox[h][#1]{0cm}{}\right|}&#10;\newcommand{\invn}[2][0cm]{\mathopen{}\left|\left|{#2}\parbox[h][#1]{0cm}{}\right|\right|}&#10;&#10;%\newcommand{\Sa}{{\mathbf {Sa}}}&#10;%\newcommand{\Topo}{{\mathbf {Topo}}}&#10;%\newcommand{\Sep}{{\mathbf {Sep}}}&#10;%\newcommand{\Str}{{\mathbf {Str}}}&#10;%\newcommand{\Reg}{{\mathbf {Reg}}}&#10;&#10;%\newcommand{\PPhi}{{\pmb \Phi}}&#10;%\newcommand{\PPi}{{\pmb \Pi}}&#10;%\newcommand{\PPhi}{{\bm \Phi}}&#10;%\newcommand{\PPi}{{\bm \Pi}}&#10;\newcommand{\PPhi}{{\Phi}}&#10;\newcommand{\PPi}{{\Pi}}&#10;\newcommand{\ppi}{{\pi}}&#10;\newcommand{\ggam}{{\gamma}}&#10;&#10;\newcommand{\cA}{{\mathcal A}}&#10;\newcommand{\cB}{{\mathcal B}}&#10;\newcommand{\cC}{{\mathcal C}}&#10;\newcommand{\cD}{{\mathcal D}}&#10;\newcommand{\cE}{{\mathcal E}}&#10;\newcommand{\cF}{{\mathcal F}}&#10;\newcommand{\cG}{{\mathcal G}}&#10;\newcommand{\cH}{{\mathcal H}}&#10;\newcommand{\cI}{{\mathcal I}}&#10;\newcommand{\cJ}{{\mathcal J}}&#10;\newcommand{\cK}{{\mathcal K}}&#10;\newcommand{\cL}{{\mathcal L}}&#10;\newcommand{\cM}{{\mathcal M}}&#10;\newcommand{\cN}{{\mathcal N}}&#10;\newcommand{\cO}{{\mathcal O}}&#10;\newcommand{\cP}{{\mathcal P}}&#10;\newcommand{\cQ}{{\mathcal Q}}&#10;\newcommand{\cR}{{\mathcal R}}&#10;\newcommand{\cS}{{\mathcal S}}&#10;\newcommand{\cT}{{\mathcal T}}&#10;\newcommand{\cU}{{\mathcal U}}&#10;\newcommand{\cV}{{\mathcal V}}&#10;\newcommand{\cW}{{\mathcal W}}&#10;\newcommand{\cX}{{\mathcal X}}&#10;\newcommand{\cY}{{\mathcal Y}}&#10;\newcommand{\cZ}{{\mathcal Z}}&#10;&#10;\newcommand{\ca}{{\mathcal a}}&#10;\newcommand{\cb}{{\mathcal b}}&#10;\newcommand{\cc}{{\mathcal c}}&#10;\newcommand{\cd}{{\mathcal d}}&#10;\newcommand{\ce}{{\mathcal e}}&#10;%\newcommand{\cf}{{\mathcal f}}&#10;\newcommand{\cg}{{\mathcal g}}&#10;\newcommand{\ch}{{\mathcal h}}&#10;\newcommand{\ci}{{\mathcal i}}&#10;\newcommand{\cj}{{\mathcal j}}&#10;%\newcommand{\ck}{{\mathcal k}}&#10;\newcommand{\cl}{{\mathcal l}}&#10;\newcommand{\cm}{{\mathcal m}}&#10;\newcommand{\cn}{{\mathcal n}}&#10;\newcommand{\co}{{\mathcal o}}&#10;\newcommand{\cp}{{\mathcal p}}&#10;\newcommand{\cq}{{\mathcal q}}&#10;%\newcommand{\cr}{{\mathcal r}}&#10;\newcommand{\cs}{{\mathcal s}}&#10;\newcommand{\ct}{{\mathcal t}}&#10;\newcommand{\cu}{{\mathcal u}}&#10;\newcommand{\cv}{{\mathcal v}}&#10;\newcommand{\cw}{{\mathcal w}}&#10;\newcommand{\cx}{{\mathcal x}}&#10;\newcommand{\cy}{{\mathcal y}}&#10;\newcommand{\cz}{{\mathcal z}}&#10;&#10;%cool package Styles&#10;\Style{IdentityMatrixSymb=\mI,%&#10;       DSymb={\mathrm d},%&#10;       IntegrateDifferentialDSymb={\mathrm d},%&#10;       TrParen=p,%&#10;       DetParen=p}&#10;\Style{DDisplayFunc=outset}&#10;\renewcommand{\Transpose}[1]{ {#1}^\Transp }&#10;\newcommand{\TransposeInv}[1]{ {#1}^{-\Transp} }&#10;\newcommand{\T}[1]{\Transpose{#1}}&#10;\newcommand{\TInv}[1]{\TransposeInv{#1}}&#10;\newcommand{\Inv}[1]{ {#1}^{-1} }&#10;\newcommand{\Transp}{{{\mathrm T}}}&#10;      &#10;\newcommand{\Rank}[1]    {\operatorname{rank}\inp{#1}}&#10;\newcommand{\Vol}[1]     {\operatorname{vol}\inp{#1}}&#10;\renewcommand{\Vec}[1]   {\operatorname{vec}\inp{#1}}&#10;\renewcommand{\Div}[1]   {\T{\nabla} \, #1}&#10;\newcommand{\Diag}[1]    {\operatorname{diag}\inp{#1}}&#10;\newcommand{\Dim}[1]     {\operatorname{dim}\inp{#1}}&#10;\newcommand{\Diagof}[1]  {\operatorname{diag}^{-1}\inp{#1}}&#10;\newcommand*{\diff}{\mathop{}\!\mathrm{d}} %e.g. $F(x) = \int\!f(x)\diff x$&#10;\newcommand{\Argmin}[1]{\underset{#1}{\operatorname{argmin}} \;}&#10;\newcommand{\Maxof}[1]{\underset{#1}{\operatorname{max}} \;}&#10;\newcommand{\Minof}[1]{\underset{#1}{\operatorname{min}} \;}&#10;&#10;\providecommand{\e}[1]{\ensuremath{\cdot 10^{#1}}}&#10;&#10;%workaround for mathbold in cool, cf. http://tex.stackexchange.com/questions/97910&#10;\let\oldmb\mathbold&#10;\protected\def\mathbold{\oldmb}&#10;&#10;\newcommand{\CB} [1]{{\color{#1}     $\bullet$}}&#10;\newcommand{\CBB}[2]{{\color[#1]{#2} $\bullet$}}&#10;&#10;\newcommand{\ie}{i.e.}&#10;\newcommand{\Ie}{I.e.}&#10;\newcommand{\eg}{e.g.}&#10;\newcommand{\Eg}{E.g.}&#10;\newcommand{\cf}{cf.\ }&#10;\newcommand{\Cf}{Cf.\ }&#10;\newcommand{\etc}{etc.\ }&#10;\newcommand{\wrt}{w.r.t.\ }&#10;\newcommand{\Wrt}{W.r.t.\ }&#10;% \newcommand{\wlog}{w.l.o.g.~}&#10;\newcommand{\Wlog}{W.l.o.g.\ }&#10;\newcommand{\resp}{resp.\ }&#10;\newcommand{\etal}{et al.\ }&#10;&#10;\newtheorem{theorem}{Theorem}&#10;\newtheorem{definition}{Definition}&#10;\newtheorem{expectation}{Expectation}&#10;\newtheorem{problem}{Problem}&#10;%\newtheorem{algorithm}{Algorithm}&#10;&#10;%\newenvironment{fshaded}{%&#10;%\def\FrameCommand{\fcolorbox{framecolor}{shadecolor}}%&#10;%\MakeFramed {\FrameRestore}}%&#10;%{\endMakeFramed}&#10;%&#10;%\newtheorem{theorem}{Theorem}[section]&#10;%&#10;%\newenvironment{fdfn}[1][]{&#10;%\definecolor{shadecolor}{rgb}{.9,.9,1}%DEFINITION_COLORBOX&#10;%\definecolor{framecolor}{rgb}{1,1,1}%&#10;%\begin{fshaded}\begin{theorem}[#1]}{\end{theorem}\end{fshaded}}&#10;%&#10;%&#10;%\begin{fdfn}[Blash]&#10;%Eine Zahlenfolge ...&#10;%\end{fdfn}&#10;%&#10;%\begin{fdfn}[Test]&#10;%Eine Zahlenfolge ...&#10;%\end{fdfn}&#10;&#10;% :mode=latex: %&#10;&#10;\begin{document}&#10;&#10;\[&#10;\alpha_0 + \alpha_1 + \alpha_2 = 1&#10;\]&#10;&#10;\end{document}"/>
  <p:tag name="IGUANATEXSIZE" val="22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%\usepackage[osf,sc]{mathpazo}&#10;\usepackage{cool}&#10;\usepackage{mathtools}&#10;\pagestyle{empty}&#10;&#10;%!TEX root = diss.tex&#10;&#10;%%%%%%%%%%%%%%%%%%%%%%%%%%%%%%%%%%%%%%%%%%%%%%%%%%%%%%%%%%%%%&#10;%% LaTeX math macros&#10;%%%%%%%%%%%%%%%%%%%%%%%%%%%%%%%%%%%%%%%%%%%%%%%%%%%%%%%%%%%%%&#10;&#10;\newcommand{\mySetNotation}[1]{{\mathbb{#1}}}&#10;\newcommand{\RRSet}{{\mySetNotation{R}}}&#10;\newcommand{\EESet}{{\mySetNotation{E}}}&#10;\newcommand{\NNSet}{{\mySetNotation{N}}}&#10;\newcommand{\QQSet}{{\mySetNotation{Q}}}&#10;&#10;\newcommand{\myBoldNotation}[1]{{\mathbf #1}}&#10;%\newcommand{\myBoldNotation}[1]{{\mathbold{#1}}} %for euler math&#10;\newcommand{\va}   {{\myBoldNotation{a}}}&#10;\newcommand{\vb}   {{\myBoldNotation{b}}}&#10;\newcommand{\vc}   {{\myBoldNotation{c}}}&#10;\newcommand{\vd}   {{\myBoldNotation{d}}}&#10;\newcommand{\ve}   {{\myBoldNotation{e}}}&#10;\newcommand{\vf}   {{\myBoldNotation{f}}}&#10;\newcommand{\vg}   {{\myBoldNotation{g}}}&#10;\newcommand{\vh}   {{\myBoldNotation{h}}}&#10;\newcommand{\vi}   {{\myBoldNotation{i}}}&#10;\newcommand{\vj}   {{\myBoldNotation{j}}}&#10;\newcommand{\vk}   {{\myBoldNotation{k}}}&#10;\newcommand{\vl}   {{\myBoldNotation{l}}}&#10;\newcommand{\vm}   {{\myBoldNotation{m}}}&#10;\newcommand{\vn}   {{\myBoldNotation{n}}}&#10;\newcommand{\nn}   {{\myBoldNotation{n}}}&#10;\newcommand{\vo}   {{\myBoldNotation{o}}}&#10;\newcommand{\vp}   {{\myBoldNotation{p}}}&#10;\newcommand{\pp}   {{\myBoldNotation{p}}}&#10;\newcommand{\vq}   {{\myBoldNotation{q}}}&#10;\newcommand{\vr}   {{\myBoldNotation{r}}}&#10;\newcommand{\vs}   {{\myBoldNotation{s}}}&#10;\newcommand{\vt}   {{\myBoldNotation{t}}}&#10;\newcommand{\vu}   {{\myBoldNotation{u}}}&#10;\newcommand{\vv}   {{\myBoldNotation{v}}}&#10;\newcommand{\vw}   {{\myBoldNotation{w}}}&#10;\newcommand{\vx}   {{\myBoldNotation{x}}}&#10;\newcommand{\vy}   {{\myBoldNotation{y}}}&#10;\newcommand{\vz}   {{\myBoldNotation{z}}}&#10;\newcommand{\vNull}{{\myBoldNotation{0}}}&#10;\newcommand{\vOne} {{\myBoldNotation{1}}}&#10;&#10;\newcommand{\mA}   {{\myBoldNotation{A}}}&#10;\newcommand{\mB}   {{\myBoldNotation{B}}}&#10;\newcommand{\mC}   {{\myBoldNotation{C}}}&#10;\newcommand{\mD}   {{\myBoldNotation{D}}}&#10;\newcommand{\mE}   {{\myBoldNotation{E}}}&#10;\newcommand{\mF}   {{\myBoldNotation{F}}}&#10;\newcommand{\mG}   {{\myBoldNotation{G}}}&#10;\newcommand{\mH}   {{\myBoldNotation{H}}}&#10;\newcommand{\mI}   {{\myBoldNotation{I}}}&#10;\newcommand{\mJ}   {{\myBoldNotation{J}}}&#10;\newcommand{\mK}   {{\myBoldNotation{K}}}&#10;\newcommand{\mL}   {{\myBoldNotation{L}}}&#10;\newcommand{\mM}   {{\myBoldNotation{M}}}&#10;\newcommand{\mN}   {{\myBoldNotation{N}}}&#10;\newcommand{\mO}   {{\myBoldNotation{O}}}&#10;\newcommand{\mP}   {{\myBoldNotation{P}}}&#10;\newcommand{\mQ}   {{\myBoldNotation{Q}}}&#10;\newcommand{\mR}   {{\myBoldNotation{R}}}&#10;\newcommand{\mS}   {{\myBoldNotation{S}}}&#10;\newcommand{\mT}   {{\myBoldNotation{T}}}&#10;\newcommand{\mU}   {{\myBoldNotation{U}}}&#10;\newcommand{\mV}   {{\myBoldNotation{V}}}&#10;\newcommand{\mW}   {{\myBoldNotation{W}}}&#10;\newcommand{\mX}   {{\myBoldNotation{X}}}&#10;\newcommand{\mY}   {{\myBoldNotation{Y}}}&#10;\newcommand{\mZ}   {{\myBoldNotation{Z}}}&#10;\newcommand{\mNull}{{\myBoldNotation{0}}}&#10;&#10;%\newcommand{\myBoldGreekNotation}[1]{\boldsymbol{#1}}&#10;\newcommand{\myBoldGreekNotationLower}[1]{{\bm{#1}}}&#10;\newcommand{\myBoldGreekNotationUpper}[1]{{\bm{#1}}}&#10;\newcommand{\balpha}  {{\myBoldGreekNotationLower{\alpha}  }}&#10;\newcommand{\bbeta}   {{\myBoldGreekNotationLower{\beta}   }}&#10;\newcommand{\bgamma}  {{\myBoldGreekNotationLower{\gamma}  }}&#10;\newcommand{\bdelta}  {{\myBoldGreekNotationLower{\delta}  }}&#10;\newcommand{\bepsilon}{{\myBoldGreekNotationLower{\epsilon}}}&#10;\newcommand{\bzeta}   {{\myBoldGreekNotationLower{\zeta}   }}&#10;\newcommand{\btheta}  {{\myBoldGreekNotationLower{\theta}  }}&#10;\newcommand{\biota}   {{\myBoldGreekNotationLower{\iota}   }}&#10;\newcommand{\bkappa}  {{\myBoldGreekNotationLower{\kappa}  }}&#10;\newcommand{\blambda} {{\myBoldGreekNotationLower{\lambda} }}&#10;\newcommand{\bmu}     {{\myBoldGreekNotationLower{\mu}     }}&#10;\newcommand{\bnu}     {{\myBoldGreekNotationLower{\nu}     }}&#10;\newcommand{\bxi}     {{\myBoldGreekNotationLower{\xi}     }}&#10;\newcommand{\bomicron}{{\myBoldGreekNotationLower{\omicron}}}&#10;\newcommand{\bpi}     {{\myBoldGreekNotationLower{\pi}     }}&#10;\newcommand{\brho}    {{\myBoldGreekNotationLower{\rho}    }}&#10;\newcommand{\bsigma}  {{\myBoldGreekNotationLower{\sigma}  }}&#10;\newcommand{\btau}    {{\myBoldGreekNotationLower{\tau}    }}&#10;\newcommand{\bupsilon}{{\myBoldGreekNotationLower{\upsilon}}}&#10;\newcommand{\bphi}    {{\myBoldGreekNotationLower{\phi}    }}&#10;\newcommand{\bchi}    {{\myBoldGreekNotationLower{\chi}    }}&#10;\newcommand{\bpsi}    {{\myBoldGreekNotationLower{\psi}    }}&#10;\newcommand{\bomega}  {{\myBoldGreekNotationLower{\omega}  }}&#10;&#10;\newcommand{\bGamma}  {{\myBoldGreekNotationUpper{\Gamma}  }}&#10;\newcommand{\bDelta}  {{\myBoldGreekNotationUpper{\Delta}  }}&#10;\newcommand{\bTheta}  {{\myBoldGreekNotationUpper{\Theta}  }}&#10;\newcommand{\bLambda} {{\myBoldGreekNotationUpper{\Lambda} }}&#10;\newcommand{\bXi}     {{\myBoldGreekNotationUpper{\Xi}     }}&#10;\newcommand{\bPi}     {{\myBoldGreekNotationUpper{\Pi}     }}&#10;\newcommand{\bSigma}  {{\myBoldGreekNotationUpper{\Sigma}  }}&#10;\newcommand{\bUpsilon}{{\myBoldGreekNotationUpper{\Upsilon}}}&#10;\newcommand{\bPhi}    {{\myBoldGreekNotationUpper{\Phi}    }}&#10;\newcommand{\bPsi}    {{\myBoldGreekNotationUpper{\Psi}    }}&#10;\newcommand{\bOmega}  {{\myBoldGreekNotationUpper{\Omega}  }}&#10;&#10;\newcommand{\inn}[2][0cm]{\mathopen{}\left|{#2}\parbox[h][#1]{0cm}{}\right|}&#10;\newcommand{\invn}[2][0cm]{\mathopen{}\left|\left|{#2}\parbox[h][#1]{0cm}{}\right|\right|}&#10;&#10;%\newcommand{\Sa}{{\mathbf {Sa}}}&#10;%\newcommand{\Topo}{{\mathbf {Topo}}}&#10;%\newcommand{\Sep}{{\mathbf {Sep}}}&#10;%\newcommand{\Str}{{\mathbf {Str}}}&#10;%\newcommand{\Reg}{{\mathbf {Reg}}}&#10;&#10;%\newcommand{\PPhi}{{\pmb \Phi}}&#10;%\newcommand{\PPi}{{\pmb \Pi}}&#10;%\newcommand{\PPhi}{{\bm \Phi}}&#10;%\newcommand{\PPi}{{\bm \Pi}}&#10;\newcommand{\PPhi}{{\Phi}}&#10;\newcommand{\PPi}{{\Pi}}&#10;\newcommand{\ppi}{{\pi}}&#10;\newcommand{\ggam}{{\gamma}}&#10;&#10;\newcommand{\cA}{{\mathcal A}}&#10;\newcommand{\cB}{{\mathcal B}}&#10;\newcommand{\cC}{{\mathcal C}}&#10;\newcommand{\cD}{{\mathcal D}}&#10;\newcommand{\cE}{{\mathcal E}}&#10;\newcommand{\cF}{{\mathcal F}}&#10;\newcommand{\cG}{{\mathcal G}}&#10;\newcommand{\cH}{{\mathcal H}}&#10;\newcommand{\cI}{{\mathcal I}}&#10;\newcommand{\cJ}{{\mathcal J}}&#10;\newcommand{\cK}{{\mathcal K}}&#10;\newcommand{\cL}{{\mathcal L}}&#10;\newcommand{\cM}{{\mathcal M}}&#10;\newcommand{\cN}{{\mathcal N}}&#10;\newcommand{\cO}{{\mathcal O}}&#10;\newcommand{\cP}{{\mathcal P}}&#10;\newcommand{\cQ}{{\mathcal Q}}&#10;\newcommand{\cR}{{\mathcal R}}&#10;\newcommand{\cS}{{\mathcal S}}&#10;\newcommand{\cT}{{\mathcal T}}&#10;\newcommand{\cU}{{\mathcal U}}&#10;\newcommand{\cV}{{\mathcal V}}&#10;\newcommand{\cW}{{\mathcal W}}&#10;\newcommand{\cX}{{\mathcal X}}&#10;\newcommand{\cY}{{\mathcal Y}}&#10;\newcommand{\cZ}{{\mathcal Z}}&#10;&#10;\newcommand{\ca}{{\mathcal a}}&#10;\newcommand{\cb}{{\mathcal b}}&#10;\newcommand{\cc}{{\mathcal c}}&#10;\newcommand{\cd}{{\mathcal d}}&#10;\newcommand{\ce}{{\mathcal e}}&#10;%\newcommand{\cf}{{\mathcal f}}&#10;\newcommand{\cg}{{\mathcal g}}&#10;\newcommand{\ch}{{\mathcal h}}&#10;\newcommand{\ci}{{\mathcal i}}&#10;\newcommand{\cj}{{\mathcal j}}&#10;%\newcommand{\ck}{{\mathcal k}}&#10;\newcommand{\cl}{{\mathcal l}}&#10;\newcommand{\cm}{{\mathcal m}}&#10;\newcommand{\cn}{{\mathcal n}}&#10;\newcommand{\co}{{\mathcal o}}&#10;\newcommand{\cp}{{\mathcal p}}&#10;\newcommand{\cq}{{\mathcal q}}&#10;%\newcommand{\cr}{{\mathcal r}}&#10;\newcommand{\cs}{{\mathcal s}}&#10;\newcommand{\ct}{{\mathcal t}}&#10;\newcommand{\cu}{{\mathcal u}}&#10;\newcommand{\cv}{{\mathcal v}}&#10;\newcommand{\cw}{{\mathcal w}}&#10;\newcommand{\cx}{{\mathcal x}}&#10;\newcommand{\cy}{{\mathcal y}}&#10;\newcommand{\cz}{{\mathcal z}}&#10;&#10;%cool package Styles&#10;\Style{IdentityMatrixSymb=\mI,%&#10;       DSymb={\mathrm d},%&#10;       IntegrateDifferentialDSymb={\mathrm d},%&#10;       TrParen=p,%&#10;       DetParen=p}&#10;\Style{DDisplayFunc=outset}&#10;\renewcommand{\Transpose}[1]{ {#1}^\Transp }&#10;\newcommand{\TransposeInv}[1]{ {#1}^{-\Transp} }&#10;\newcommand{\T}[1]{\Transpose{#1}}&#10;\newcommand{\TInv}[1]{\TransposeInv{#1}}&#10;\newcommand{\Inv}[1]{ {#1}^{-1} }&#10;\newcommand{\Transp}{{{\mathrm T}}}&#10;      &#10;\newcommand{\Rank}[1]    {\operatorname{rank}\inp{#1}}&#10;\newcommand{\Vol}[1]     {\operatorname{vol}\inp{#1}}&#10;\renewcommand{\Vec}[1]   {\operatorname{vec}\inp{#1}}&#10;\renewcommand{\Div}[1]   {\T{\nabla} \, #1}&#10;\newcommand{\Diag}[1]    {\operatorname{diag}\inp{#1}}&#10;\newcommand{\Dim}[1]     {\operatorname{dim}\inp{#1}}&#10;\newcommand{\Diagof}[1]  {\operatorname{diag}^{-1}\inp{#1}}&#10;\newcommand*{\diff}{\mathop{}\!\mathrm{d}} %e.g. $F(x) = \int\!f(x)\diff x$&#10;\newcommand{\Argmin}[1]{\underset{#1}{\operatorname{argmin}} \;}&#10;\newcommand{\Maxof}[1]{\underset{#1}{\operatorname{max}} \;}&#10;\newcommand{\Minof}[1]{\underset{#1}{\operatorname{min}} \;}&#10;&#10;\providecommand{\e}[1]{\ensuremath{\cdot 10^{#1}}}&#10;&#10;%workaround for mathbold in cool, cf. http://tex.stackexchange.com/questions/97910&#10;\let\oldmb\mathbold&#10;\protected\def\mathbold{\oldmb}&#10;&#10;\newcommand{\CB} [1]{{\color{#1}     $\bullet$}}&#10;\newcommand{\CBB}[2]{{\color[#1]{#2} $\bullet$}}&#10;&#10;\newcommand{\ie}{i.e.}&#10;\newcommand{\Ie}{I.e.}&#10;\newcommand{\eg}{e.g.}&#10;\newcommand{\Eg}{E.g.}&#10;\newcommand{\cf}{cf.\ }&#10;\newcommand{\Cf}{Cf.\ }&#10;\newcommand{\etc}{etc.\ }&#10;\newcommand{\wrt}{w.r.t.\ }&#10;\newcommand{\Wrt}{W.r.t.\ }&#10;% \newcommand{\wlog}{w.l.o.g.~}&#10;\newcommand{\Wlog}{W.l.o.g.\ }&#10;\newcommand{\resp}{resp.\ }&#10;\newcommand{\etal}{et al.\ }&#10;&#10;\newtheorem{theorem}{Theorem}&#10;\newtheorem{definition}{Definition}&#10;\newtheorem{expectation}{Expectation}&#10;\newtheorem{problem}{Problem}&#10;%\newtheorem{algorithm}{Algorithm}&#10;&#10;%\newenvironment{fshaded}{%&#10;%\def\FrameCommand{\fcolorbox{framecolor}{shadecolor}}%&#10;%\MakeFramed {\FrameRestore}}%&#10;%{\endMakeFramed}&#10;%&#10;%\newtheorem{theorem}{Theorem}[section]&#10;%&#10;%\newenvironment{fdfn}[1][]{&#10;%\definecolor{shadecolor}{rgb}{.9,.9,1}%DEFINITION_COLORBOX&#10;%\definecolor{framecolor}{rgb}{1,1,1}%&#10;%\begin{fshaded}\begin{theorem}[#1]}{\end{theorem}\end{fshaded}}&#10;%&#10;%&#10;%\begin{fdfn}[Blash]&#10;%Eine Zahlenfolge ...&#10;%\end{fdfn}&#10;%&#10;%\begin{fdfn}[Test]&#10;%Eine Zahlenfolge ...&#10;%\end{fdfn}&#10;&#10;% :mode=latex: %&#10;&#10;\begin{document}&#10;&#10;\[&#10;\vx = \begin{pmatrix} x \\ y \end{pmatrix}&#10;\]&#10;&#10;\end{document}"/>
  <p:tag name="IGUANATEXSIZE" val="22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%\usepackage[osf,sc]{mathpazo}&#10;\usepackage{cool}&#10;\usepackage{mathtools}&#10;\pagestyle{empty}&#10;&#10;%!TEX root = diss.tex&#10;&#10;%%%%%%%%%%%%%%%%%%%%%%%%%%%%%%%%%%%%%%%%%%%%%%%%%%%%%%%%%%%%%&#10;%% LaTeX math macros&#10;%%%%%%%%%%%%%%%%%%%%%%%%%%%%%%%%%%%%%%%%%%%%%%%%%%%%%%%%%%%%%&#10;&#10;\newcommand{\mySetNotation}[1]{{\mathbb{#1}}}&#10;\newcommand{\RRSet}{{\mySetNotation{R}}}&#10;\newcommand{\EESet}{{\mySetNotation{E}}}&#10;\newcommand{\NNSet}{{\mySetNotation{N}}}&#10;\newcommand{\QQSet}{{\mySetNotation{Q}}}&#10;&#10;\newcommand{\myBoldNotation}[1]{{\mathbf #1}}&#10;%\newcommand{\myBoldNotation}[1]{{\mathbold{#1}}} %for euler math&#10;\newcommand{\va}   {{\myBoldNotation{a}}}&#10;\newcommand{\vb}   {{\myBoldNotation{b}}}&#10;\newcommand{\vc}   {{\myBoldNotation{c}}}&#10;\newcommand{\vd}   {{\myBoldNotation{d}}}&#10;\newcommand{\ve}   {{\myBoldNotation{e}}}&#10;\newcommand{\vf}   {{\myBoldNotation{f}}}&#10;\newcommand{\vg}   {{\myBoldNotation{g}}}&#10;\newcommand{\vh}   {{\myBoldNotation{h}}}&#10;\newcommand{\vi}   {{\myBoldNotation{i}}}&#10;\newcommand{\vj}   {{\myBoldNotation{j}}}&#10;\newcommand{\vk}   {{\myBoldNotation{k}}}&#10;\newcommand{\vl}   {{\myBoldNotation{l}}}&#10;\newcommand{\vm}   {{\myBoldNotation{m}}}&#10;\newcommand{\vn}   {{\myBoldNotation{n}}}&#10;\newcommand{\nn}   {{\myBoldNotation{n}}}&#10;\newcommand{\vo}   {{\myBoldNotation{o}}}&#10;\newcommand{\vp}   {{\myBoldNotation{p}}}&#10;\newcommand{\pp}   {{\myBoldNotation{p}}}&#10;\newcommand{\vq}   {{\myBoldNotation{q}}}&#10;\newcommand{\vr}   {{\myBoldNotation{r}}}&#10;\newcommand{\vs}   {{\myBoldNotation{s}}}&#10;\newcommand{\vt}   {{\myBoldNotation{t}}}&#10;\newcommand{\vu}   {{\myBoldNotation{u}}}&#10;\newcommand{\vv}   {{\myBoldNotation{v}}}&#10;\newcommand{\vw}   {{\myBoldNotation{w}}}&#10;\newcommand{\vx}   {{\myBoldNotation{x}}}&#10;\newcommand{\vy}   {{\myBoldNotation{y}}}&#10;\newcommand{\vz}   {{\myBoldNotation{z}}}&#10;\newcommand{\vNull}{{\myBoldNotation{0}}}&#10;\newcommand{\vOne} {{\myBoldNotation{1}}}&#10;&#10;\newcommand{\mA}   {{\myBoldNotation{A}}}&#10;\newcommand{\mB}   {{\myBoldNotation{B}}}&#10;\newcommand{\mC}   {{\myBoldNotation{C}}}&#10;\newcommand{\mD}   {{\myBoldNotation{D}}}&#10;\newcommand{\mE}   {{\myBoldNotation{E}}}&#10;\newcommand{\mF}   {{\myBoldNotation{F}}}&#10;\newcommand{\mG}   {{\myBoldNotation{G}}}&#10;\newcommand{\mH}   {{\myBoldNotation{H}}}&#10;\newcommand{\mI}   {{\myBoldNotation{I}}}&#10;\newcommand{\mJ}   {{\myBoldNotation{J}}}&#10;\newcommand{\mK}   {{\myBoldNotation{K}}}&#10;\newcommand{\mL}   {{\myBoldNotation{L}}}&#10;\newcommand{\mM}   {{\myBoldNotation{M}}}&#10;\newcommand{\mN}   {{\myBoldNotation{N}}}&#10;\newcommand{\mO}   {{\myBoldNotation{O}}}&#10;\newcommand{\mP}   {{\myBoldNotation{P}}}&#10;\newcommand{\mQ}   {{\myBoldNotation{Q}}}&#10;\newcommand{\mR}   {{\myBoldNotation{R}}}&#10;\newcommand{\mS}   {{\myBoldNotation{S}}}&#10;\newcommand{\mT}   {{\myBoldNotation{T}}}&#10;\newcommand{\mU}   {{\myBoldNotation{U}}}&#10;\newcommand{\mV}   {{\myBoldNotation{V}}}&#10;\newcommand{\mW}   {{\myBoldNotation{W}}}&#10;\newcommand{\mX}   {{\myBoldNotation{X}}}&#10;\newcommand{\mY}   {{\myBoldNotation{Y}}}&#10;\newcommand{\mZ}   {{\myBoldNotation{Z}}}&#10;\newcommand{\mNull}{{\myBoldNotation{0}}}&#10;&#10;%\newcommand{\myBoldGreekNotation}[1]{\boldsymbol{#1}}&#10;\newcommand{\myBoldGreekNotationLower}[1]{{\bm{#1}}}&#10;\newcommand{\myBoldGreekNotationUpper}[1]{{\bm{#1}}}&#10;\newcommand{\balpha}  {{\myBoldGreekNotationLower{\alpha}  }}&#10;\newcommand{\bbeta}   {{\myBoldGreekNotationLower{\beta}   }}&#10;\newcommand{\bgamma}  {{\myBoldGreekNotationLower{\gamma}  }}&#10;\newcommand{\bdelta}  {{\myBoldGreekNotationLower{\delta}  }}&#10;\newcommand{\bepsilon}{{\myBoldGreekNotationLower{\epsilon}}}&#10;\newcommand{\bzeta}   {{\myBoldGreekNotationLower{\zeta}   }}&#10;\newcommand{\btheta}  {{\myBoldGreekNotationLower{\theta}  }}&#10;\newcommand{\biota}   {{\myBoldGreekNotationLower{\iota}   }}&#10;\newcommand{\bkappa}  {{\myBoldGreekNotationLower{\kappa}  }}&#10;\newcommand{\blambda} {{\myBoldGreekNotationLower{\lambda} }}&#10;\newcommand{\bmu}     {{\myBoldGreekNotationLower{\mu}     }}&#10;\newcommand{\bnu}     {{\myBoldGreekNotationLower{\nu}     }}&#10;\newcommand{\bxi}     {{\myBoldGreekNotationLower{\xi}     }}&#10;\newcommand{\bomicron}{{\myBoldGreekNotationLower{\omicron}}}&#10;\newcommand{\bpi}     {{\myBoldGreekNotationLower{\pi}     }}&#10;\newcommand{\brho}    {{\myBoldGreekNotationLower{\rho}    }}&#10;\newcommand{\bsigma}  {{\myBoldGreekNotationLower{\sigma}  }}&#10;\newcommand{\btau}    {{\myBoldGreekNotationLower{\tau}    }}&#10;\newcommand{\bupsilon}{{\myBoldGreekNotationLower{\upsilon}}}&#10;\newcommand{\bphi}    {{\myBoldGreekNotationLower{\phi}    }}&#10;\newcommand{\bchi}    {{\myBoldGreekNotationLower{\chi}    }}&#10;\newcommand{\bpsi}    {{\myBoldGreekNotationLower{\psi}    }}&#10;\newcommand{\bomega}  {{\myBoldGreekNotationLower{\omega}  }}&#10;&#10;\newcommand{\bGamma}  {{\myBoldGreekNotationUpper{\Gamma}  }}&#10;\newcommand{\bDelta}  {{\myBoldGreekNotationUpper{\Delta}  }}&#10;\newcommand{\bTheta}  {{\myBoldGreekNotationUpper{\Theta}  }}&#10;\newcommand{\bLambda} {{\myBoldGreekNotationUpper{\Lambda} }}&#10;\newcommand{\bXi}     {{\myBoldGreekNotationUpper{\Xi}     }}&#10;\newcommand{\bPi}     {{\myBoldGreekNotationUpper{\Pi}     }}&#10;\newcommand{\bSigma}  {{\myBoldGreekNotationUpper{\Sigma}  }}&#10;\newcommand{\bUpsilon}{{\myBoldGreekNotationUpper{\Upsilon}}}&#10;\newcommand{\bPhi}    {{\myBoldGreekNotationUpper{\Phi}    }}&#10;\newcommand{\bPsi}    {{\myBoldGreekNotationUpper{\Psi}    }}&#10;\newcommand{\bOmega}  {{\myBoldGreekNotationUpper{\Omega}  }}&#10;&#10;\newcommand{\inn}[2][0cm]{\mathopen{}\left|{#2}\parbox[h][#1]{0cm}{}\right|}&#10;\newcommand{\invn}[2][0cm]{\mathopen{}\left|\left|{#2}\parbox[h][#1]{0cm}{}\right|\right|}&#10;&#10;%\newcommand{\Sa}{{\mathbf {Sa}}}&#10;%\newcommand{\Topo}{{\mathbf {Topo}}}&#10;%\newcommand{\Sep}{{\mathbf {Sep}}}&#10;%\newcommand{\Str}{{\mathbf {Str}}}&#10;%\newcommand{\Reg}{{\mathbf {Reg}}}&#10;&#10;%\newcommand{\PPhi}{{\pmb \Phi}}&#10;%\newcommand{\PPi}{{\pmb \Pi}}&#10;%\newcommand{\PPhi}{{\bm \Phi}}&#10;%\newcommand{\PPi}{{\bm \Pi}}&#10;\newcommand{\PPhi}{{\Phi}}&#10;\newcommand{\PPi}{{\Pi}}&#10;\newcommand{\ppi}{{\pi}}&#10;\newcommand{\ggam}{{\gamma}}&#10;&#10;\newcommand{\cA}{{\mathcal A}}&#10;\newcommand{\cB}{{\mathcal B}}&#10;\newcommand{\cC}{{\mathcal C}}&#10;\newcommand{\cD}{{\mathcal D}}&#10;\newcommand{\cE}{{\mathcal E}}&#10;\newcommand{\cF}{{\mathcal F}}&#10;\newcommand{\cG}{{\mathcal G}}&#10;\newcommand{\cH}{{\mathcal H}}&#10;\newcommand{\cI}{{\mathcal I}}&#10;\newcommand{\cJ}{{\mathcal J}}&#10;\newcommand{\cK}{{\mathcal K}}&#10;\newcommand{\cL}{{\mathcal L}}&#10;\newcommand{\cM}{{\mathcal M}}&#10;\newcommand{\cN}{{\mathcal N}}&#10;\newcommand{\cO}{{\mathcal O}}&#10;\newcommand{\cP}{{\mathcal P}}&#10;\newcommand{\cQ}{{\mathcal Q}}&#10;\newcommand{\cR}{{\mathcal R}}&#10;\newcommand{\cS}{{\mathcal S}}&#10;\newcommand{\cT}{{\mathcal T}}&#10;\newcommand{\cU}{{\mathcal U}}&#10;\newcommand{\cV}{{\mathcal V}}&#10;\newcommand{\cW}{{\mathcal W}}&#10;\newcommand{\cX}{{\mathcal X}}&#10;\newcommand{\cY}{{\mathcal Y}}&#10;\newcommand{\cZ}{{\mathcal Z}}&#10;&#10;\newcommand{\ca}{{\mathcal a}}&#10;\newcommand{\cb}{{\mathcal b}}&#10;\newcommand{\cc}{{\mathcal c}}&#10;\newcommand{\cd}{{\mathcal d}}&#10;\newcommand{\ce}{{\mathcal e}}&#10;%\newcommand{\cf}{{\mathcal f}}&#10;\newcommand{\cg}{{\mathcal g}}&#10;\newcommand{\ch}{{\mathcal h}}&#10;\newcommand{\ci}{{\mathcal i}}&#10;\newcommand{\cj}{{\mathcal j}}&#10;%\newcommand{\ck}{{\mathcal k}}&#10;\newcommand{\cl}{{\mathcal l}}&#10;\newcommand{\cm}{{\mathcal m}}&#10;\newcommand{\cn}{{\mathcal n}}&#10;\newcommand{\co}{{\mathcal o}}&#10;\newcommand{\cp}{{\mathcal p}}&#10;\newcommand{\cq}{{\mathcal q}}&#10;%\newcommand{\cr}{{\mathcal r}}&#10;\newcommand{\cs}{{\mathcal s}}&#10;\newcommand{\ct}{{\mathcal t}}&#10;\newcommand{\cu}{{\mathcal u}}&#10;\newcommand{\cv}{{\mathcal v}}&#10;\newcommand{\cw}{{\mathcal w}}&#10;\newcommand{\cx}{{\mathcal x}}&#10;\newcommand{\cy}{{\mathcal y}}&#10;\newcommand{\cz}{{\mathcal z}}&#10;&#10;%cool package Styles&#10;\Style{IdentityMatrixSymb=\mI,%&#10;       DSymb={\mathrm d},%&#10;       IntegrateDifferentialDSymb={\mathrm d},%&#10;       TrParen=p,%&#10;       DetParen=p}&#10;\Style{DDisplayFunc=outset}&#10;\renewcommand{\Transpose}[1]{ {#1}^\Transp }&#10;\newcommand{\TransposeInv}[1]{ {#1}^{-\Transp} }&#10;\newcommand{\T}[1]{\Transpose{#1}}&#10;\newcommand{\TInv}[1]{\TransposeInv{#1}}&#10;\newcommand{\Inv}[1]{ {#1}^{-1} }&#10;\newcommand{\Transp}{{{\mathrm T}}}&#10;      &#10;\newcommand{\Rank}[1]    {\operatorname{rank}\inp{#1}}&#10;\newcommand{\Vol}[1]     {\operatorname{vol}\inp{#1}}&#10;\renewcommand{\Vec}[1]   {\operatorname{vec}\inp{#1}}&#10;\renewcommand{\Div}[1]   {\T{\nabla} \, #1}&#10;\newcommand{\Diag}[1]    {\operatorname{diag}\inp{#1}}&#10;\newcommand{\Dim}[1]     {\operatorname{dim}\inp{#1}}&#10;\newcommand{\Diagof}[1]  {\operatorname{diag}^{-1}\inp{#1}}&#10;\newcommand*{\diff}{\mathop{}\!\mathrm{d}} %e.g. $F(x) = \int\!f(x)\diff x$&#10;\newcommand{\Argmin}[1]{\underset{#1}{\operatorname{argmin}} \;}&#10;\newcommand{\Maxof}[1]{\underset{#1}{\operatorname{max}} \;}&#10;\newcommand{\Minof}[1]{\underset{#1}{\operatorname{min}} \;}&#10;&#10;\providecommand{\e}[1]{\ensuremath{\cdot 10^{#1}}}&#10;&#10;%workaround for mathbold in cool, cf. http://tex.stackexchange.com/questions/97910&#10;\let\oldmb\mathbold&#10;\protected\def\mathbold{\oldmb}&#10;&#10;\newcommand{\CB} [1]{{\color{#1}     $\bullet$}}&#10;\newcommand{\CBB}[2]{{\color[#1]{#2} $\bullet$}}&#10;&#10;\newcommand{\ie}{i.e.}&#10;\newcommand{\Ie}{I.e.}&#10;\newcommand{\eg}{e.g.}&#10;\newcommand{\Eg}{E.g.}&#10;\newcommand{\cf}{cf.\ }&#10;\newcommand{\Cf}{Cf.\ }&#10;\newcommand{\etc}{etc.\ }&#10;\newcommand{\wrt}{w.r.t.\ }&#10;\newcommand{\Wrt}{W.r.t.\ }&#10;% \newcommand{\wlog}{w.l.o.g.~}&#10;\newcommand{\Wlog}{W.l.o.g.\ }&#10;\newcommand{\resp}{resp.\ }&#10;\newcommand{\etal}{et al.\ }&#10;&#10;\newtheorem{theorem}{Theorem}&#10;\newtheorem{definition}{Definition}&#10;\newtheorem{expectation}{Expectation}&#10;\newtheorem{problem}{Problem}&#10;%\newtheorem{algorithm}{Algorithm}&#10;&#10;%\newenvironment{fshaded}{%&#10;%\def\FrameCommand{\fcolorbox{framecolor}{shadecolor}}%&#10;%\MakeFramed {\FrameRestore}}%&#10;%{\endMakeFramed}&#10;%&#10;%\newtheorem{theorem}{Theorem}[section]&#10;%&#10;%\newenvironment{fdfn}[1][]{&#10;%\definecolor{shadecolor}{rgb}{.9,.9,1}%DEFINITION_COLORBOX&#10;%\definecolor{framecolor}{rgb}{1,1,1}%&#10;%\begin{fshaded}\begin{theorem}[#1]}{\end{theorem}\end{fshaded}}&#10;%&#10;%&#10;%\begin{fdfn}[Blash]&#10;%Eine Zahlenfolge ...&#10;%\end{fdfn}&#10;%&#10;%\begin{fdfn}[Test]&#10;%Eine Zahlenfolge ...&#10;%\end{fdfn}&#10;&#10;% :mode=latex: %&#10;&#10;\begin{document}&#10;&#10;\[&#10;\vx = \alpha_0 \, \vx_0 + \alpha_1 \, \vx_1 + \alpha_2 \,  \vx_2 \]&#10;&#10;\end{document}"/>
  <p:tag name="IGUANATEXSIZE" val="22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%\usepackage[osf,sc]{mathpazo}&#10;\usepackage{cool}&#10;\usepackage{mathtools}&#10;\pagestyle{empty}&#10;&#10;%!TEX root = diss.tex&#10;&#10;%%%%%%%%%%%%%%%%%%%%%%%%%%%%%%%%%%%%%%%%%%%%%%%%%%%%%%%%%%%%%&#10;%% LaTeX math macros&#10;%%%%%%%%%%%%%%%%%%%%%%%%%%%%%%%%%%%%%%%%%%%%%%%%%%%%%%%%%%%%%&#10;&#10;\newcommand{\mySetNotation}[1]{{\mathbb{#1}}}&#10;\newcommand{\RRSet}{{\mySetNotation{R}}}&#10;\newcommand{\EESet}{{\mySetNotation{E}}}&#10;\newcommand{\NNSet}{{\mySetNotation{N}}}&#10;\newcommand{\QQSet}{{\mySetNotation{Q}}}&#10;&#10;\newcommand{\myBoldNotation}[1]{{\mathbf #1}}&#10;%\newcommand{\myBoldNotation}[1]{{\mathbold{#1}}} %for euler math&#10;\newcommand{\va}   {{\myBoldNotation{a}}}&#10;\newcommand{\vb}   {{\myBoldNotation{b}}}&#10;\newcommand{\vc}   {{\myBoldNotation{c}}}&#10;\newcommand{\vd}   {{\myBoldNotation{d}}}&#10;\newcommand{\ve}   {{\myBoldNotation{e}}}&#10;\newcommand{\vf}   {{\myBoldNotation{f}}}&#10;\newcommand{\vg}   {{\myBoldNotation{g}}}&#10;\newcommand{\vh}   {{\myBoldNotation{h}}}&#10;\newcommand{\vi}   {{\myBoldNotation{i}}}&#10;\newcommand{\vj}   {{\myBoldNotation{j}}}&#10;\newcommand{\vk}   {{\myBoldNotation{k}}}&#10;\newcommand{\vl}   {{\myBoldNotation{l}}}&#10;\newcommand{\vm}   {{\myBoldNotation{m}}}&#10;\newcommand{\vn}   {{\myBoldNotation{n}}}&#10;\newcommand{\nn}   {{\myBoldNotation{n}}}&#10;\newcommand{\vo}   {{\myBoldNotation{o}}}&#10;\newcommand{\vp}   {{\myBoldNotation{p}}}&#10;\newcommand{\pp}   {{\myBoldNotation{p}}}&#10;\newcommand{\vq}   {{\myBoldNotation{q}}}&#10;\newcommand{\vr}   {{\myBoldNotation{r}}}&#10;\newcommand{\vs}   {{\myBoldNotation{s}}}&#10;\newcommand{\vt}   {{\myBoldNotation{t}}}&#10;\newcommand{\vu}   {{\myBoldNotation{u}}}&#10;\newcommand{\vv}   {{\myBoldNotation{v}}}&#10;\newcommand{\vw}   {{\myBoldNotation{w}}}&#10;\newcommand{\vx}   {{\myBoldNotation{x}}}&#10;\newcommand{\vy}   {{\myBoldNotation{y}}}&#10;\newcommand{\vz}   {{\myBoldNotation{z}}}&#10;\newcommand{\vNull}{{\myBoldNotation{0}}}&#10;\newcommand{\vOne} {{\myBoldNotation{1}}}&#10;&#10;\newcommand{\mA}   {{\myBoldNotation{A}}}&#10;\newcommand{\mB}   {{\myBoldNotation{B}}}&#10;\newcommand{\mC}   {{\myBoldNotation{C}}}&#10;\newcommand{\mD}   {{\myBoldNotation{D}}}&#10;\newcommand{\mE}   {{\myBoldNotation{E}}}&#10;\newcommand{\mF}   {{\myBoldNotation{F}}}&#10;\newcommand{\mG}   {{\myBoldNotation{G}}}&#10;\newcommand{\mH}   {{\myBoldNotation{H}}}&#10;\newcommand{\mI}   {{\myBoldNotation{I}}}&#10;\newcommand{\mJ}   {{\myBoldNotation{J}}}&#10;\newcommand{\mK}   {{\myBoldNotation{K}}}&#10;\newcommand{\mL}   {{\myBoldNotation{L}}}&#10;\newcommand{\mM}   {{\myBoldNotation{M}}}&#10;\newcommand{\mN}   {{\myBoldNotation{N}}}&#10;\newcommand{\mO}   {{\myBoldNotation{O}}}&#10;\newcommand{\mP}   {{\myBoldNotation{P}}}&#10;\newcommand{\mQ}   {{\myBoldNotation{Q}}}&#10;\newcommand{\mR}   {{\myBoldNotation{R}}}&#10;\newcommand{\mS}   {{\myBoldNotation{S}}}&#10;\newcommand{\mT}   {{\myBoldNotation{T}}}&#10;\newcommand{\mU}   {{\myBoldNotation{U}}}&#10;\newcommand{\mV}   {{\myBoldNotation{V}}}&#10;\newcommand{\mW}   {{\myBoldNotation{W}}}&#10;\newcommand{\mX}   {{\myBoldNotation{X}}}&#10;\newcommand{\mY}   {{\myBoldNotation{Y}}}&#10;\newcommand{\mZ}   {{\myBoldNotation{Z}}}&#10;\newcommand{\mNull}{{\myBoldNotation{0}}}&#10;&#10;%\newcommand{\myBoldGreekNotation}[1]{\boldsymbol{#1}}&#10;\newcommand{\myBoldGreekNotationLower}[1]{{\bm{#1}}}&#10;\newcommand{\myBoldGreekNotationUpper}[1]{{\bm{#1}}}&#10;\newcommand{\balpha}  {{\myBoldGreekNotationLower{\alpha}  }}&#10;\newcommand{\bbeta}   {{\myBoldGreekNotationLower{\beta}   }}&#10;\newcommand{\bgamma}  {{\myBoldGreekNotationLower{\gamma}  }}&#10;\newcommand{\bdelta}  {{\myBoldGreekNotationLower{\delta}  }}&#10;\newcommand{\bepsilon}{{\myBoldGreekNotationLower{\epsilon}}}&#10;\newcommand{\bzeta}   {{\myBoldGreekNotationLower{\zeta}   }}&#10;\newcommand{\btheta}  {{\myBoldGreekNotationLower{\theta}  }}&#10;\newcommand{\biota}   {{\myBoldGreekNotationLower{\iota}   }}&#10;\newcommand{\bkappa}  {{\myBoldGreekNotationLower{\kappa}  }}&#10;\newcommand{\blambda} {{\myBoldGreekNotationLower{\lambda} }}&#10;\newcommand{\bmu}     {{\myBoldGreekNotationLower{\mu}     }}&#10;\newcommand{\bnu}     {{\myBoldGreekNotationLower{\nu}     }}&#10;\newcommand{\bxi}     {{\myBoldGreekNotationLower{\xi}     }}&#10;\newcommand{\bomicron}{{\myBoldGreekNotationLower{\omicron}}}&#10;\newcommand{\bpi}     {{\myBoldGreekNotationLower{\pi}     }}&#10;\newcommand{\brho}    {{\myBoldGreekNotationLower{\rho}    }}&#10;\newcommand{\bsigma}  {{\myBoldGreekNotationLower{\sigma}  }}&#10;\newcommand{\btau}    {{\myBoldGreekNotationLower{\tau}    }}&#10;\newcommand{\bupsilon}{{\myBoldGreekNotationLower{\upsilon}}}&#10;\newcommand{\bphi}    {{\myBoldGreekNotationLower{\phi}    }}&#10;\newcommand{\bchi}    {{\myBoldGreekNotationLower{\chi}    }}&#10;\newcommand{\bpsi}    {{\myBoldGreekNotationLower{\psi}    }}&#10;\newcommand{\bomega}  {{\myBoldGreekNotationLower{\omega}  }}&#10;&#10;\newcommand{\bGamma}  {{\myBoldGreekNotationUpper{\Gamma}  }}&#10;\newcommand{\bDelta}  {{\myBoldGreekNotationUpper{\Delta}  }}&#10;\newcommand{\bTheta}  {{\myBoldGreekNotationUpper{\Theta}  }}&#10;\newcommand{\bLambda} {{\myBoldGreekNotationUpper{\Lambda} }}&#10;\newcommand{\bXi}     {{\myBoldGreekNotationUpper{\Xi}     }}&#10;\newcommand{\bPi}     {{\myBoldGreekNotationUpper{\Pi}     }}&#10;\newcommand{\bSigma}  {{\myBoldGreekNotationUpper{\Sigma}  }}&#10;\newcommand{\bUpsilon}{{\myBoldGreekNotationUpper{\Upsilon}}}&#10;\newcommand{\bPhi}    {{\myBoldGreekNotationUpper{\Phi}    }}&#10;\newcommand{\bPsi}    {{\myBoldGreekNotationUpper{\Psi}    }}&#10;\newcommand{\bOmega}  {{\myBoldGreekNotationUpper{\Omega}  }}&#10;&#10;\newcommand{\inn}[2][0cm]{\mathopen{}\left|{#2}\parbox[h][#1]{0cm}{}\right|}&#10;\newcommand{\invn}[2][0cm]{\mathopen{}\left|\left|{#2}\parbox[h][#1]{0cm}{}\right|\right|}&#10;&#10;%\newcommand{\Sa}{{\mathbf {Sa}}}&#10;%\newcommand{\Topo}{{\mathbf {Topo}}}&#10;%\newcommand{\Sep}{{\mathbf {Sep}}}&#10;%\newcommand{\Str}{{\mathbf {Str}}}&#10;%\newcommand{\Reg}{{\mathbf {Reg}}}&#10;&#10;%\newcommand{\PPhi}{{\pmb \Phi}}&#10;%\newcommand{\PPi}{{\pmb \Pi}}&#10;%\newcommand{\PPhi}{{\bm \Phi}}&#10;%\newcommand{\PPi}{{\bm \Pi}}&#10;\newcommand{\PPhi}{{\Phi}}&#10;\newcommand{\PPi}{{\Pi}}&#10;\newcommand{\ppi}{{\pi}}&#10;\newcommand{\ggam}{{\gamma}}&#10;&#10;\newcommand{\cA}{{\mathcal A}}&#10;\newcommand{\cB}{{\mathcal B}}&#10;\newcommand{\cC}{{\mathcal C}}&#10;\newcommand{\cD}{{\mathcal D}}&#10;\newcommand{\cE}{{\mathcal E}}&#10;\newcommand{\cF}{{\mathcal F}}&#10;\newcommand{\cG}{{\mathcal G}}&#10;\newcommand{\cH}{{\mathcal H}}&#10;\newcommand{\cI}{{\mathcal I}}&#10;\newcommand{\cJ}{{\mathcal J}}&#10;\newcommand{\cK}{{\mathcal K}}&#10;\newcommand{\cL}{{\mathcal L}}&#10;\newcommand{\cM}{{\mathcal M}}&#10;\newcommand{\cN}{{\mathcal N}}&#10;\newcommand{\cO}{{\mathcal O}}&#10;\newcommand{\cP}{{\mathcal P}}&#10;\newcommand{\cQ}{{\mathcal Q}}&#10;\newcommand{\cR}{{\mathcal R}}&#10;\newcommand{\cS}{{\mathcal S}}&#10;\newcommand{\cT}{{\mathcal T}}&#10;\newcommand{\cU}{{\mathcal U}}&#10;\newcommand{\cV}{{\mathcal V}}&#10;\newcommand{\cW}{{\mathcal W}}&#10;\newcommand{\cX}{{\mathcal X}}&#10;\newcommand{\cY}{{\mathcal Y}}&#10;\newcommand{\cZ}{{\mathcal Z}}&#10;&#10;\newcommand{\ca}{{\mathcal a}}&#10;\newcommand{\cb}{{\mathcal b}}&#10;\newcommand{\cc}{{\mathcal c}}&#10;\newcommand{\cd}{{\mathcal d}}&#10;\newcommand{\ce}{{\mathcal e}}&#10;%\newcommand{\cf}{{\mathcal f}}&#10;\newcommand{\cg}{{\mathcal g}}&#10;\newcommand{\ch}{{\mathcal h}}&#10;\newcommand{\ci}{{\mathcal i}}&#10;\newcommand{\cj}{{\mathcal j}}&#10;%\newcommand{\ck}{{\mathcal k}}&#10;\newcommand{\cl}{{\mathcal l}}&#10;\newcommand{\cm}{{\mathcal m}}&#10;\newcommand{\cn}{{\mathcal n}}&#10;\newcommand{\co}{{\mathcal o}}&#10;\newcommand{\cp}{{\mathcal p}}&#10;\newcommand{\cq}{{\mathcal q}}&#10;%\newcommand{\cr}{{\mathcal r}}&#10;\newcommand{\cs}{{\mathcal s}}&#10;\newcommand{\ct}{{\mathcal t}}&#10;\newcommand{\cu}{{\mathcal u}}&#10;\newcommand{\cv}{{\mathcal v}}&#10;\newcommand{\cw}{{\mathcal w}}&#10;\newcommand{\cx}{{\mathcal x}}&#10;\newcommand{\cy}{{\mathcal y}}&#10;\newcommand{\cz}{{\mathcal z}}&#10;&#10;%cool package Styles&#10;\Style{IdentityMatrixSymb=\mI,%&#10;       DSymb={\mathrm d},%&#10;       IntegrateDifferentialDSymb={\mathrm d},%&#10;       TrParen=p,%&#10;       DetParen=p}&#10;\Style{DDisplayFunc=outset}&#10;\renewcommand{\Transpose}[1]{ {#1}^\Transp }&#10;\newcommand{\TransposeInv}[1]{ {#1}^{-\Transp} }&#10;\newcommand{\T}[1]{\Transpose{#1}}&#10;\newcommand{\TInv}[1]{\TransposeInv{#1}}&#10;\newcommand{\Inv}[1]{ {#1}^{-1} }&#10;\newcommand{\Transp}{{{\mathrm T}}}&#10;      &#10;\newcommand{\Rank}[1]    {\operatorname{rank}\inp{#1}}&#10;\newcommand{\Vol}[1]     {\operatorname{vol}\inp{#1}}&#10;\renewcommand{\Vec}[1]   {\operatorname{vec}\inp{#1}}&#10;\renewcommand{\Div}[1]   {\T{\nabla} \, #1}&#10;\newcommand{\Diag}[1]    {\operatorname{diag}\inp{#1}}&#10;\newcommand{\Dim}[1]     {\operatorname{dim}\inp{#1}}&#10;\newcommand{\Diagof}[1]  {\operatorname{diag}^{-1}\inp{#1}}&#10;\newcommand*{\diff}{\mathop{}\!\mathrm{d}} %e.g. $F(x) = \int\!f(x)\diff x$&#10;\newcommand{\Argmin}[1]{\underset{#1}{\operatorname{argmin}} \;}&#10;\newcommand{\Maxof}[1]{\underset{#1}{\operatorname{max}} \;}&#10;\newcommand{\Minof}[1]{\underset{#1}{\operatorname{min}} \;}&#10;&#10;\providecommand{\e}[1]{\ensuremath{\cdot 10^{#1}}}&#10;&#10;%workaround for mathbold in cool, cf. http://tex.stackexchange.com/questions/97910&#10;\let\oldmb\mathbold&#10;\protected\def\mathbold{\oldmb}&#10;&#10;\newcommand{\CB} [1]{{\color{#1}     $\bullet$}}&#10;\newcommand{\CBB}[2]{{\color[#1]{#2} $\bullet$}}&#10;&#10;\newcommand{\ie}{i.e.}&#10;\newcommand{\Ie}{I.e.}&#10;\newcommand{\eg}{e.g.}&#10;\newcommand{\Eg}{E.g.}&#10;\newcommand{\cf}{cf.\ }&#10;\newcommand{\Cf}{Cf.\ }&#10;\newcommand{\etc}{etc.\ }&#10;\newcommand{\wrt}{w.r.t.\ }&#10;\newcommand{\Wrt}{W.r.t.\ }&#10;% \newcommand{\wlog}{w.l.o.g.~}&#10;\newcommand{\Wlog}{W.l.o.g.\ }&#10;\newcommand{\resp}{resp.\ }&#10;\newcommand{\etal}{et al.\ }&#10;&#10;\newtheorem{theorem}{Theorem}&#10;\newtheorem{definition}{Definition}&#10;\newtheorem{expectation}{Expectation}&#10;\newtheorem{problem}{Problem}&#10;%\newtheorem{algorithm}{Algorithm}&#10;&#10;%\newenvironment{fshaded}{%&#10;%\def\FrameCommand{\fcolorbox{framecolor}{shadecolor}}%&#10;%\MakeFramed {\FrameRestore}}%&#10;%{\endMakeFramed}&#10;%&#10;%\newtheorem{theorem}{Theorem}[section]&#10;%&#10;%\newenvironment{fdfn}[1][]{&#10;%\definecolor{shadecolor}{rgb}{.9,.9,1}%DEFINITION_COLORBOX&#10;%\definecolor{framecolor}{rgb}{1,1,1}%&#10;%\begin{fshaded}\begin{theorem}[#1]}{\end{theorem}\end{fshaded}}&#10;%&#10;%&#10;%\begin{fdfn}[Blash]&#10;%Eine Zahlenfolge ...&#10;%\end{fdfn}&#10;%&#10;%\begin{fdfn}[Test]&#10;%Eine Zahlenfolge ...&#10;%\end{fdfn}&#10;&#10;% :mode=latex: %&#10;&#10;\begin{document}&#10;&#10;\[&#10;\alpha_i&#10;\]&#10;\end{document}"/>
  <p:tag name="IGUANATEXSIZE" val="22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%\usepackage[osf,sc]{mathpazo}&#10;\usepackage{cool}&#10;\usepackage{mathtools}&#10;\pagestyle{empty}&#10;&#10;%!TEX root = diss.tex&#10;&#10;%%%%%%%%%%%%%%%%%%%%%%%%%%%%%%%%%%%%%%%%%%%%%%%%%%%%%%%%%%%%%&#10;%% LaTeX math macros&#10;%%%%%%%%%%%%%%%%%%%%%%%%%%%%%%%%%%%%%%%%%%%%%%%%%%%%%%%%%%%%%&#10;&#10;\newcommand{\mySetNotation}[1]{{\mathbb{#1}}}&#10;\newcommand{\RRSet}{{\mySetNotation{R}}}&#10;\newcommand{\EESet}{{\mySetNotation{E}}}&#10;\newcommand{\NNSet}{{\mySetNotation{N}}}&#10;\newcommand{\QQSet}{{\mySetNotation{Q}}}&#10;&#10;\newcommand{\myBoldNotation}[1]{{\mathbf #1}}&#10;%\newcommand{\myBoldNotation}[1]{{\mathbold{#1}}} %for euler math&#10;\newcommand{\va}   {{\myBoldNotation{a}}}&#10;\newcommand{\vb}   {{\myBoldNotation{b}}}&#10;\newcommand{\vc}   {{\myBoldNotation{c}}}&#10;\newcommand{\vd}   {{\myBoldNotation{d}}}&#10;\newcommand{\ve}   {{\myBoldNotation{e}}}&#10;\newcommand{\vf}   {{\myBoldNotation{f}}}&#10;\newcommand{\vg}   {{\myBoldNotation{g}}}&#10;\newcommand{\vh}   {{\myBoldNotation{h}}}&#10;\newcommand{\vi}   {{\myBoldNotation{i}}}&#10;\newcommand{\vj}   {{\myBoldNotation{j}}}&#10;\newcommand{\vk}   {{\myBoldNotation{k}}}&#10;\newcommand{\vl}   {{\myBoldNotation{l}}}&#10;\newcommand{\vm}   {{\myBoldNotation{m}}}&#10;\newcommand{\vn}   {{\myBoldNotation{n}}}&#10;\newcommand{\nn}   {{\myBoldNotation{n}}}&#10;\newcommand{\vo}   {{\myBoldNotation{o}}}&#10;\newcommand{\vp}   {{\myBoldNotation{p}}}&#10;\newcommand{\pp}   {{\myBoldNotation{p}}}&#10;\newcommand{\vq}   {{\myBoldNotation{q}}}&#10;\newcommand{\vr}   {{\myBoldNotation{r}}}&#10;\newcommand{\vs}   {{\myBoldNotation{s}}}&#10;\newcommand{\vt}   {{\myBoldNotation{t}}}&#10;\newcommand{\vu}   {{\myBoldNotation{u}}}&#10;\newcommand{\vv}   {{\myBoldNotation{v}}}&#10;\newcommand{\vw}   {{\myBoldNotation{w}}}&#10;\newcommand{\vx}   {{\myBoldNotation{x}}}&#10;\newcommand{\vy}   {{\myBoldNotation{y}}}&#10;\newcommand{\vz}   {{\myBoldNotation{z}}}&#10;\newcommand{\vNull}{{\myBoldNotation{0}}}&#10;\newcommand{\vOne} {{\myBoldNotation{1}}}&#10;&#10;\newcommand{\mA}   {{\myBoldNotation{A}}}&#10;\newcommand{\mB}   {{\myBoldNotation{B}}}&#10;\newcommand{\mC}   {{\myBoldNotation{C}}}&#10;\newcommand{\mD}   {{\myBoldNotation{D}}}&#10;\newcommand{\mE}   {{\myBoldNotation{E}}}&#10;\newcommand{\mF}   {{\myBoldNotation{F}}}&#10;\newcommand{\mG}   {{\myBoldNotation{G}}}&#10;\newcommand{\mH}   {{\myBoldNotation{H}}}&#10;\newcommand{\mI}   {{\myBoldNotation{I}}}&#10;\newcommand{\mJ}   {{\myBoldNotation{J}}}&#10;\newcommand{\mK}   {{\myBoldNotation{K}}}&#10;\newcommand{\mL}   {{\myBoldNotation{L}}}&#10;\newcommand{\mM}   {{\myBoldNotation{M}}}&#10;\newcommand{\mN}   {{\myBoldNotation{N}}}&#10;\newcommand{\mO}   {{\myBoldNotation{O}}}&#10;\newcommand{\mP}   {{\myBoldNotation{P}}}&#10;\newcommand{\mQ}   {{\myBoldNotation{Q}}}&#10;\newcommand{\mR}   {{\myBoldNotation{R}}}&#10;\newcommand{\mS}   {{\myBoldNotation{S}}}&#10;\newcommand{\mT}   {{\myBoldNotation{T}}}&#10;\newcommand{\mU}   {{\myBoldNotation{U}}}&#10;\newcommand{\mV}   {{\myBoldNotation{V}}}&#10;\newcommand{\mW}   {{\myBoldNotation{W}}}&#10;\newcommand{\mX}   {{\myBoldNotation{X}}}&#10;\newcommand{\mY}   {{\myBoldNotation{Y}}}&#10;\newcommand{\mZ}   {{\myBoldNotation{Z}}}&#10;\newcommand{\mNull}{{\myBoldNotation{0}}}&#10;&#10;%\newcommand{\myBoldGreekNotation}[1]{\boldsymbol{#1}}&#10;\newcommand{\myBoldGreekNotationLower}[1]{{\bm{#1}}}&#10;\newcommand{\myBoldGreekNotationUpper}[1]{{\bm{#1}}}&#10;\newcommand{\balpha}  {{\myBoldGreekNotationLower{\alpha}  }}&#10;\newcommand{\bbeta}   {{\myBoldGreekNotationLower{\beta}   }}&#10;\newcommand{\bgamma}  {{\myBoldGreekNotationLower{\gamma}  }}&#10;\newcommand{\bdelta}  {{\myBoldGreekNotationLower{\delta}  }}&#10;\newcommand{\bepsilon}{{\myBoldGreekNotationLower{\epsilon}}}&#10;\newcommand{\bzeta}   {{\myBoldGreekNotationLower{\zeta}   }}&#10;\newcommand{\btheta}  {{\myBoldGreekNotationLower{\theta}  }}&#10;\newcommand{\biota}   {{\myBoldGreekNotationLower{\iota}   }}&#10;\newcommand{\bkappa}  {{\myBoldGreekNotationLower{\kappa}  }}&#10;\newcommand{\blambda} {{\myBoldGreekNotationLower{\lambda} }}&#10;\newcommand{\bmu}     {{\myBoldGreekNotationLower{\mu}     }}&#10;\newcommand{\bnu}     {{\myBoldGreekNotationLower{\nu}     }}&#10;\newcommand{\bxi}     {{\myBoldGreekNotationLower{\xi}     }}&#10;\newcommand{\bomicron}{{\myBoldGreekNotationLower{\omicron}}}&#10;\newcommand{\bpi}     {{\myBoldGreekNotationLower{\pi}     }}&#10;\newcommand{\brho}    {{\myBoldGreekNotationLower{\rho}    }}&#10;\newcommand{\bsigma}  {{\myBoldGreekNotationLower{\sigma}  }}&#10;\newcommand{\btau}    {{\myBoldGreekNotationLower{\tau}    }}&#10;\newcommand{\bupsilon}{{\myBoldGreekNotationLower{\upsilon}}}&#10;\newcommand{\bphi}    {{\myBoldGreekNotationLower{\phi}    }}&#10;\newcommand{\bchi}    {{\myBoldGreekNotationLower{\chi}    }}&#10;\newcommand{\bpsi}    {{\myBoldGreekNotationLower{\psi}    }}&#10;\newcommand{\bomega}  {{\myBoldGreekNotationLower{\omega}  }}&#10;&#10;\newcommand{\bGamma}  {{\myBoldGreekNotationUpper{\Gamma}  }}&#10;\newcommand{\bDelta}  {{\myBoldGreekNotationUpper{\Delta}  }}&#10;\newcommand{\bTheta}  {{\myBoldGreekNotationUpper{\Theta}  }}&#10;\newcommand{\bLambda} {{\myBoldGreekNotationUpper{\Lambda} }}&#10;\newcommand{\bXi}     {{\myBoldGreekNotationUpper{\Xi}     }}&#10;\newcommand{\bPi}     {{\myBoldGreekNotationUpper{\Pi}     }}&#10;\newcommand{\bSigma}  {{\myBoldGreekNotationUpper{\Sigma}  }}&#10;\newcommand{\bUpsilon}{{\myBoldGreekNotationUpper{\Upsilon}}}&#10;\newcommand{\bPhi}    {{\myBoldGreekNotationUpper{\Phi}    }}&#10;\newcommand{\bPsi}    {{\myBoldGreekNotationUpper{\Psi}    }}&#10;\newcommand{\bOmega}  {{\myBoldGreekNotationUpper{\Omega}  }}&#10;&#10;\newcommand{\inn}[2][0cm]{\mathopen{}\left|{#2}\parbox[h][#1]{0cm}{}\right|}&#10;\newcommand{\invn}[2][0cm]{\mathopen{}\left|\left|{#2}\parbox[h][#1]{0cm}{}\right|\right|}&#10;&#10;%\newcommand{\Sa}{{\mathbf {Sa}}}&#10;%\newcommand{\Topo}{{\mathbf {Topo}}}&#10;%\newcommand{\Sep}{{\mathbf {Sep}}}&#10;%\newcommand{\Str}{{\mathbf {Str}}}&#10;%\newcommand{\Reg}{{\mathbf {Reg}}}&#10;&#10;%\newcommand{\PPhi}{{\pmb \Phi}}&#10;%\newcommand{\PPi}{{\pmb \Pi}}&#10;%\newcommand{\PPhi}{{\bm \Phi}}&#10;%\newcommand{\PPi}{{\bm \Pi}}&#10;\newcommand{\PPhi}{{\Phi}}&#10;\newcommand{\PPi}{{\Pi}}&#10;\newcommand{\ppi}{{\pi}}&#10;\newcommand{\ggam}{{\gamma}}&#10;&#10;\newcommand{\cA}{{\mathcal A}}&#10;\newcommand{\cB}{{\mathcal B}}&#10;\newcommand{\cC}{{\mathcal C}}&#10;\newcommand{\cD}{{\mathcal D}}&#10;\newcommand{\cE}{{\mathcal E}}&#10;\newcommand{\cF}{{\mathcal F}}&#10;\newcommand{\cG}{{\mathcal G}}&#10;\newcommand{\cH}{{\mathcal H}}&#10;\newcommand{\cI}{{\mathcal I}}&#10;\newcommand{\cJ}{{\mathcal J}}&#10;\newcommand{\cK}{{\mathcal K}}&#10;\newcommand{\cL}{{\mathcal L}}&#10;\newcommand{\cM}{{\mathcal M}}&#10;\newcommand{\cN}{{\mathcal N}}&#10;\newcommand{\cO}{{\mathcal O}}&#10;\newcommand{\cP}{{\mathcal P}}&#10;\newcommand{\cQ}{{\mathcal Q}}&#10;\newcommand{\cR}{{\mathcal R}}&#10;\newcommand{\cS}{{\mathcal S}}&#10;\newcommand{\cT}{{\mathcal T}}&#10;\newcommand{\cU}{{\mathcal U}}&#10;\newcommand{\cV}{{\mathcal V}}&#10;\newcommand{\cW}{{\mathcal W}}&#10;\newcommand{\cX}{{\mathcal X}}&#10;\newcommand{\cY}{{\mathcal Y}}&#10;\newcommand{\cZ}{{\mathcal Z}}&#10;&#10;\newcommand{\ca}{{\mathcal a}}&#10;\newcommand{\cb}{{\mathcal b}}&#10;\newcommand{\cc}{{\mathcal c}}&#10;\newcommand{\cd}{{\mathcal d}}&#10;\newcommand{\ce}{{\mathcal e}}&#10;%\newcommand{\cf}{{\mathcal f}}&#10;\newcommand{\cg}{{\mathcal g}}&#10;\newcommand{\ch}{{\mathcal h}}&#10;\newcommand{\ci}{{\mathcal i}}&#10;\newcommand{\cj}{{\mathcal j}}&#10;%\newcommand{\ck}{{\mathcal k}}&#10;\newcommand{\cl}{{\mathcal l}}&#10;\newcommand{\cm}{{\mathcal m}}&#10;\newcommand{\cn}{{\mathcal n}}&#10;\newcommand{\co}{{\mathcal o}}&#10;\newcommand{\cp}{{\mathcal p}}&#10;\newcommand{\cq}{{\mathcal q}}&#10;%\newcommand{\cr}{{\mathcal r}}&#10;\newcommand{\cs}{{\mathcal s}}&#10;\newcommand{\ct}{{\mathcal t}}&#10;\newcommand{\cu}{{\mathcal u}}&#10;\newcommand{\cv}{{\mathcal v}}&#10;\newcommand{\cw}{{\mathcal w}}&#10;\newcommand{\cx}{{\mathcal x}}&#10;\newcommand{\cy}{{\mathcal y}}&#10;\newcommand{\cz}{{\mathcal z}}&#10;&#10;%cool package Styles&#10;\Style{IdentityMatrixSymb=\mI,%&#10;       DSymb={\mathrm d},%&#10;       IntegrateDifferentialDSymb={\mathrm d},%&#10;       TrParen=p,%&#10;       DetParen=p}&#10;\Style{DDisplayFunc=outset}&#10;\renewcommand{\Transpose}[1]{ {#1}^\Transp }&#10;\newcommand{\TransposeInv}[1]{ {#1}^{-\Transp} }&#10;\newcommand{\T}[1]{\Transpose{#1}}&#10;\newcommand{\TInv}[1]{\TransposeInv{#1}}&#10;\newcommand{\Inv}[1]{ {#1}^{-1} }&#10;\newcommand{\Transp}{{{\mathrm T}}}&#10;      &#10;\newcommand{\Rank}[1]    {\operatorname{rank}\inp{#1}}&#10;\newcommand{\Vol}[1]     {\operatorname{vol}\inp{#1}}&#10;\renewcommand{\Vec}[1]   {\operatorname{vec}\inp{#1}}&#10;\renewcommand{\Div}[1]   {\T{\nabla} \, #1}&#10;\newcommand{\Diag}[1]    {\operatorname{diag}\inp{#1}}&#10;\newcommand{\Dim}[1]     {\operatorname{dim}\inp{#1}}&#10;\newcommand{\Diagof}[1]  {\operatorname{diag}^{-1}\inp{#1}}&#10;\newcommand*{\diff}{\mathop{}\!\mathrm{d}} %e.g. $F(x) = \int\!f(x)\diff x$&#10;\newcommand{\Argmin}[1]{\underset{#1}{\operatorname{argmin}} \;}&#10;\newcommand{\Maxof}[1]{\underset{#1}{\operatorname{max}} \;}&#10;\newcommand{\Minof}[1]{\underset{#1}{\operatorname{min}} \;}&#10;&#10;\providecommand{\e}[1]{\ensuremath{\cdot 10^{#1}}}&#10;&#10;%workaround for mathbold in cool, cf. http://tex.stackexchange.com/questions/97910&#10;\let\oldmb\mathbold&#10;\protected\def\mathbold{\oldmb}&#10;&#10;\newcommand{\CB} [1]{{\color{#1}     $\bullet$}}&#10;\newcommand{\CBB}[2]{{\color[#1]{#2} $\bullet$}}&#10;&#10;\newcommand{\ie}{i.e.}&#10;\newcommand{\Ie}{I.e.}&#10;\newcommand{\eg}{e.g.}&#10;\newcommand{\Eg}{E.g.}&#10;\newcommand{\cf}{cf.\ }&#10;\newcommand{\Cf}{Cf.\ }&#10;\newcommand{\etc}{etc.\ }&#10;\newcommand{\wrt}{w.r.t.\ }&#10;\newcommand{\Wrt}{W.r.t.\ }&#10;% \newcommand{\wlog}{w.l.o.g.~}&#10;\newcommand{\Wlog}{W.l.o.g.\ }&#10;\newcommand{\resp}{resp.\ }&#10;\newcommand{\etal}{et al.\ }&#10;&#10;\newtheorem{theorem}{Theorem}&#10;\newtheorem{definition}{Definition}&#10;\newtheorem{expectation}{Expectation}&#10;\newtheorem{problem}{Problem}&#10;%\newtheorem{algorithm}{Algorithm}&#10;&#10;%\newenvironment{fshaded}{%&#10;%\def\FrameCommand{\fcolorbox{framecolor}{shadecolor}}%&#10;%\MakeFramed {\FrameRestore}}%&#10;%{\endMakeFramed}&#10;%&#10;%\newtheorem{theorem}{Theorem}[section]&#10;%&#10;%\newenvironment{fdfn}[1][]{&#10;%\definecolor{shadecolor}{rgb}{.9,.9,1}%DEFINITION_COLORBOX&#10;%\definecolor{framecolor}{rgb}{1,1,1}%&#10;%\begin{fshaded}\begin{theorem}[#1]}{\end{theorem}\end{fshaded}}&#10;%&#10;%&#10;%\begin{fdfn}[Blash]&#10;%Eine Zahlenfolge ...&#10;%\end{fdfn}&#10;%&#10;%\begin{fdfn}[Test]&#10;%Eine Zahlenfolge ...&#10;%\end{fdfn}&#10;&#10;% :mode=latex: %&#10;&#10;\begin{document}&#10;&#10;\[&#10;  \begin{bmatrix} x_0 &amp; x_1 &amp; x_2 \\ y_0 &amp; y_1 &amp; y_2 \\ 1 &amp; 1 &amp; 1 \end{bmatrix} \,&#10;  \begin{bmatrix} \alpha_0 \\ \alpha_1 \\ \alpha_2 \end{bmatrix}&#10;= \begin{bmatrix} x \\ y \\ 1 \end{bmatrix}&#10;\]&#10;&#10;\end{document}"/>
  <p:tag name="IGUANATEXSIZE" val="22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%\usepackage[osf,sc]{mathpazo}&#10;\usepackage{cool}&#10;\pagestyle{empty}&#10;&#10;%!TEX root = diss.tex&#10;&#10;%%%%%%%%%%%%%%%%%%%%%%%%%%%%%%%%%%%%%%%%%%%%%%%%%%%%%%%%%%%%%&#10;%% LaTeX math macros&#10;%%%%%%%%%%%%%%%%%%%%%%%%%%%%%%%%%%%%%%%%%%%%%%%%%%%%%%%%%%%%%&#10;&#10;\newcommand{\mySetNotation}[1]{{\mathbb{#1}}}&#10;\newcommand{\RRSet}{{\mySetNotation{R}}}&#10;\newcommand{\EESet}{{\mySetNotation{E}}}&#10;\newcommand{\NNSet}{{\mySetNotation{N}}}&#10;\newcommand{\QQSet}{{\mySetNotation{Q}}}&#10;&#10;\newcommand{\myBoldNotation}[1]{{\mathbf #1}}&#10;%\newcommand{\myBoldNotation}[1]{{\mathbold{#1}}} %for euler math&#10;\newcommand{\va}   {{\myBoldNotation{a}}}&#10;\newcommand{\vb}   {{\myBoldNotation{b}}}&#10;\newcommand{\vc}   {{\myBoldNotation{c}}}&#10;\newcommand{\vd}   {{\myBoldNotation{d}}}&#10;\newcommand{\ve}   {{\myBoldNotation{e}}}&#10;\newcommand{\vf}   {{\myBoldNotation{f}}}&#10;\newcommand{\vg}   {{\myBoldNotation{g}}}&#10;\newcommand{\vh}   {{\myBoldNotation{h}}}&#10;\newcommand{\vi}   {{\myBoldNotation{i}}}&#10;\newcommand{\vj}   {{\myBoldNotation{j}}}&#10;\newcommand{\vk}   {{\myBoldNotation{k}}}&#10;\newcommand{\vl}   {{\myBoldNotation{l}}}&#10;\newcommand{\vm}   {{\myBoldNotation{m}}}&#10;\newcommand{\vn}   {{\myBoldNotation{n}}}&#10;\newcommand{\nn}   {{\myBoldNotation{n}}}&#10;\newcommand{\vo}   {{\myBoldNotation{o}}}&#10;\newcommand{\vp}   {{\myBoldNotation{p}}}&#10;\newcommand{\pp}   {{\myBoldNotation{p}}}&#10;\newcommand{\vq}   {{\myBoldNotation{q}}}&#10;\newcommand{\vr}   {{\myBoldNotation{r}}}&#10;\newcommand{\vs}   {{\myBoldNotation{s}}}&#10;\newcommand{\vt}   {{\myBoldNotation{t}}}&#10;\newcommand{\vu}   {{\myBoldNotation{u}}}&#10;\newcommand{\vv}   {{\myBoldNotation{v}}}&#10;\newcommand{\vw}   {{\myBoldNotation{w}}}&#10;\newcommand{\vx}   {{\myBoldNotation{x}}}&#10;\newcommand{\vy}   {{\myBoldNotation{y}}}&#10;\newcommand{\vz}   {{\myBoldNotation{z}}}&#10;\newcommand{\vNull}{{\myBoldNotation{0}}}&#10;\newcommand{\vOne} {{\myBoldNotation{1}}}&#10;&#10;\newcommand{\mA}   {{\myBoldNotation{A}}}&#10;\newcommand{\mB}   {{\myBoldNotation{B}}}&#10;\newcommand{\mC}   {{\myBoldNotation{C}}}&#10;\newcommand{\mD}   {{\myBoldNotation{D}}}&#10;\newcommand{\mE}   {{\myBoldNotation{E}}}&#10;\newcommand{\mF}   {{\myBoldNotation{F}}}&#10;\newcommand{\mG}   {{\myBoldNotation{G}}}&#10;\newcommand{\mH}   {{\myBoldNotation{H}}}&#10;\newcommand{\mI}   {{\myBoldNotation{I}}}&#10;\newcommand{\mJ}   {{\myBoldNotation{J}}}&#10;\newcommand{\mK}   {{\myBoldNotation{K}}}&#10;\newcommand{\mL}   {{\myBoldNotation{L}}}&#10;\newcommand{\mM}   {{\myBoldNotation{M}}}&#10;\newcommand{\mN}   {{\myBoldNotation{N}}}&#10;\newcommand{\mO}   {{\myBoldNotation{O}}}&#10;\newcommand{\mP}   {{\myBoldNotation{P}}}&#10;\newcommand{\mQ}   {{\myBoldNotation{Q}}}&#10;\newcommand{\mR}   {{\myBoldNotation{R}}}&#10;\newcommand{\mS}   {{\myBoldNotation{S}}}&#10;\newcommand{\mT}   {{\myBoldNotation{T}}}&#10;\newcommand{\mU}   {{\myBoldNotation{U}}}&#10;\newcommand{\mV}   {{\myBoldNotation{V}}}&#10;\newcommand{\mW}   {{\myBoldNotation{W}}}&#10;\newcommand{\mX}   {{\myBoldNotation{X}}}&#10;\newcommand{\mY}   {{\myBoldNotation{Y}}}&#10;\newcommand{\mZ}   {{\myBoldNotation{Z}}}&#10;\newcommand{\mNull}{{\myBoldNotation{0}}}&#10;&#10;%\newcommand{\myBoldGreekNotation}[1]{\boldsymbol{#1}}&#10;\newcommand{\myBoldGreekNotationLower}[1]{{\bm{#1}}}&#10;\newcommand{\myBoldGreekNotationUpper}[1]{{\bm{#1}}}&#10;\newcommand{\balpha}  {{\myBoldGreekNotationLower{\alpha}  }}&#10;\newcommand{\bbeta}   {{\myBoldGreekNotationLower{\beta}   }}&#10;\newcommand{\bgamma}  {{\myBoldGreekNotationLower{\gamma}  }}&#10;\newcommand{\bdelta}  {{\myBoldGreekNotationLower{\delta}  }}&#10;\newcommand{\bepsilon}{{\myBoldGreekNotationLower{\epsilon}}}&#10;\newcommand{\bzeta}   {{\myBoldGreekNotationLower{\zeta}   }}&#10;\newcommand{\btheta}  {{\myBoldGreekNotationLower{\theta}  }}&#10;\newcommand{\biota}   {{\myBoldGreekNotationLower{\iota}   }}&#10;\newcommand{\bkappa}  {{\myBoldGreekNotationLower{\kappa}  }}&#10;\newcommand{\blambda} {{\myBoldGreekNotationLower{\lambda} }}&#10;\newcommand{\bmu}     {{\myBoldGreekNotationLower{\mu}     }}&#10;\newcommand{\bnu}     {{\myBoldGreekNotationLower{\nu}     }}&#10;\newcommand{\bxi}     {{\myBoldGreekNotationLower{\xi}     }}&#10;\newcommand{\bomicron}{{\myBoldGreekNotationLower{\omicron}}}&#10;\newcommand{\bpi}     {{\myBoldGreekNotationLower{\pi}     }}&#10;\newcommand{\brho}    {{\myBoldGreekNotationLower{\rho}    }}&#10;\newcommand{\bsigma}  {{\myBoldGreekNotationLower{\sigma}  }}&#10;\newcommand{\btau}    {{\myBoldGreekNotationLower{\tau}    }}&#10;\newcommand{\bupsilon}{{\myBoldGreekNotationLower{\upsilon}}}&#10;\newcommand{\bphi}    {{\myBoldGreekNotationLower{\phi}    }}&#10;\newcommand{\bchi}    {{\myBoldGreekNotationLower{\chi}    }}&#10;\newcommand{\bpsi}    {{\myBoldGreekNotationLower{\psi}    }}&#10;\newcommand{\bomega}  {{\myBoldGreekNotationLower{\omega}  }}&#10;&#10;\newcommand{\bGamma}  {{\myBoldGreekNotationUpper{\Gamma}  }}&#10;\newcommand{\bDelta}  {{\myBoldGreekNotationUpper{\Delta}  }}&#10;\newcommand{\bTheta}  {{\myBoldGreekNotationUpper{\Theta}  }}&#10;\newcommand{\bLambda} {{\myBoldGreekNotationUpper{\Lambda} }}&#10;\newcommand{\bXi}     {{\myBoldGreekNotationUpper{\Xi}     }}&#10;\newcommand{\bPi}     {{\myBoldGreekNotationUpper{\Pi}     }}&#10;\newcommand{\bSigma}  {{\myBoldGreekNotationUpper{\Sigma}  }}&#10;\newcommand{\bUpsilon}{{\myBoldGreekNotationUpper{\Upsilon}}}&#10;\newcommand{\bPhi}    {{\myBoldGreekNotationUpper{\Phi}    }}&#10;\newcommand{\bPsi}    {{\myBoldGreekNotationUpper{\Psi}    }}&#10;\newcommand{\bOmega}  {{\myBoldGreekNotationUpper{\Omega}  }}&#10;&#10;\newcommand{\inn}[2][0cm]{\mathopen{}\left|{#2}\parbox[h][#1]{0cm}{}\right|}&#10;\newcommand{\invn}[2][0cm]{\mathopen{}\left|\left|{#2}\parbox[h][#1]{0cm}{}\right|\right|}&#10;&#10;%\newcommand{\Sa}{{\mathbf {Sa}}}&#10;%\newcommand{\Topo}{{\mathbf {Topo}}}&#10;%\newcommand{\Sep}{{\mathbf {Sep}}}&#10;%\newcommand{\Str}{{\mathbf {Str}}}&#10;%\newcommand{\Reg}{{\mathbf {Reg}}}&#10;&#10;%\newcommand{\PPhi}{{\pmb \Phi}}&#10;%\newcommand{\PPi}{{\pmb \Pi}}&#10;%\newcommand{\PPhi}{{\bm \Phi}}&#10;%\newcommand{\PPi}{{\bm \Pi}}&#10;\newcommand{\PPhi}{{\Phi}}&#10;\newcommand{\PPi}{{\Pi}}&#10;\newcommand{\ppi}{{\pi}}&#10;\newcommand{\ggam}{{\gamma}}&#10;&#10;\newcommand{\cA}{{\mathcal A}}&#10;\newcommand{\cB}{{\mathcal B}}&#10;\newcommand{\cC}{{\mathcal C}}&#10;\newcommand{\cD}{{\mathcal D}}&#10;\newcommand{\cE}{{\mathcal E}}&#10;\newcommand{\cF}{{\mathcal F}}&#10;\newcommand{\cG}{{\mathcal G}}&#10;\newcommand{\cH}{{\mathcal H}}&#10;\newcommand{\cI}{{\mathcal I}}&#10;\newcommand{\cJ}{{\mathcal J}}&#10;\newcommand{\cK}{{\mathcal K}}&#10;\newcommand{\cL}{{\mathcal L}}&#10;\newcommand{\cM}{{\mathcal M}}&#10;\newcommand{\cN}{{\mathcal N}}&#10;\newcommand{\cO}{{\mathcal O}}&#10;\newcommand{\cP}{{\mathcal P}}&#10;\newcommand{\cQ}{{\mathcal Q}}&#10;\newcommand{\cR}{{\mathcal R}}&#10;\newcommand{\cS}{{\mathcal S}}&#10;\newcommand{\cT}{{\mathcal T}}&#10;\newcommand{\cU}{{\mathcal U}}&#10;\newcommand{\cV}{{\mathcal V}}&#10;\newcommand{\cW}{{\mathcal W}}&#10;\newcommand{\cX}{{\mathcal X}}&#10;\newcommand{\cY}{{\mathcal Y}}&#10;\newcommand{\cZ}{{\mathcal Z}}&#10;&#10;\newcommand{\ca}{{\mathcal a}}&#10;\newcommand{\cb}{{\mathcal b}}&#10;\newcommand{\cc}{{\mathcal c}}&#10;\newcommand{\cd}{{\mathcal d}}&#10;\newcommand{\ce}{{\mathcal e}}&#10;%\newcommand{\cf}{{\mathcal f}}&#10;\newcommand{\cg}{{\mathcal g}}&#10;\newcommand{\ch}{{\mathcal h}}&#10;\newcommand{\ci}{{\mathcal i}}&#10;\newcommand{\cj}{{\mathcal j}}&#10;%\newcommand{\ck}{{\mathcal k}}&#10;\newcommand{\cl}{{\mathcal l}}&#10;\newcommand{\cm}{{\mathcal m}}&#10;\newcommand{\cn}{{\mathcal n}}&#10;\newcommand{\co}{{\mathcal o}}&#10;\newcommand{\cp}{{\mathcal p}}&#10;\newcommand{\cq}{{\mathcal q}}&#10;%\newcommand{\cr}{{\mathcal r}}&#10;\newcommand{\cs}{{\mathcal s}}&#10;\newcommand{\ct}{{\mathcal t}}&#10;\newcommand{\cu}{{\mathcal u}}&#10;\newcommand{\cv}{{\mathcal v}}&#10;\newcommand{\cw}{{\mathcal w}}&#10;\newcommand{\cx}{{\mathcal x}}&#10;\newcommand{\cy}{{\mathcal y}}&#10;\newcommand{\cz}{{\mathcal z}}&#10;&#10;%cool package Styles&#10;\Style{IdentityMatrixSymb=\mI,%&#10;       DSymb={\mathrm d},%&#10;       IntegrateDifferentialDSymb={\mathrm d},%&#10;       TrParen=p,%&#10;       DetParen=p}&#10;\Style{DDisplayFunc=outset}&#10;\renewcommand{\Transpose}[1]{ {#1}^\Transp }&#10;\newcommand{\TransposeInv}[1]{ {#1}^{-\Transp} }&#10;\newcommand{\T}[1]{\Transpose{#1}}&#10;\newcommand{\TInv}[1]{\TransposeInv{#1}}&#10;\newcommand{\Inv}[1]{ {#1}^{-1} }&#10;\newcommand{\Transp}{{{\mathrm T}}}&#10;      &#10;\newcommand{\Rank}[1]    {\operatorname{rank}\inp{#1}}&#10;\newcommand{\Vol}[1]     {\operatorname{vol}\inp{#1}}&#10;\renewcommand{\Vec}[1]   {\operatorname{vec}\inp{#1}}&#10;\renewcommand{\Div}[1]   {\T{\nabla} \, #1}&#10;\newcommand{\Diag}[1]    {\operatorname{diag}\inp{#1}}&#10;\newcommand{\Dim}[1]     {\operatorname{dim}\inp{#1}}&#10;\newcommand{\Diagof}[1]  {\operatorname{diag}^{-1}\inp{#1}}&#10;\newcommand*{\diff}{\mathop{}\!\mathrm{d}} %e.g. $F(x) = \int\!f(x)\diff x$&#10;\newcommand{\Argmin}[1]{\underset{#1}{\operatorname{argmin}} \;}&#10;\newcommand{\Maxof}[1]{\underset{#1}{\operatorname{max}} \;}&#10;\newcommand{\Minof}[1]{\underset{#1}{\operatorname{min}} \;}&#10;&#10;\providecommand{\e}[1]{\ensuremath{\cdot 10^{#1}}}&#10;&#10;%workaround for mathbold in cool, cf. http://tex.stackexchange.com/questions/97910&#10;\let\oldmb\mathbold&#10;\protected\def\mathbold{\oldmb}&#10;&#10;\newcommand{\CB} [1]{{\color{#1}     $\bullet$}}&#10;\newcommand{\CBB}[2]{{\color[#1]{#2} $\bullet$}}&#10;&#10;\newcommand{\ie}{i.e.}&#10;\newcommand{\Ie}{I.e.}&#10;\newcommand{\eg}{e.g.}&#10;\newcommand{\Eg}{E.g.}&#10;\newcommand{\cf}{cf.\ }&#10;\newcommand{\Cf}{Cf.\ }&#10;\newcommand{\etc}{etc.\ }&#10;\newcommand{\wrt}{w.r.t.\ }&#10;\newcommand{\Wrt}{W.r.t.\ }&#10;% \newcommand{\wlog}{w.l.o.g.~}&#10;\newcommand{\Wlog}{W.l.o.g.\ }&#10;\newcommand{\resp}{resp.\ }&#10;\newcommand{\etal}{et al.\ }&#10;&#10;\newtheorem{theorem}{Theorem}&#10;\newtheorem{definition}{Definition}&#10;\newtheorem{expectation}{Expectation}&#10;\newtheorem{problem}{Problem}&#10;%\newtheorem{algorithm}{Algorithm}&#10;&#10;%\newenvironment{fshaded}{%&#10;%\def\FrameCommand{\fcolorbox{framecolor}{shadecolor}}%&#10;%\MakeFramed {\FrameRestore}}%&#10;%{\endMakeFramed}&#10;%&#10;%\newtheorem{theorem}{Theorem}[section]&#10;%&#10;%\newenvironment{fdfn}[1][]{&#10;%\definecolor{shadecolor}{rgb}{.9,.9,1}%DEFINITION_COLORBOX&#10;%\definecolor{framecolor}{rgb}{1,1,1}%&#10;%\begin{fshaded}\begin{theorem}[#1]}{\end{theorem}\end{fshaded}}&#10;%&#10;%&#10;%\begin{fdfn}[Blash]&#10;%Eine Zahlenfolge ...&#10;%\end{fdfn}&#10;%&#10;%\begin{fdfn}[Test]&#10;%Eine Zahlenfolge ...&#10;%\end{fdfn}&#10;&#10;% :mode=latex: %&#10;&#10;\begin{document}&#10;&#10;$= \begin{bmatrix} 1 &amp; x \end{bmatrix}&#10;\begin{bmatrix} 1 &amp; 0 \\-1 &amp; 1 \end{bmatrix}  \begin{pmatrix} f(0) \\ f(1) \end{pmatrix}$&#10;&#10;\end{document}"/>
  <p:tag name="IGUANATEXSIZE" val="24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%\usepackage[osf,sc]{mathpazo}&#10;\usepackage{cool}&#10;\usepackage{mathtools}&#10;\pagestyle{empty}&#10;&#10;%!TEX root = diss.tex&#10;&#10;%%%%%%%%%%%%%%%%%%%%%%%%%%%%%%%%%%%%%%%%%%%%%%%%%%%%%%%%%%%%%&#10;%% LaTeX math macros&#10;%%%%%%%%%%%%%%%%%%%%%%%%%%%%%%%%%%%%%%%%%%%%%%%%%%%%%%%%%%%%%&#10;&#10;\newcommand{\mySetNotation}[1]{{\mathbb{#1}}}&#10;\newcommand{\RRSet}{{\mySetNotation{R}}}&#10;\newcommand{\EESet}{{\mySetNotation{E}}}&#10;\newcommand{\NNSet}{{\mySetNotation{N}}}&#10;\newcommand{\QQSet}{{\mySetNotation{Q}}}&#10;&#10;\newcommand{\myBoldNotation}[1]{{\mathbf #1}}&#10;%\newcommand{\myBoldNotation}[1]{{\mathbold{#1}}} %for euler math&#10;\newcommand{\va}   {{\myBoldNotation{a}}}&#10;\newcommand{\vb}   {{\myBoldNotation{b}}}&#10;\newcommand{\vc}   {{\myBoldNotation{c}}}&#10;\newcommand{\vd}   {{\myBoldNotation{d}}}&#10;\newcommand{\ve}   {{\myBoldNotation{e}}}&#10;\newcommand{\vf}   {{\myBoldNotation{f}}}&#10;\newcommand{\vg}   {{\myBoldNotation{g}}}&#10;\newcommand{\vh}   {{\myBoldNotation{h}}}&#10;\newcommand{\vi}   {{\myBoldNotation{i}}}&#10;\newcommand{\vj}   {{\myBoldNotation{j}}}&#10;\newcommand{\vk}   {{\myBoldNotation{k}}}&#10;\newcommand{\vl}   {{\myBoldNotation{l}}}&#10;\newcommand{\vm}   {{\myBoldNotation{m}}}&#10;\newcommand{\vn}   {{\myBoldNotation{n}}}&#10;\newcommand{\nn}   {{\myBoldNotation{n}}}&#10;\newcommand{\vo}   {{\myBoldNotation{o}}}&#10;\newcommand{\vp}   {{\myBoldNotation{p}}}&#10;\newcommand{\pp}   {{\myBoldNotation{p}}}&#10;\newcommand{\vq}   {{\myBoldNotation{q}}}&#10;\newcommand{\vr}   {{\myBoldNotation{r}}}&#10;\newcommand{\vs}   {{\myBoldNotation{s}}}&#10;\newcommand{\vt}   {{\myBoldNotation{t}}}&#10;\newcommand{\vu}   {{\myBoldNotation{u}}}&#10;\newcommand{\vv}   {{\myBoldNotation{v}}}&#10;\newcommand{\vw}   {{\myBoldNotation{w}}}&#10;\newcommand{\vx}   {{\myBoldNotation{x}}}&#10;\newcommand{\vy}   {{\myBoldNotation{y}}}&#10;\newcommand{\vz}   {{\myBoldNotation{z}}}&#10;\newcommand{\vNull}{{\myBoldNotation{0}}}&#10;\newcommand{\vOne} {{\myBoldNotation{1}}}&#10;&#10;\newcommand{\mA}   {{\myBoldNotation{A}}}&#10;\newcommand{\mB}   {{\myBoldNotation{B}}}&#10;\newcommand{\mC}   {{\myBoldNotation{C}}}&#10;\newcommand{\mD}   {{\myBoldNotation{D}}}&#10;\newcommand{\mE}   {{\myBoldNotation{E}}}&#10;\newcommand{\mF}   {{\myBoldNotation{F}}}&#10;\newcommand{\mG}   {{\myBoldNotation{G}}}&#10;\newcommand{\mH}   {{\myBoldNotation{H}}}&#10;\newcommand{\mI}   {{\myBoldNotation{I}}}&#10;\newcommand{\mJ}   {{\myBoldNotation{J}}}&#10;\newcommand{\mK}   {{\myBoldNotation{K}}}&#10;\newcommand{\mL}   {{\myBoldNotation{L}}}&#10;\newcommand{\mM}   {{\myBoldNotation{M}}}&#10;\newcommand{\mN}   {{\myBoldNotation{N}}}&#10;\newcommand{\mO}   {{\myBoldNotation{O}}}&#10;\newcommand{\mP}   {{\myBoldNotation{P}}}&#10;\newcommand{\mQ}   {{\myBoldNotation{Q}}}&#10;\newcommand{\mR}   {{\myBoldNotation{R}}}&#10;\newcommand{\mS}   {{\myBoldNotation{S}}}&#10;\newcommand{\mT}   {{\myBoldNotation{T}}}&#10;\newcommand{\mU}   {{\myBoldNotation{U}}}&#10;\newcommand{\mV}   {{\myBoldNotation{V}}}&#10;\newcommand{\mW}   {{\myBoldNotation{W}}}&#10;\newcommand{\mX}   {{\myBoldNotation{X}}}&#10;\newcommand{\mY}   {{\myBoldNotation{Y}}}&#10;\newcommand{\mZ}   {{\myBoldNotation{Z}}}&#10;\newcommand{\mNull}{{\myBoldNotation{0}}}&#10;&#10;%\newcommand{\myBoldGreekNotation}[1]{\boldsymbol{#1}}&#10;\newcommand{\myBoldGreekNotationLower}[1]{{\bm{#1}}}&#10;\newcommand{\myBoldGreekNotationUpper}[1]{{\bm{#1}}}&#10;\newcommand{\balpha}  {{\myBoldGreekNotationLower{\alpha}  }}&#10;\newcommand{\bbeta}   {{\myBoldGreekNotationLower{\beta}   }}&#10;\newcommand{\bgamma}  {{\myBoldGreekNotationLower{\gamma}  }}&#10;\newcommand{\bdelta}  {{\myBoldGreekNotationLower{\delta}  }}&#10;\newcommand{\bepsilon}{{\myBoldGreekNotationLower{\epsilon}}}&#10;\newcommand{\bzeta}   {{\myBoldGreekNotationLower{\zeta}   }}&#10;\newcommand{\btheta}  {{\myBoldGreekNotationLower{\theta}  }}&#10;\newcommand{\biota}   {{\myBoldGreekNotationLower{\iota}   }}&#10;\newcommand{\bkappa}  {{\myBoldGreekNotationLower{\kappa}  }}&#10;\newcommand{\blambda} {{\myBoldGreekNotationLower{\lambda} }}&#10;\newcommand{\bmu}     {{\myBoldGreekNotationLower{\mu}     }}&#10;\newcommand{\bnu}     {{\myBoldGreekNotationLower{\nu}     }}&#10;\newcommand{\bxi}     {{\myBoldGreekNotationLower{\xi}     }}&#10;\newcommand{\bomicron}{{\myBoldGreekNotationLower{\omicron}}}&#10;\newcommand{\bpi}     {{\myBoldGreekNotationLower{\pi}     }}&#10;\newcommand{\brho}    {{\myBoldGreekNotationLower{\rho}    }}&#10;\newcommand{\bsigma}  {{\myBoldGreekNotationLower{\sigma}  }}&#10;\newcommand{\btau}    {{\myBoldGreekNotationLower{\tau}    }}&#10;\newcommand{\bupsilon}{{\myBoldGreekNotationLower{\upsilon}}}&#10;\newcommand{\bphi}    {{\myBoldGreekNotationLower{\phi}    }}&#10;\newcommand{\bchi}    {{\myBoldGreekNotationLower{\chi}    }}&#10;\newcommand{\bpsi}    {{\myBoldGreekNotationLower{\psi}    }}&#10;\newcommand{\bomega}  {{\myBoldGreekNotationLower{\omega}  }}&#10;&#10;\newcommand{\bGamma}  {{\myBoldGreekNotationUpper{\Gamma}  }}&#10;\newcommand{\bDelta}  {{\myBoldGreekNotationUpper{\Delta}  }}&#10;\newcommand{\bTheta}  {{\myBoldGreekNotationUpper{\Theta}  }}&#10;\newcommand{\bLambda} {{\myBoldGreekNotationUpper{\Lambda} }}&#10;\newcommand{\bXi}     {{\myBoldGreekNotationUpper{\Xi}     }}&#10;\newcommand{\bPi}     {{\myBoldGreekNotationUpper{\Pi}     }}&#10;\newcommand{\bSigma}  {{\myBoldGreekNotationUpper{\Sigma}  }}&#10;\newcommand{\bUpsilon}{{\myBoldGreekNotationUpper{\Upsilon}}}&#10;\newcommand{\bPhi}    {{\myBoldGreekNotationUpper{\Phi}    }}&#10;\newcommand{\bPsi}    {{\myBoldGreekNotationUpper{\Psi}    }}&#10;\newcommand{\bOmega}  {{\myBoldGreekNotationUpper{\Omega}  }}&#10;&#10;\newcommand{\inn}[2][0cm]{\mathopen{}\left|{#2}\parbox[h][#1]{0cm}{}\right|}&#10;\newcommand{\invn}[2][0cm]{\mathopen{}\left|\left|{#2}\parbox[h][#1]{0cm}{}\right|\right|}&#10;&#10;%\newcommand{\Sa}{{\mathbf {Sa}}}&#10;%\newcommand{\Topo}{{\mathbf {Topo}}}&#10;%\newcommand{\Sep}{{\mathbf {Sep}}}&#10;%\newcommand{\Str}{{\mathbf {Str}}}&#10;%\newcommand{\Reg}{{\mathbf {Reg}}}&#10;&#10;%\newcommand{\PPhi}{{\pmb \Phi}}&#10;%\newcommand{\PPi}{{\pmb \Pi}}&#10;%\newcommand{\PPhi}{{\bm \Phi}}&#10;%\newcommand{\PPi}{{\bm \Pi}}&#10;\newcommand{\PPhi}{{\Phi}}&#10;\newcommand{\PPi}{{\Pi}}&#10;\newcommand{\ppi}{{\pi}}&#10;\newcommand{\ggam}{{\gamma}}&#10;&#10;\newcommand{\cA}{{\mathcal A}}&#10;\newcommand{\cB}{{\mathcal B}}&#10;\newcommand{\cC}{{\mathcal C}}&#10;\newcommand{\cD}{{\mathcal D}}&#10;\newcommand{\cE}{{\mathcal E}}&#10;\newcommand{\cF}{{\mathcal F}}&#10;\newcommand{\cG}{{\mathcal G}}&#10;\newcommand{\cH}{{\mathcal H}}&#10;\newcommand{\cI}{{\mathcal I}}&#10;\newcommand{\cJ}{{\mathcal J}}&#10;\newcommand{\cK}{{\mathcal K}}&#10;\newcommand{\cL}{{\mathcal L}}&#10;\newcommand{\cM}{{\mathcal M}}&#10;\newcommand{\cN}{{\mathcal N}}&#10;\newcommand{\cO}{{\mathcal O}}&#10;\newcommand{\cP}{{\mathcal P}}&#10;\newcommand{\cQ}{{\mathcal Q}}&#10;\newcommand{\cR}{{\mathcal R}}&#10;\newcommand{\cS}{{\mathcal S}}&#10;\newcommand{\cT}{{\mathcal T}}&#10;\newcommand{\cU}{{\mathcal U}}&#10;\newcommand{\cV}{{\mathcal V}}&#10;\newcommand{\cW}{{\mathcal W}}&#10;\newcommand{\cX}{{\mathcal X}}&#10;\newcommand{\cY}{{\mathcal Y}}&#10;\newcommand{\cZ}{{\mathcal Z}}&#10;&#10;\newcommand{\ca}{{\mathcal a}}&#10;\newcommand{\cb}{{\mathcal b}}&#10;\newcommand{\cc}{{\mathcal c}}&#10;\newcommand{\cd}{{\mathcal d}}&#10;\newcommand{\ce}{{\mathcal e}}&#10;%\newcommand{\cf}{{\mathcal f}}&#10;\newcommand{\cg}{{\mathcal g}}&#10;\newcommand{\ch}{{\mathcal h}}&#10;\newcommand{\ci}{{\mathcal i}}&#10;\newcommand{\cj}{{\mathcal j}}&#10;%\newcommand{\ck}{{\mathcal k}}&#10;\newcommand{\cl}{{\mathcal l}}&#10;\newcommand{\cm}{{\mathcal m}}&#10;\newcommand{\cn}{{\mathcal n}}&#10;\newcommand{\co}{{\mathcal o}}&#10;\newcommand{\cp}{{\mathcal p}}&#10;\newcommand{\cq}{{\mathcal q}}&#10;%\newcommand{\cr}{{\mathcal r}}&#10;\newcommand{\cs}{{\mathcal s}}&#10;\newcommand{\ct}{{\mathcal t}}&#10;\newcommand{\cu}{{\mathcal u}}&#10;\newcommand{\cv}{{\mathcal v}}&#10;\newcommand{\cw}{{\mathcal w}}&#10;\newcommand{\cx}{{\mathcal x}}&#10;\newcommand{\cy}{{\mathcal y}}&#10;\newcommand{\cz}{{\mathcal z}}&#10;&#10;%cool package Styles&#10;\Style{IdentityMatrixSymb=\mI,%&#10;       DSymb={\mathrm d},%&#10;       IntegrateDifferentialDSymb={\mathrm d},%&#10;       TrParen=p,%&#10;       DetParen=p}&#10;\Style{DDisplayFunc=outset}&#10;\renewcommand{\Transpose}[1]{ {#1}^\Transp }&#10;\newcommand{\TransposeInv}[1]{ {#1}^{-\Transp} }&#10;\newcommand{\T}[1]{\Transpose{#1}}&#10;\newcommand{\TInv}[1]{\TransposeInv{#1}}&#10;\newcommand{\Inv}[1]{ {#1}^{-1} }&#10;\newcommand{\Transp}{{{\mathrm T}}}&#10;      &#10;\newcommand{\Rank}[1]    {\operatorname{rank}\inp{#1}}&#10;\newcommand{\Vol}[1]     {\operatorname{vol}\inp{#1}}&#10;\renewcommand{\Vec}[1]   {\operatorname{vec}\inp{#1}}&#10;\renewcommand{\Div}[1]   {\T{\nabla} \, #1}&#10;\newcommand{\Diag}[1]    {\operatorname{diag}\inp{#1}}&#10;\newcommand{\Dim}[1]     {\operatorname{dim}\inp{#1}}&#10;\newcommand{\Diagof}[1]  {\operatorname{diag}^{-1}\inp{#1}}&#10;\newcommand*{\diff}{\mathop{}\!\mathrm{d}} %e.g. $F(x) = \int\!f(x)\diff x$&#10;\newcommand{\Argmin}[1]{\underset{#1}{\operatorname{argmin}} \;}&#10;\newcommand{\Maxof}[1]{\underset{#1}{\operatorname{max}} \;}&#10;\newcommand{\Minof}[1]{\underset{#1}{\operatorname{min}} \;}&#10;&#10;\providecommand{\e}[1]{\ensuremath{\cdot 10^{#1}}}&#10;&#10;%workaround for mathbold in cool, cf. http://tex.stackexchange.com/questions/97910&#10;\let\oldmb\mathbold&#10;\protected\def\mathbold{\oldmb}&#10;&#10;\newcommand{\CB} [1]{{\color{#1}     $\bullet$}}&#10;\newcommand{\CBB}[2]{{\color[#1]{#2} $\bullet$}}&#10;&#10;\newcommand{\ie}{i.e.}&#10;\newcommand{\Ie}{I.e.}&#10;\newcommand{\eg}{e.g.}&#10;\newcommand{\Eg}{E.g.}&#10;\newcommand{\cf}{cf.\ }&#10;\newcommand{\Cf}{Cf.\ }&#10;\newcommand{\etc}{etc.\ }&#10;\newcommand{\wrt}{w.r.t.\ }&#10;\newcommand{\Wrt}{W.r.t.\ }&#10;% \newcommand{\wlog}{w.l.o.g.~}&#10;\newcommand{\Wlog}{W.l.o.g.\ }&#10;\newcommand{\resp}{resp.\ }&#10;\newcommand{\etal}{et al.\ }&#10;&#10;\newtheorem{theorem}{Theorem}&#10;\newtheorem{definition}{Definition}&#10;\newtheorem{expectation}{Expectation}&#10;\newtheorem{problem}{Problem}&#10;%\newtheorem{algorithm}{Algorithm}&#10;&#10;%\newenvironment{fshaded}{%&#10;%\def\FrameCommand{\fcolorbox{framecolor}{shadecolor}}%&#10;%\MakeFramed {\FrameRestore}}%&#10;%{\endMakeFramed}&#10;%&#10;%\newtheorem{theorem}{Theorem}[section]&#10;%&#10;%\newenvironment{fdfn}[1][]{&#10;%\definecolor{shadecolor}{rgb}{.9,.9,1}%DEFINITION_COLORBOX&#10;%\definecolor{framecolor}{rgb}{1,1,1}%&#10;%\begin{fshaded}\begin{theorem}[#1]}{\end{theorem}\end{fshaded}}&#10;%&#10;%&#10;%\begin{fdfn}[Blash]&#10;%Eine Zahlenfolge ...&#10;%\end{fdfn}&#10;%&#10;%\begin{fdfn}[Test]&#10;%Eine Zahlenfolge ...&#10;%\end{fdfn}&#10;&#10;% :mode=latex: %&#10;&#10;\begin{document}&#10;&#10;\[&#10;  \begin{bmatrix} x_0 &amp; x_1 &amp; x_2 \\ y_0 &amp; y_1 &amp; y_2 \\ 1 &amp; 1 &amp; 1 \end{bmatrix} \,&#10;  \begin{bmatrix} \alpha_0 \\ \alpha_1 \\ \alpha_2 \end{bmatrix}&#10;= \begin{bmatrix} x \\ y \\ 1 \end{bmatrix}&#10;\]&#10;&#10;\end{document}"/>
  <p:tag name="IGUANATEXSIZE" val="18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%\usepackage[osf,sc]{mathpazo}&#10;\usepackage{cool}&#10;\usepackage{mathtools}&#10;\pagestyle{empty}&#10;&#10;%!TEX root = diss.tex&#10;&#10;%%%%%%%%%%%%%%%%%%%%%%%%%%%%%%%%%%%%%%%%%%%%%%%%%%%%%%%%%%%%%&#10;%% LaTeX math macros&#10;%%%%%%%%%%%%%%%%%%%%%%%%%%%%%%%%%%%%%%%%%%%%%%%%%%%%%%%%%%%%%&#10;&#10;\newcommand{\mySetNotation}[1]{{\mathbb{#1}}}&#10;\newcommand{\RRSet}{{\mySetNotation{R}}}&#10;\newcommand{\EESet}{{\mySetNotation{E}}}&#10;\newcommand{\NNSet}{{\mySetNotation{N}}}&#10;\newcommand{\QQSet}{{\mySetNotation{Q}}}&#10;&#10;\newcommand{\myBoldNotation}[1]{{\mathbf #1}}&#10;%\newcommand{\myBoldNotation}[1]{{\mathbold{#1}}} %for euler math&#10;\newcommand{\va}   {{\myBoldNotation{a}}}&#10;\newcommand{\vb}   {{\myBoldNotation{b}}}&#10;\newcommand{\vc}   {{\myBoldNotation{c}}}&#10;\newcommand{\vd}   {{\myBoldNotation{d}}}&#10;\newcommand{\ve}   {{\myBoldNotation{e}}}&#10;\newcommand{\vf}   {{\myBoldNotation{f}}}&#10;\newcommand{\vg}   {{\myBoldNotation{g}}}&#10;\newcommand{\vh}   {{\myBoldNotation{h}}}&#10;\newcommand{\vi}   {{\myBoldNotation{i}}}&#10;\newcommand{\vj}   {{\myBoldNotation{j}}}&#10;\newcommand{\vk}   {{\myBoldNotation{k}}}&#10;\newcommand{\vl}   {{\myBoldNotation{l}}}&#10;\newcommand{\vm}   {{\myBoldNotation{m}}}&#10;\newcommand{\vn}   {{\myBoldNotation{n}}}&#10;\newcommand{\nn}   {{\myBoldNotation{n}}}&#10;\newcommand{\vo}   {{\myBoldNotation{o}}}&#10;\newcommand{\vp}   {{\myBoldNotation{p}}}&#10;\newcommand{\pp}   {{\myBoldNotation{p}}}&#10;\newcommand{\vq}   {{\myBoldNotation{q}}}&#10;\newcommand{\vr}   {{\myBoldNotation{r}}}&#10;\newcommand{\vs}   {{\myBoldNotation{s}}}&#10;\newcommand{\vt}   {{\myBoldNotation{t}}}&#10;\newcommand{\vu}   {{\myBoldNotation{u}}}&#10;\newcommand{\vv}   {{\myBoldNotation{v}}}&#10;\newcommand{\vw}   {{\myBoldNotation{w}}}&#10;\newcommand{\vx}   {{\myBoldNotation{x}}}&#10;\newcommand{\vy}   {{\myBoldNotation{y}}}&#10;\newcommand{\vz}   {{\myBoldNotation{z}}}&#10;\newcommand{\vNull}{{\myBoldNotation{0}}}&#10;\newcommand{\vOne} {{\myBoldNotation{1}}}&#10;&#10;\newcommand{\mA}   {{\myBoldNotation{A}}}&#10;\newcommand{\mB}   {{\myBoldNotation{B}}}&#10;\newcommand{\mC}   {{\myBoldNotation{C}}}&#10;\newcommand{\mD}   {{\myBoldNotation{D}}}&#10;\newcommand{\mE}   {{\myBoldNotation{E}}}&#10;\newcommand{\mF}   {{\myBoldNotation{F}}}&#10;\newcommand{\mG}   {{\myBoldNotation{G}}}&#10;\newcommand{\mH}   {{\myBoldNotation{H}}}&#10;\newcommand{\mI}   {{\myBoldNotation{I}}}&#10;\newcommand{\mJ}   {{\myBoldNotation{J}}}&#10;\newcommand{\mK}   {{\myBoldNotation{K}}}&#10;\newcommand{\mL}   {{\myBoldNotation{L}}}&#10;\newcommand{\mM}   {{\myBoldNotation{M}}}&#10;\newcommand{\mN}   {{\myBoldNotation{N}}}&#10;\newcommand{\mO}   {{\myBoldNotation{O}}}&#10;\newcommand{\mP}   {{\myBoldNotation{P}}}&#10;\newcommand{\mQ}   {{\myBoldNotation{Q}}}&#10;\newcommand{\mR}   {{\myBoldNotation{R}}}&#10;\newcommand{\mS}   {{\myBoldNotation{S}}}&#10;\newcommand{\mT}   {{\myBoldNotation{T}}}&#10;\newcommand{\mU}   {{\myBoldNotation{U}}}&#10;\newcommand{\mV}   {{\myBoldNotation{V}}}&#10;\newcommand{\mW}   {{\myBoldNotation{W}}}&#10;\newcommand{\mX}   {{\myBoldNotation{X}}}&#10;\newcommand{\mY}   {{\myBoldNotation{Y}}}&#10;\newcommand{\mZ}   {{\myBoldNotation{Z}}}&#10;\newcommand{\mNull}{{\myBoldNotation{0}}}&#10;&#10;%\newcommand{\myBoldGreekNotation}[1]{\boldsymbol{#1}}&#10;\newcommand{\myBoldGreekNotationLower}[1]{{\bm{#1}}}&#10;\newcommand{\myBoldGreekNotationUpper}[1]{{\bm{#1}}}&#10;\newcommand{\balpha}  {{\myBoldGreekNotationLower{\alpha}  }}&#10;\newcommand{\bbeta}   {{\myBoldGreekNotationLower{\beta}   }}&#10;\newcommand{\bgamma}  {{\myBoldGreekNotationLower{\gamma}  }}&#10;\newcommand{\bdelta}  {{\myBoldGreekNotationLower{\delta}  }}&#10;\newcommand{\bepsilon}{{\myBoldGreekNotationLower{\epsilon}}}&#10;\newcommand{\bzeta}   {{\myBoldGreekNotationLower{\zeta}   }}&#10;\newcommand{\btheta}  {{\myBoldGreekNotationLower{\theta}  }}&#10;\newcommand{\biota}   {{\myBoldGreekNotationLower{\iota}   }}&#10;\newcommand{\bkappa}  {{\myBoldGreekNotationLower{\kappa}  }}&#10;\newcommand{\blambda} {{\myBoldGreekNotationLower{\lambda} }}&#10;\newcommand{\bmu}     {{\myBoldGreekNotationLower{\mu}     }}&#10;\newcommand{\bnu}     {{\myBoldGreekNotationLower{\nu}     }}&#10;\newcommand{\bxi}     {{\myBoldGreekNotationLower{\xi}     }}&#10;\newcommand{\bomicron}{{\myBoldGreekNotationLower{\omicron}}}&#10;\newcommand{\bpi}     {{\myBoldGreekNotationLower{\pi}     }}&#10;\newcommand{\brho}    {{\myBoldGreekNotationLower{\rho}    }}&#10;\newcommand{\bsigma}  {{\myBoldGreekNotationLower{\sigma}  }}&#10;\newcommand{\btau}    {{\myBoldGreekNotationLower{\tau}    }}&#10;\newcommand{\bupsilon}{{\myBoldGreekNotationLower{\upsilon}}}&#10;\newcommand{\bphi}    {{\myBoldGreekNotationLower{\phi}    }}&#10;\newcommand{\bchi}    {{\myBoldGreekNotationLower{\chi}    }}&#10;\newcommand{\bpsi}    {{\myBoldGreekNotationLower{\psi}    }}&#10;\newcommand{\bomega}  {{\myBoldGreekNotationLower{\omega}  }}&#10;&#10;\newcommand{\bGamma}  {{\myBoldGreekNotationUpper{\Gamma}  }}&#10;\newcommand{\bDelta}  {{\myBoldGreekNotationUpper{\Delta}  }}&#10;\newcommand{\bTheta}  {{\myBoldGreekNotationUpper{\Theta}  }}&#10;\newcommand{\bLambda} {{\myBoldGreekNotationUpper{\Lambda} }}&#10;\newcommand{\bXi}     {{\myBoldGreekNotationUpper{\Xi}     }}&#10;\newcommand{\bPi}     {{\myBoldGreekNotationUpper{\Pi}     }}&#10;\newcommand{\bSigma}  {{\myBoldGreekNotationUpper{\Sigma}  }}&#10;\newcommand{\bUpsilon}{{\myBoldGreekNotationUpper{\Upsilon}}}&#10;\newcommand{\bPhi}    {{\myBoldGreekNotationUpper{\Phi}    }}&#10;\newcommand{\bPsi}    {{\myBoldGreekNotationUpper{\Psi}    }}&#10;\newcommand{\bOmega}  {{\myBoldGreekNotationUpper{\Omega}  }}&#10;&#10;\newcommand{\inn}[2][0cm]{\mathopen{}\left|{#2}\parbox[h][#1]{0cm}{}\right|}&#10;\newcommand{\invn}[2][0cm]{\mathopen{}\left|\left|{#2}\parbox[h][#1]{0cm}{}\right|\right|}&#10;&#10;%\newcommand{\Sa}{{\mathbf {Sa}}}&#10;%\newcommand{\Topo}{{\mathbf {Topo}}}&#10;%\newcommand{\Sep}{{\mathbf {Sep}}}&#10;%\newcommand{\Str}{{\mathbf {Str}}}&#10;%\newcommand{\Reg}{{\mathbf {Reg}}}&#10;&#10;%\newcommand{\PPhi}{{\pmb \Phi}}&#10;%\newcommand{\PPi}{{\pmb \Pi}}&#10;%\newcommand{\PPhi}{{\bm \Phi}}&#10;%\newcommand{\PPi}{{\bm \Pi}}&#10;\newcommand{\PPhi}{{\Phi}}&#10;\newcommand{\PPi}{{\Pi}}&#10;\newcommand{\ppi}{{\pi}}&#10;\newcommand{\ggam}{{\gamma}}&#10;&#10;\newcommand{\cA}{{\mathcal A}}&#10;\newcommand{\cB}{{\mathcal B}}&#10;\newcommand{\cC}{{\mathcal C}}&#10;\newcommand{\cD}{{\mathcal D}}&#10;\newcommand{\cE}{{\mathcal E}}&#10;\newcommand{\cF}{{\mathcal F}}&#10;\newcommand{\cG}{{\mathcal G}}&#10;\newcommand{\cH}{{\mathcal H}}&#10;\newcommand{\cI}{{\mathcal I}}&#10;\newcommand{\cJ}{{\mathcal J}}&#10;\newcommand{\cK}{{\mathcal K}}&#10;\newcommand{\cL}{{\mathcal L}}&#10;\newcommand{\cM}{{\mathcal M}}&#10;\newcommand{\cN}{{\mathcal N}}&#10;\newcommand{\cO}{{\mathcal O}}&#10;\newcommand{\cP}{{\mathcal P}}&#10;\newcommand{\cQ}{{\mathcal Q}}&#10;\newcommand{\cR}{{\mathcal R}}&#10;\newcommand{\cS}{{\mathcal S}}&#10;\newcommand{\cT}{{\mathcal T}}&#10;\newcommand{\cU}{{\mathcal U}}&#10;\newcommand{\cV}{{\mathcal V}}&#10;\newcommand{\cW}{{\mathcal W}}&#10;\newcommand{\cX}{{\mathcal X}}&#10;\newcommand{\cY}{{\mathcal Y}}&#10;\newcommand{\cZ}{{\mathcal Z}}&#10;&#10;\newcommand{\ca}{{\mathcal a}}&#10;\newcommand{\cb}{{\mathcal b}}&#10;\newcommand{\cc}{{\mathcal c}}&#10;\newcommand{\cd}{{\mathcal d}}&#10;\newcommand{\ce}{{\mathcal e}}&#10;%\newcommand{\cf}{{\mathcal f}}&#10;\newcommand{\cg}{{\mathcal g}}&#10;\newcommand{\ch}{{\mathcal h}}&#10;\newcommand{\ci}{{\mathcal i}}&#10;\newcommand{\cj}{{\mathcal j}}&#10;%\newcommand{\ck}{{\mathcal k}}&#10;\newcommand{\cl}{{\mathcal l}}&#10;\newcommand{\cm}{{\mathcal m}}&#10;\newcommand{\cn}{{\mathcal n}}&#10;\newcommand{\co}{{\mathcal o}}&#10;\newcommand{\cp}{{\mathcal p}}&#10;\newcommand{\cq}{{\mathcal q}}&#10;%\newcommand{\cr}{{\mathcal r}}&#10;\newcommand{\cs}{{\mathcal s}}&#10;\newcommand{\ct}{{\mathcal t}}&#10;\newcommand{\cu}{{\mathcal u}}&#10;\newcommand{\cv}{{\mathcal v}}&#10;\newcommand{\cw}{{\mathcal w}}&#10;\newcommand{\cx}{{\mathcal x}}&#10;\newcommand{\cy}{{\mathcal y}}&#10;\newcommand{\cz}{{\mathcal z}}&#10;&#10;%cool package Styles&#10;\Style{IdentityMatrixSymb=\mI,%&#10;       DSymb={\mathrm d},%&#10;       IntegrateDifferentialDSymb={\mathrm d},%&#10;       TrParen=p,%&#10;       DetParen=p}&#10;\Style{DDisplayFunc=outset}&#10;\renewcommand{\Transpose}[1]{ {#1}^\Transp }&#10;\newcommand{\TransposeInv}[1]{ {#1}^{-\Transp} }&#10;\newcommand{\T}[1]{\Transpose{#1}}&#10;\newcommand{\TInv}[1]{\TransposeInv{#1}}&#10;\newcommand{\Inv}[1]{ {#1}^{-1} }&#10;\newcommand{\Transp}{{{\mathrm T}}}&#10;      &#10;\newcommand{\Rank}[1]    {\operatorname{rank}\inp{#1}}&#10;\newcommand{\Vol}[1]     {\operatorname{vol}\inp{#1}}&#10;\renewcommand{\Vec}[1]   {\operatorname{vec}\inp{#1}}&#10;\renewcommand{\Div}[1]   {\T{\nabla} \, #1}&#10;\newcommand{\Diag}[1]    {\operatorname{diag}\inp{#1}}&#10;\newcommand{\Dim}[1]     {\operatorname{dim}\inp{#1}}&#10;\newcommand{\Diagof}[1]  {\operatorname{diag}^{-1}\inp{#1}}&#10;\newcommand*{\diff}{\mathop{}\!\mathrm{d}} %e.g. $F(x) = \int\!f(x)\diff x$&#10;\newcommand{\Argmin}[1]{\underset{#1}{\operatorname{argmin}} \;}&#10;\newcommand{\Maxof}[1]{\underset{#1}{\operatorname{max}} \;}&#10;\newcommand{\Minof}[1]{\underset{#1}{\operatorname{min}} \;}&#10;&#10;\providecommand{\e}[1]{\ensuremath{\cdot 10^{#1}}}&#10;&#10;%workaround for mathbold in cool, cf. http://tex.stackexchange.com/questions/97910&#10;\let\oldmb\mathbold&#10;\protected\def\mathbold{\oldmb}&#10;&#10;\newcommand{\CB} [1]{{\color{#1}     $\bullet$}}&#10;\newcommand{\CBB}[2]{{\color[#1]{#2} $\bullet$}}&#10;&#10;\newcommand{\ie}{i.e.}&#10;\newcommand{\Ie}{I.e.}&#10;\newcommand{\eg}{e.g.}&#10;\newcommand{\Eg}{E.g.}&#10;\newcommand{\cf}{cf.\ }&#10;\newcommand{\Cf}{Cf.\ }&#10;\newcommand{\etc}{etc.\ }&#10;\newcommand{\wrt}{w.r.t.\ }&#10;\newcommand{\Wrt}{W.r.t.\ }&#10;% \newcommand{\wlog}{w.l.o.g.~}&#10;\newcommand{\Wlog}{W.l.o.g.\ }&#10;\newcommand{\resp}{resp.\ }&#10;\newcommand{\etal}{et al.\ }&#10;&#10;\newtheorem{theorem}{Theorem}&#10;\newtheorem{definition}{Definition}&#10;\newtheorem{expectation}{Expectation}&#10;\newtheorem{problem}{Problem}&#10;%\newtheorem{algorithm}{Algorithm}&#10;&#10;%\newenvironment{fshaded}{%&#10;%\def\FrameCommand{\fcolorbox{framecolor}{shadecolor}}%&#10;%\MakeFramed {\FrameRestore}}%&#10;%{\endMakeFramed}&#10;%&#10;%\newtheorem{theorem}{Theorem}[section]&#10;%&#10;%\newenvironment{fdfn}[1][]{&#10;%\definecolor{shadecolor}{rgb}{.9,.9,1}%DEFINITION_COLORBOX&#10;%\definecolor{framecolor}{rgb}{1,1,1}%&#10;%\begin{fshaded}\begin{theorem}[#1]}{\end{theorem}\end{fshaded}}&#10;%&#10;%&#10;%\begin{fdfn}[Blash]&#10;%Eine Zahlenfolge ...&#10;%\end{fdfn}&#10;%&#10;%\begin{fdfn}[Test]&#10;%Eine Zahlenfolge ...&#10;%\end{fdfn}&#10;&#10;% :mode=latex: %&#10;&#10;\begin{document}&#10;&#10;\[&#10;\alpha_0 = \frac{1}{2A} \Det{\begin{bmatrix} x &amp; x_1 &amp; x_2 \\ y &amp; y_1 &amp; y_2 \\ 1 &amp; 1 &amp; 1 \end{bmatrix}}&#10;\]&#10;&#10;\end{document}"/>
  <p:tag name="IGUANATEXSIZE" val="16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%\usepackage[osf,sc]{mathpazo}&#10;\usepackage{cool}&#10;\usepackage{mathtools}&#10;\pagestyle{empty}&#10;&#10;%!TEX root = diss.tex&#10;&#10;%%%%%%%%%%%%%%%%%%%%%%%%%%%%%%%%%%%%%%%%%%%%%%%%%%%%%%%%%%%%%&#10;%% LaTeX math macros&#10;%%%%%%%%%%%%%%%%%%%%%%%%%%%%%%%%%%%%%%%%%%%%%%%%%%%%%%%%%%%%%&#10;&#10;\newcommand{\mySetNotation}[1]{{\mathbb{#1}}}&#10;\newcommand{\RRSet}{{\mySetNotation{R}}}&#10;\newcommand{\EESet}{{\mySetNotation{E}}}&#10;\newcommand{\NNSet}{{\mySetNotation{N}}}&#10;\newcommand{\QQSet}{{\mySetNotation{Q}}}&#10;&#10;\newcommand{\myBoldNotation}[1]{{\mathbf #1}}&#10;%\newcommand{\myBoldNotation}[1]{{\mathbold{#1}}} %for euler math&#10;\newcommand{\va}   {{\myBoldNotation{a}}}&#10;\newcommand{\vb}   {{\myBoldNotation{b}}}&#10;\newcommand{\vc}   {{\myBoldNotation{c}}}&#10;\newcommand{\vd}   {{\myBoldNotation{d}}}&#10;\newcommand{\ve}   {{\myBoldNotation{e}}}&#10;\newcommand{\vf}   {{\myBoldNotation{f}}}&#10;\newcommand{\vg}   {{\myBoldNotation{g}}}&#10;\newcommand{\vh}   {{\myBoldNotation{h}}}&#10;\newcommand{\vi}   {{\myBoldNotation{i}}}&#10;\newcommand{\vj}   {{\myBoldNotation{j}}}&#10;\newcommand{\vk}   {{\myBoldNotation{k}}}&#10;\newcommand{\vl}   {{\myBoldNotation{l}}}&#10;\newcommand{\vm}   {{\myBoldNotation{m}}}&#10;\newcommand{\vn}   {{\myBoldNotation{n}}}&#10;\newcommand{\nn}   {{\myBoldNotation{n}}}&#10;\newcommand{\vo}   {{\myBoldNotation{o}}}&#10;\newcommand{\vp}   {{\myBoldNotation{p}}}&#10;\newcommand{\pp}   {{\myBoldNotation{p}}}&#10;\newcommand{\vq}   {{\myBoldNotation{q}}}&#10;\newcommand{\vr}   {{\myBoldNotation{r}}}&#10;\newcommand{\vs}   {{\myBoldNotation{s}}}&#10;\newcommand{\vt}   {{\myBoldNotation{t}}}&#10;\newcommand{\vu}   {{\myBoldNotation{u}}}&#10;\newcommand{\vv}   {{\myBoldNotation{v}}}&#10;\newcommand{\vw}   {{\myBoldNotation{w}}}&#10;\newcommand{\vx}   {{\myBoldNotation{x}}}&#10;\newcommand{\vy}   {{\myBoldNotation{y}}}&#10;\newcommand{\vz}   {{\myBoldNotation{z}}}&#10;\newcommand{\vNull}{{\myBoldNotation{0}}}&#10;\newcommand{\vOne} {{\myBoldNotation{1}}}&#10;&#10;\newcommand{\mA}   {{\myBoldNotation{A}}}&#10;\newcommand{\mB}   {{\myBoldNotation{B}}}&#10;\newcommand{\mC}   {{\myBoldNotation{C}}}&#10;\newcommand{\mD}   {{\myBoldNotation{D}}}&#10;\newcommand{\mE}   {{\myBoldNotation{E}}}&#10;\newcommand{\mF}   {{\myBoldNotation{F}}}&#10;\newcommand{\mG}   {{\myBoldNotation{G}}}&#10;\newcommand{\mH}   {{\myBoldNotation{H}}}&#10;\newcommand{\mI}   {{\myBoldNotation{I}}}&#10;\newcommand{\mJ}   {{\myBoldNotation{J}}}&#10;\newcommand{\mK}   {{\myBoldNotation{K}}}&#10;\newcommand{\mL}   {{\myBoldNotation{L}}}&#10;\newcommand{\mM}   {{\myBoldNotation{M}}}&#10;\newcommand{\mN}   {{\myBoldNotation{N}}}&#10;\newcommand{\mO}   {{\myBoldNotation{O}}}&#10;\newcommand{\mP}   {{\myBoldNotation{P}}}&#10;\newcommand{\mQ}   {{\myBoldNotation{Q}}}&#10;\newcommand{\mR}   {{\myBoldNotation{R}}}&#10;\newcommand{\mS}   {{\myBoldNotation{S}}}&#10;\newcommand{\mT}   {{\myBoldNotation{T}}}&#10;\newcommand{\mU}   {{\myBoldNotation{U}}}&#10;\newcommand{\mV}   {{\myBoldNotation{V}}}&#10;\newcommand{\mW}   {{\myBoldNotation{W}}}&#10;\newcommand{\mX}   {{\myBoldNotation{X}}}&#10;\newcommand{\mY}   {{\myBoldNotation{Y}}}&#10;\newcommand{\mZ}   {{\myBoldNotation{Z}}}&#10;\newcommand{\mNull}{{\myBoldNotation{0}}}&#10;&#10;%\newcommand{\myBoldGreekNotation}[1]{\boldsymbol{#1}}&#10;\newcommand{\myBoldGreekNotationLower}[1]{{\bm{#1}}}&#10;\newcommand{\myBoldGreekNotationUpper}[1]{{\bm{#1}}}&#10;\newcommand{\balpha}  {{\myBoldGreekNotationLower{\alpha}  }}&#10;\newcommand{\bbeta}   {{\myBoldGreekNotationLower{\beta}   }}&#10;\newcommand{\bgamma}  {{\myBoldGreekNotationLower{\gamma}  }}&#10;\newcommand{\bdelta}  {{\myBoldGreekNotationLower{\delta}  }}&#10;\newcommand{\bepsilon}{{\myBoldGreekNotationLower{\epsilon}}}&#10;\newcommand{\bzeta}   {{\myBoldGreekNotationLower{\zeta}   }}&#10;\newcommand{\btheta}  {{\myBoldGreekNotationLower{\theta}  }}&#10;\newcommand{\biota}   {{\myBoldGreekNotationLower{\iota}   }}&#10;\newcommand{\bkappa}  {{\myBoldGreekNotationLower{\kappa}  }}&#10;\newcommand{\blambda} {{\myBoldGreekNotationLower{\lambda} }}&#10;\newcommand{\bmu}     {{\myBoldGreekNotationLower{\mu}     }}&#10;\newcommand{\bnu}     {{\myBoldGreekNotationLower{\nu}     }}&#10;\newcommand{\bxi}     {{\myBoldGreekNotationLower{\xi}     }}&#10;\newcommand{\bomicron}{{\myBoldGreekNotationLower{\omicron}}}&#10;\newcommand{\bpi}     {{\myBoldGreekNotationLower{\pi}     }}&#10;\newcommand{\brho}    {{\myBoldGreekNotationLower{\rho}    }}&#10;\newcommand{\bsigma}  {{\myBoldGreekNotationLower{\sigma}  }}&#10;\newcommand{\btau}    {{\myBoldGreekNotationLower{\tau}    }}&#10;\newcommand{\bupsilon}{{\myBoldGreekNotationLower{\upsilon}}}&#10;\newcommand{\bphi}    {{\myBoldGreekNotationLower{\phi}    }}&#10;\newcommand{\bchi}    {{\myBoldGreekNotationLower{\chi}    }}&#10;\newcommand{\bpsi}    {{\myBoldGreekNotationLower{\psi}    }}&#10;\newcommand{\bomega}  {{\myBoldGreekNotationLower{\omega}  }}&#10;&#10;\newcommand{\bGamma}  {{\myBoldGreekNotationUpper{\Gamma}  }}&#10;\newcommand{\bDelta}  {{\myBoldGreekNotationUpper{\Delta}  }}&#10;\newcommand{\bTheta}  {{\myBoldGreekNotationUpper{\Theta}  }}&#10;\newcommand{\bLambda} {{\myBoldGreekNotationUpper{\Lambda} }}&#10;\newcommand{\bXi}     {{\myBoldGreekNotationUpper{\Xi}     }}&#10;\newcommand{\bPi}     {{\myBoldGreekNotationUpper{\Pi}     }}&#10;\newcommand{\bSigma}  {{\myBoldGreekNotationUpper{\Sigma}  }}&#10;\newcommand{\bUpsilon}{{\myBoldGreekNotationUpper{\Upsilon}}}&#10;\newcommand{\bPhi}    {{\myBoldGreekNotationUpper{\Phi}    }}&#10;\newcommand{\bPsi}    {{\myBoldGreekNotationUpper{\Psi}    }}&#10;\newcommand{\bOmega}  {{\myBoldGreekNotationUpper{\Omega}  }}&#10;&#10;\newcommand{\inn}[2][0cm]{\mathopen{}\left|{#2}\parbox[h][#1]{0cm}{}\right|}&#10;\newcommand{\invn}[2][0cm]{\mathopen{}\left|\left|{#2}\parbox[h][#1]{0cm}{}\right|\right|}&#10;&#10;%\newcommand{\Sa}{{\mathbf {Sa}}}&#10;%\newcommand{\Topo}{{\mathbf {Topo}}}&#10;%\newcommand{\Sep}{{\mathbf {Sep}}}&#10;%\newcommand{\Str}{{\mathbf {Str}}}&#10;%\newcommand{\Reg}{{\mathbf {Reg}}}&#10;&#10;%\newcommand{\PPhi}{{\pmb \Phi}}&#10;%\newcommand{\PPi}{{\pmb \Pi}}&#10;%\newcommand{\PPhi}{{\bm \Phi}}&#10;%\newcommand{\PPi}{{\bm \Pi}}&#10;\newcommand{\PPhi}{{\Phi}}&#10;\newcommand{\PPi}{{\Pi}}&#10;\newcommand{\ppi}{{\pi}}&#10;\newcommand{\ggam}{{\gamma}}&#10;&#10;\newcommand{\cA}{{\mathcal A}}&#10;\newcommand{\cB}{{\mathcal B}}&#10;\newcommand{\cC}{{\mathcal C}}&#10;\newcommand{\cD}{{\mathcal D}}&#10;\newcommand{\cE}{{\mathcal E}}&#10;\newcommand{\cF}{{\mathcal F}}&#10;\newcommand{\cG}{{\mathcal G}}&#10;\newcommand{\cH}{{\mathcal H}}&#10;\newcommand{\cI}{{\mathcal I}}&#10;\newcommand{\cJ}{{\mathcal J}}&#10;\newcommand{\cK}{{\mathcal K}}&#10;\newcommand{\cL}{{\mathcal L}}&#10;\newcommand{\cM}{{\mathcal M}}&#10;\newcommand{\cN}{{\mathcal N}}&#10;\newcommand{\cO}{{\mathcal O}}&#10;\newcommand{\cP}{{\mathcal P}}&#10;\newcommand{\cQ}{{\mathcal Q}}&#10;\newcommand{\cR}{{\mathcal R}}&#10;\newcommand{\cS}{{\mathcal S}}&#10;\newcommand{\cT}{{\mathcal T}}&#10;\newcommand{\cU}{{\mathcal U}}&#10;\newcommand{\cV}{{\mathcal V}}&#10;\newcommand{\cW}{{\mathcal W}}&#10;\newcommand{\cX}{{\mathcal X}}&#10;\newcommand{\cY}{{\mathcal Y}}&#10;\newcommand{\cZ}{{\mathcal Z}}&#10;&#10;\newcommand{\ca}{{\mathcal a}}&#10;\newcommand{\cb}{{\mathcal b}}&#10;\newcommand{\cc}{{\mathcal c}}&#10;\newcommand{\cd}{{\mathcal d}}&#10;\newcommand{\ce}{{\mathcal e}}&#10;%\newcommand{\cf}{{\mathcal f}}&#10;\newcommand{\cg}{{\mathcal g}}&#10;\newcommand{\ch}{{\mathcal h}}&#10;\newcommand{\ci}{{\mathcal i}}&#10;\newcommand{\cj}{{\mathcal j}}&#10;%\newcommand{\ck}{{\mathcal k}}&#10;\newcommand{\cl}{{\mathcal l}}&#10;\newcommand{\cm}{{\mathcal m}}&#10;\newcommand{\cn}{{\mathcal n}}&#10;\newcommand{\co}{{\mathcal o}}&#10;\newcommand{\cp}{{\mathcal p}}&#10;\newcommand{\cq}{{\mathcal q}}&#10;%\newcommand{\cr}{{\mathcal r}}&#10;\newcommand{\cs}{{\mathcal s}}&#10;\newcommand{\ct}{{\mathcal t}}&#10;\newcommand{\cu}{{\mathcal u}}&#10;\newcommand{\cv}{{\mathcal v}}&#10;\newcommand{\cw}{{\mathcal w}}&#10;\newcommand{\cx}{{\mathcal x}}&#10;\newcommand{\cy}{{\mathcal y}}&#10;\newcommand{\cz}{{\mathcal z}}&#10;&#10;%cool package Styles&#10;\Style{IdentityMatrixSymb=\mI,%&#10;       DSymb={\mathrm d},%&#10;       IntegrateDifferentialDSymb={\mathrm d},%&#10;       TrParen=p,%&#10;       DetParen=p}&#10;\Style{DDisplayFunc=outset}&#10;\renewcommand{\Transpose}[1]{ {#1}^\Transp }&#10;\newcommand{\TransposeInv}[1]{ {#1}^{-\Transp} }&#10;\newcommand{\T}[1]{\Transpose{#1}}&#10;\newcommand{\TInv}[1]{\TransposeInv{#1}}&#10;\newcommand{\Inv}[1]{ {#1}^{-1} }&#10;\newcommand{\Transp}{{{\mathrm T}}}&#10;      &#10;\newcommand{\Rank}[1]    {\operatorname{rank}\inp{#1}}&#10;\newcommand{\Vol}[1]     {\operatorname{vol}\inp{#1}}&#10;\renewcommand{\Vec}[1]   {\operatorname{vec}\inp{#1}}&#10;\renewcommand{\Div}[1]   {\T{\nabla} \, #1}&#10;\newcommand{\Diag}[1]    {\operatorname{diag}\inp{#1}}&#10;\newcommand{\Dim}[1]     {\operatorname{dim}\inp{#1}}&#10;\newcommand{\Diagof}[1]  {\operatorname{diag}^{-1}\inp{#1}}&#10;\newcommand*{\diff}{\mathop{}\!\mathrm{d}} %e.g. $F(x) = \int\!f(x)\diff x$&#10;\newcommand{\Argmin}[1]{\underset{#1}{\operatorname{argmin}} \;}&#10;\newcommand{\Maxof}[1]{\underset{#1}{\operatorname{max}} \;}&#10;\newcommand{\Minof}[1]{\underset{#1}{\operatorname{min}} \;}&#10;&#10;\providecommand{\e}[1]{\ensuremath{\cdot 10^{#1}}}&#10;&#10;%workaround for mathbold in cool, cf. http://tex.stackexchange.com/questions/97910&#10;\let\oldmb\mathbold&#10;\protected\def\mathbold{\oldmb}&#10;&#10;\newcommand{\CB} [1]{{\color{#1}     $\bullet$}}&#10;\newcommand{\CBB}[2]{{\color[#1]{#2} $\bullet$}}&#10;&#10;\newcommand{\ie}{i.e.}&#10;\newcommand{\Ie}{I.e.}&#10;\newcommand{\eg}{e.g.}&#10;\newcommand{\Eg}{E.g.}&#10;\newcommand{\cf}{cf.\ }&#10;\newcommand{\Cf}{Cf.\ }&#10;\newcommand{\etc}{etc.\ }&#10;\newcommand{\wrt}{w.r.t.\ }&#10;\newcommand{\Wrt}{W.r.t.\ }&#10;% \newcommand{\wlog}{w.l.o.g.~}&#10;\newcommand{\Wlog}{W.l.o.g.\ }&#10;\newcommand{\resp}{resp.\ }&#10;\newcommand{\etal}{et al.\ }&#10;&#10;\newtheorem{theorem}{Theorem}&#10;\newtheorem{definition}{Definition}&#10;\newtheorem{expectation}{Expectation}&#10;\newtheorem{problem}{Problem}&#10;%\newtheorem{algorithm}{Algorithm}&#10;&#10;%\newenvironment{fshaded}{%&#10;%\def\FrameCommand{\fcolorbox{framecolor}{shadecolor}}%&#10;%\MakeFramed {\FrameRestore}}%&#10;%{\endMakeFramed}&#10;%&#10;%\newtheorem{theorem}{Theorem}[section]&#10;%&#10;%\newenvironment{fdfn}[1][]{&#10;%\definecolor{shadecolor}{rgb}{.9,.9,1}%DEFINITION_COLORBOX&#10;%\definecolor{framecolor}{rgb}{1,1,1}%&#10;%\begin{fshaded}\begin{theorem}[#1]}{\end{theorem}\end{fshaded}}&#10;%&#10;%&#10;%\begin{fdfn}[Blash]&#10;%Eine Zahlenfolge ...&#10;%\end{fdfn}&#10;%&#10;%\begin{fdfn}[Test]&#10;%Eine Zahlenfolge ...&#10;%\end{fdfn}&#10;&#10;% :mode=latex: %&#10;&#10;\begin{document}&#10;&#10;\[&#10;\alpha_1 = \frac{1}{2A} \Det{\begin{bmatrix} x_0 &amp; x &amp; x_2 \\ y_0 &amp; y &amp; y_2 \\ 1 &amp; 1 &amp; 1 \end{bmatrix}}&#10;\]&#10;&#10;\end{document}"/>
  <p:tag name="IGUANATEXSIZE" val="16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%\usepackage[osf,sc]{mathpazo}&#10;\usepackage{cool}&#10;\usepackage{mathtools}&#10;\pagestyle{empty}&#10;&#10;%!TEX root = diss.tex&#10;&#10;%%%%%%%%%%%%%%%%%%%%%%%%%%%%%%%%%%%%%%%%%%%%%%%%%%%%%%%%%%%%%&#10;%% LaTeX math macros&#10;%%%%%%%%%%%%%%%%%%%%%%%%%%%%%%%%%%%%%%%%%%%%%%%%%%%%%%%%%%%%%&#10;&#10;\newcommand{\mySetNotation}[1]{{\mathbb{#1}}}&#10;\newcommand{\RRSet}{{\mySetNotation{R}}}&#10;\newcommand{\EESet}{{\mySetNotation{E}}}&#10;\newcommand{\NNSet}{{\mySetNotation{N}}}&#10;\newcommand{\QQSet}{{\mySetNotation{Q}}}&#10;&#10;\newcommand{\myBoldNotation}[1]{{\mathbf #1}}&#10;%\newcommand{\myBoldNotation}[1]{{\mathbold{#1}}} %for euler math&#10;\newcommand{\va}   {{\myBoldNotation{a}}}&#10;\newcommand{\vb}   {{\myBoldNotation{b}}}&#10;\newcommand{\vc}   {{\myBoldNotation{c}}}&#10;\newcommand{\vd}   {{\myBoldNotation{d}}}&#10;\newcommand{\ve}   {{\myBoldNotation{e}}}&#10;\newcommand{\vf}   {{\myBoldNotation{f}}}&#10;\newcommand{\vg}   {{\myBoldNotation{g}}}&#10;\newcommand{\vh}   {{\myBoldNotation{h}}}&#10;\newcommand{\vi}   {{\myBoldNotation{i}}}&#10;\newcommand{\vj}   {{\myBoldNotation{j}}}&#10;\newcommand{\vk}   {{\myBoldNotation{k}}}&#10;\newcommand{\vl}   {{\myBoldNotation{l}}}&#10;\newcommand{\vm}   {{\myBoldNotation{m}}}&#10;\newcommand{\vn}   {{\myBoldNotation{n}}}&#10;\newcommand{\nn}   {{\myBoldNotation{n}}}&#10;\newcommand{\vo}   {{\myBoldNotation{o}}}&#10;\newcommand{\vp}   {{\myBoldNotation{p}}}&#10;\newcommand{\pp}   {{\myBoldNotation{p}}}&#10;\newcommand{\vq}   {{\myBoldNotation{q}}}&#10;\newcommand{\vr}   {{\myBoldNotation{r}}}&#10;\newcommand{\vs}   {{\myBoldNotation{s}}}&#10;\newcommand{\vt}   {{\myBoldNotation{t}}}&#10;\newcommand{\vu}   {{\myBoldNotation{u}}}&#10;\newcommand{\vv}   {{\myBoldNotation{v}}}&#10;\newcommand{\vw}   {{\myBoldNotation{w}}}&#10;\newcommand{\vx}   {{\myBoldNotation{x}}}&#10;\newcommand{\vy}   {{\myBoldNotation{y}}}&#10;\newcommand{\vz}   {{\myBoldNotation{z}}}&#10;\newcommand{\vNull}{{\myBoldNotation{0}}}&#10;\newcommand{\vOne} {{\myBoldNotation{1}}}&#10;&#10;\newcommand{\mA}   {{\myBoldNotation{A}}}&#10;\newcommand{\mB}   {{\myBoldNotation{B}}}&#10;\newcommand{\mC}   {{\myBoldNotation{C}}}&#10;\newcommand{\mD}   {{\myBoldNotation{D}}}&#10;\newcommand{\mE}   {{\myBoldNotation{E}}}&#10;\newcommand{\mF}   {{\myBoldNotation{F}}}&#10;\newcommand{\mG}   {{\myBoldNotation{G}}}&#10;\newcommand{\mH}   {{\myBoldNotation{H}}}&#10;\newcommand{\mI}   {{\myBoldNotation{I}}}&#10;\newcommand{\mJ}   {{\myBoldNotation{J}}}&#10;\newcommand{\mK}   {{\myBoldNotation{K}}}&#10;\newcommand{\mL}   {{\myBoldNotation{L}}}&#10;\newcommand{\mM}   {{\myBoldNotation{M}}}&#10;\newcommand{\mN}   {{\myBoldNotation{N}}}&#10;\newcommand{\mO}   {{\myBoldNotation{O}}}&#10;\newcommand{\mP}   {{\myBoldNotation{P}}}&#10;\newcommand{\mQ}   {{\myBoldNotation{Q}}}&#10;\newcommand{\mR}   {{\myBoldNotation{R}}}&#10;\newcommand{\mS}   {{\myBoldNotation{S}}}&#10;\newcommand{\mT}   {{\myBoldNotation{T}}}&#10;\newcommand{\mU}   {{\myBoldNotation{U}}}&#10;\newcommand{\mV}   {{\myBoldNotation{V}}}&#10;\newcommand{\mW}   {{\myBoldNotation{W}}}&#10;\newcommand{\mX}   {{\myBoldNotation{X}}}&#10;\newcommand{\mY}   {{\myBoldNotation{Y}}}&#10;\newcommand{\mZ}   {{\myBoldNotation{Z}}}&#10;\newcommand{\mNull}{{\myBoldNotation{0}}}&#10;&#10;%\newcommand{\myBoldGreekNotation}[1]{\boldsymbol{#1}}&#10;\newcommand{\myBoldGreekNotationLower}[1]{{\bm{#1}}}&#10;\newcommand{\myBoldGreekNotationUpper}[1]{{\bm{#1}}}&#10;\newcommand{\balpha}  {{\myBoldGreekNotationLower{\alpha}  }}&#10;\newcommand{\bbeta}   {{\myBoldGreekNotationLower{\beta}   }}&#10;\newcommand{\bgamma}  {{\myBoldGreekNotationLower{\gamma}  }}&#10;\newcommand{\bdelta}  {{\myBoldGreekNotationLower{\delta}  }}&#10;\newcommand{\bepsilon}{{\myBoldGreekNotationLower{\epsilon}}}&#10;\newcommand{\bzeta}   {{\myBoldGreekNotationLower{\zeta}   }}&#10;\newcommand{\btheta}  {{\myBoldGreekNotationLower{\theta}  }}&#10;\newcommand{\biota}   {{\myBoldGreekNotationLower{\iota}   }}&#10;\newcommand{\bkappa}  {{\myBoldGreekNotationLower{\kappa}  }}&#10;\newcommand{\blambda} {{\myBoldGreekNotationLower{\lambda} }}&#10;\newcommand{\bmu}     {{\myBoldGreekNotationLower{\mu}     }}&#10;\newcommand{\bnu}     {{\myBoldGreekNotationLower{\nu}     }}&#10;\newcommand{\bxi}     {{\myBoldGreekNotationLower{\xi}     }}&#10;\newcommand{\bomicron}{{\myBoldGreekNotationLower{\omicron}}}&#10;\newcommand{\bpi}     {{\myBoldGreekNotationLower{\pi}     }}&#10;\newcommand{\brho}    {{\myBoldGreekNotationLower{\rho}    }}&#10;\newcommand{\bsigma}  {{\myBoldGreekNotationLower{\sigma}  }}&#10;\newcommand{\btau}    {{\myBoldGreekNotationLower{\tau}    }}&#10;\newcommand{\bupsilon}{{\myBoldGreekNotationLower{\upsilon}}}&#10;\newcommand{\bphi}    {{\myBoldGreekNotationLower{\phi}    }}&#10;\newcommand{\bchi}    {{\myBoldGreekNotationLower{\chi}    }}&#10;\newcommand{\bpsi}    {{\myBoldGreekNotationLower{\psi}    }}&#10;\newcommand{\bomega}  {{\myBoldGreekNotationLower{\omega}  }}&#10;&#10;\newcommand{\bGamma}  {{\myBoldGreekNotationUpper{\Gamma}  }}&#10;\newcommand{\bDelta}  {{\myBoldGreekNotationUpper{\Delta}  }}&#10;\newcommand{\bTheta}  {{\myBoldGreekNotationUpper{\Theta}  }}&#10;\newcommand{\bLambda} {{\myBoldGreekNotationUpper{\Lambda} }}&#10;\newcommand{\bXi}     {{\myBoldGreekNotationUpper{\Xi}     }}&#10;\newcommand{\bPi}     {{\myBoldGreekNotationUpper{\Pi}     }}&#10;\newcommand{\bSigma}  {{\myBoldGreekNotationUpper{\Sigma}  }}&#10;\newcommand{\bUpsilon}{{\myBoldGreekNotationUpper{\Upsilon}}}&#10;\newcommand{\bPhi}    {{\myBoldGreekNotationUpper{\Phi}    }}&#10;\newcommand{\bPsi}    {{\myBoldGreekNotationUpper{\Psi}    }}&#10;\newcommand{\bOmega}  {{\myBoldGreekNotationUpper{\Omega}  }}&#10;&#10;\newcommand{\inn}[2][0cm]{\mathopen{}\left|{#2}\parbox[h][#1]{0cm}{}\right|}&#10;\newcommand{\invn}[2][0cm]{\mathopen{}\left|\left|{#2}\parbox[h][#1]{0cm}{}\right|\right|}&#10;&#10;%\newcommand{\Sa}{{\mathbf {Sa}}}&#10;%\newcommand{\Topo}{{\mathbf {Topo}}}&#10;%\newcommand{\Sep}{{\mathbf {Sep}}}&#10;%\newcommand{\Str}{{\mathbf {Str}}}&#10;%\newcommand{\Reg}{{\mathbf {Reg}}}&#10;&#10;%\newcommand{\PPhi}{{\pmb \Phi}}&#10;%\newcommand{\PPi}{{\pmb \Pi}}&#10;%\newcommand{\PPhi}{{\bm \Phi}}&#10;%\newcommand{\PPi}{{\bm \Pi}}&#10;\newcommand{\PPhi}{{\Phi}}&#10;\newcommand{\PPi}{{\Pi}}&#10;\newcommand{\ppi}{{\pi}}&#10;\newcommand{\ggam}{{\gamma}}&#10;&#10;\newcommand{\cA}{{\mathcal A}}&#10;\newcommand{\cB}{{\mathcal B}}&#10;\newcommand{\cC}{{\mathcal C}}&#10;\newcommand{\cD}{{\mathcal D}}&#10;\newcommand{\cE}{{\mathcal E}}&#10;\newcommand{\cF}{{\mathcal F}}&#10;\newcommand{\cG}{{\mathcal G}}&#10;\newcommand{\cH}{{\mathcal H}}&#10;\newcommand{\cI}{{\mathcal I}}&#10;\newcommand{\cJ}{{\mathcal J}}&#10;\newcommand{\cK}{{\mathcal K}}&#10;\newcommand{\cL}{{\mathcal L}}&#10;\newcommand{\cM}{{\mathcal M}}&#10;\newcommand{\cN}{{\mathcal N}}&#10;\newcommand{\cO}{{\mathcal O}}&#10;\newcommand{\cP}{{\mathcal P}}&#10;\newcommand{\cQ}{{\mathcal Q}}&#10;\newcommand{\cR}{{\mathcal R}}&#10;\newcommand{\cS}{{\mathcal S}}&#10;\newcommand{\cT}{{\mathcal T}}&#10;\newcommand{\cU}{{\mathcal U}}&#10;\newcommand{\cV}{{\mathcal V}}&#10;\newcommand{\cW}{{\mathcal W}}&#10;\newcommand{\cX}{{\mathcal X}}&#10;\newcommand{\cY}{{\mathcal Y}}&#10;\newcommand{\cZ}{{\mathcal Z}}&#10;&#10;\newcommand{\ca}{{\mathcal a}}&#10;\newcommand{\cb}{{\mathcal b}}&#10;\newcommand{\cc}{{\mathcal c}}&#10;\newcommand{\cd}{{\mathcal d}}&#10;\newcommand{\ce}{{\mathcal e}}&#10;%\newcommand{\cf}{{\mathcal f}}&#10;\newcommand{\cg}{{\mathcal g}}&#10;\newcommand{\ch}{{\mathcal h}}&#10;\newcommand{\ci}{{\mathcal i}}&#10;\newcommand{\cj}{{\mathcal j}}&#10;%\newcommand{\ck}{{\mathcal k}}&#10;\newcommand{\cl}{{\mathcal l}}&#10;\newcommand{\cm}{{\mathcal m}}&#10;\newcommand{\cn}{{\mathcal n}}&#10;\newcommand{\co}{{\mathcal o}}&#10;\newcommand{\cp}{{\mathcal p}}&#10;\newcommand{\cq}{{\mathcal q}}&#10;%\newcommand{\cr}{{\mathcal r}}&#10;\newcommand{\cs}{{\mathcal s}}&#10;\newcommand{\ct}{{\mathcal t}}&#10;\newcommand{\cu}{{\mathcal u}}&#10;\newcommand{\cv}{{\mathcal v}}&#10;\newcommand{\cw}{{\mathcal w}}&#10;\newcommand{\cx}{{\mathcal x}}&#10;\newcommand{\cy}{{\mathcal y}}&#10;\newcommand{\cz}{{\mathcal z}}&#10;&#10;%cool package Styles&#10;\Style{IdentityMatrixSymb=\mI,%&#10;       DSymb={\mathrm d},%&#10;       IntegrateDifferentialDSymb={\mathrm d},%&#10;       TrParen=p,%&#10;       DetParen=p}&#10;\Style{DDisplayFunc=outset}&#10;\renewcommand{\Transpose}[1]{ {#1}^\Transp }&#10;\newcommand{\TransposeInv}[1]{ {#1}^{-\Transp} }&#10;\newcommand{\T}[1]{\Transpose{#1}}&#10;\newcommand{\TInv}[1]{\TransposeInv{#1}}&#10;\newcommand{\Inv}[1]{ {#1}^{-1} }&#10;\newcommand{\Transp}{{{\mathrm T}}}&#10;      &#10;\newcommand{\Rank}[1]    {\operatorname{rank}\inp{#1}}&#10;\newcommand{\Vol}[1]     {\operatorname{vol}\inp{#1}}&#10;\renewcommand{\Vec}[1]   {\operatorname{vec}\inp{#1}}&#10;\renewcommand{\Div}[1]   {\T{\nabla} \, #1}&#10;\newcommand{\Diag}[1]    {\operatorname{diag}\inp{#1}}&#10;\newcommand{\Dim}[1]     {\operatorname{dim}\inp{#1}}&#10;\newcommand{\Diagof}[1]  {\operatorname{diag}^{-1}\inp{#1}}&#10;\newcommand*{\diff}{\mathop{}\!\mathrm{d}} %e.g. $F(x) = \int\!f(x)\diff x$&#10;\newcommand{\Argmin}[1]{\underset{#1}{\operatorname{argmin}} \;}&#10;\newcommand{\Maxof}[1]{\underset{#1}{\operatorname{max}} \;}&#10;\newcommand{\Minof}[1]{\underset{#1}{\operatorname{min}} \;}&#10;&#10;\providecommand{\e}[1]{\ensuremath{\cdot 10^{#1}}}&#10;&#10;%workaround for mathbold in cool, cf. http://tex.stackexchange.com/questions/97910&#10;\let\oldmb\mathbold&#10;\protected\def\mathbold{\oldmb}&#10;&#10;\newcommand{\CB} [1]{{\color{#1}     $\bullet$}}&#10;\newcommand{\CBB}[2]{{\color[#1]{#2} $\bullet$}}&#10;&#10;\newcommand{\ie}{i.e.}&#10;\newcommand{\Ie}{I.e.}&#10;\newcommand{\eg}{e.g.}&#10;\newcommand{\Eg}{E.g.}&#10;\newcommand{\cf}{cf.\ }&#10;\newcommand{\Cf}{Cf.\ }&#10;\newcommand{\etc}{etc.\ }&#10;\newcommand{\wrt}{w.r.t.\ }&#10;\newcommand{\Wrt}{W.r.t.\ }&#10;% \newcommand{\wlog}{w.l.o.g.~}&#10;\newcommand{\Wlog}{W.l.o.g.\ }&#10;\newcommand{\resp}{resp.\ }&#10;\newcommand{\etal}{et al.\ }&#10;&#10;\newtheorem{theorem}{Theorem}&#10;\newtheorem{definition}{Definition}&#10;\newtheorem{expectation}{Expectation}&#10;\newtheorem{problem}{Problem}&#10;%\newtheorem{algorithm}{Algorithm}&#10;&#10;%\newenvironment{fshaded}{%&#10;%\def\FrameCommand{\fcolorbox{framecolor}{shadecolor}}%&#10;%\MakeFramed {\FrameRestore}}%&#10;%{\endMakeFramed}&#10;%&#10;%\newtheorem{theorem}{Theorem}[section]&#10;%&#10;%\newenvironment{fdfn}[1][]{&#10;%\definecolor{shadecolor}{rgb}{.9,.9,1}%DEFINITION_COLORBOX&#10;%\definecolor{framecolor}{rgb}{1,1,1}%&#10;%\begin{fshaded}\begin{theorem}[#1]}{\end{theorem}\end{fshaded}}&#10;%&#10;%&#10;%\begin{fdfn}[Blash]&#10;%Eine Zahlenfolge ...&#10;%\end{fdfn}&#10;%&#10;%\begin{fdfn}[Test]&#10;%Eine Zahlenfolge ...&#10;%\end{fdfn}&#10;&#10;% :mode=latex: %&#10;&#10;\begin{document}&#10;&#10;\[&#10;\alpha_2 = \frac{1}{2A} \Det{\begin{bmatrix} x_0 &amp; x_1 &amp; x \\ y_0 &amp; y_1 &amp; y \\ 1 &amp; 1 &amp; 1 \end{bmatrix}}&#10;\]&#10;&#10;\end{document}"/>
  <p:tag name="IGUANATEXSIZE" val="16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%\usepackage[osf,sc]{mathpazo}&#10;\usepackage{cool}&#10;\usepackage{mathtools}&#10;\pagestyle{empty}&#10;&#10;%!TEX root = diss.tex&#10;&#10;%%%%%%%%%%%%%%%%%%%%%%%%%%%%%%%%%%%%%%%%%%%%%%%%%%%%%%%%%%%%%&#10;%% LaTeX math macros&#10;%%%%%%%%%%%%%%%%%%%%%%%%%%%%%%%%%%%%%%%%%%%%%%%%%%%%%%%%%%%%%&#10;&#10;\newcommand{\mySetNotation}[1]{{\mathbb{#1}}}&#10;\newcommand{\RRSet}{{\mySetNotation{R}}}&#10;\newcommand{\EESet}{{\mySetNotation{E}}}&#10;\newcommand{\NNSet}{{\mySetNotation{N}}}&#10;\newcommand{\QQSet}{{\mySetNotation{Q}}}&#10;&#10;\newcommand{\myBoldNotation}[1]{{\mathbf #1}}&#10;%\newcommand{\myBoldNotation}[1]{{\mathbold{#1}}} %for euler math&#10;\newcommand{\va}   {{\myBoldNotation{a}}}&#10;\newcommand{\vb}   {{\myBoldNotation{b}}}&#10;\newcommand{\vc}   {{\myBoldNotation{c}}}&#10;\newcommand{\vd}   {{\myBoldNotation{d}}}&#10;\newcommand{\ve}   {{\myBoldNotation{e}}}&#10;\newcommand{\vf}   {{\myBoldNotation{f}}}&#10;\newcommand{\vg}   {{\myBoldNotation{g}}}&#10;\newcommand{\vh}   {{\myBoldNotation{h}}}&#10;\newcommand{\vi}   {{\myBoldNotation{i}}}&#10;\newcommand{\vj}   {{\myBoldNotation{j}}}&#10;\newcommand{\vk}   {{\myBoldNotation{k}}}&#10;\newcommand{\vl}   {{\myBoldNotation{l}}}&#10;\newcommand{\vm}   {{\myBoldNotation{m}}}&#10;\newcommand{\vn}   {{\myBoldNotation{n}}}&#10;\newcommand{\nn}   {{\myBoldNotation{n}}}&#10;\newcommand{\vo}   {{\myBoldNotation{o}}}&#10;\newcommand{\vp}   {{\myBoldNotation{p}}}&#10;\newcommand{\pp}   {{\myBoldNotation{p}}}&#10;\newcommand{\vq}   {{\myBoldNotation{q}}}&#10;\newcommand{\vr}   {{\myBoldNotation{r}}}&#10;\newcommand{\vs}   {{\myBoldNotation{s}}}&#10;\newcommand{\vt}   {{\myBoldNotation{t}}}&#10;\newcommand{\vu}   {{\myBoldNotation{u}}}&#10;\newcommand{\vv}   {{\myBoldNotation{v}}}&#10;\newcommand{\vw}   {{\myBoldNotation{w}}}&#10;\newcommand{\vx}   {{\myBoldNotation{x}}}&#10;\newcommand{\vy}   {{\myBoldNotation{y}}}&#10;\newcommand{\vz}   {{\myBoldNotation{z}}}&#10;\newcommand{\vNull}{{\myBoldNotation{0}}}&#10;\newcommand{\vOne} {{\myBoldNotation{1}}}&#10;&#10;\newcommand{\mA}   {{\myBoldNotation{A}}}&#10;\newcommand{\mB}   {{\myBoldNotation{B}}}&#10;\newcommand{\mC}   {{\myBoldNotation{C}}}&#10;\newcommand{\mD}   {{\myBoldNotation{D}}}&#10;\newcommand{\mE}   {{\myBoldNotation{E}}}&#10;\newcommand{\mF}   {{\myBoldNotation{F}}}&#10;\newcommand{\mG}   {{\myBoldNotation{G}}}&#10;\newcommand{\mH}   {{\myBoldNotation{H}}}&#10;\newcommand{\mI}   {{\myBoldNotation{I}}}&#10;\newcommand{\mJ}   {{\myBoldNotation{J}}}&#10;\newcommand{\mK}   {{\myBoldNotation{K}}}&#10;\newcommand{\mL}   {{\myBoldNotation{L}}}&#10;\newcommand{\mM}   {{\myBoldNotation{M}}}&#10;\newcommand{\mN}   {{\myBoldNotation{N}}}&#10;\newcommand{\mO}   {{\myBoldNotation{O}}}&#10;\newcommand{\mP}   {{\myBoldNotation{P}}}&#10;\newcommand{\mQ}   {{\myBoldNotation{Q}}}&#10;\newcommand{\mR}   {{\myBoldNotation{R}}}&#10;\newcommand{\mS}   {{\myBoldNotation{S}}}&#10;\newcommand{\mT}   {{\myBoldNotation{T}}}&#10;\newcommand{\mU}   {{\myBoldNotation{U}}}&#10;\newcommand{\mV}   {{\myBoldNotation{V}}}&#10;\newcommand{\mW}   {{\myBoldNotation{W}}}&#10;\newcommand{\mX}   {{\myBoldNotation{X}}}&#10;\newcommand{\mY}   {{\myBoldNotation{Y}}}&#10;\newcommand{\mZ}   {{\myBoldNotation{Z}}}&#10;\newcommand{\mNull}{{\myBoldNotation{0}}}&#10;&#10;%\newcommand{\myBoldGreekNotation}[1]{\boldsymbol{#1}}&#10;\newcommand{\myBoldGreekNotationLower}[1]{{\bm{#1}}}&#10;\newcommand{\myBoldGreekNotationUpper}[1]{{\bm{#1}}}&#10;\newcommand{\balpha}  {{\myBoldGreekNotationLower{\alpha}  }}&#10;\newcommand{\bbeta}   {{\myBoldGreekNotationLower{\beta}   }}&#10;\newcommand{\bgamma}  {{\myBoldGreekNotationLower{\gamma}  }}&#10;\newcommand{\bdelta}  {{\myBoldGreekNotationLower{\delta}  }}&#10;\newcommand{\bepsilon}{{\myBoldGreekNotationLower{\epsilon}}}&#10;\newcommand{\bzeta}   {{\myBoldGreekNotationLower{\zeta}   }}&#10;\newcommand{\btheta}  {{\myBoldGreekNotationLower{\theta}  }}&#10;\newcommand{\biota}   {{\myBoldGreekNotationLower{\iota}   }}&#10;\newcommand{\bkappa}  {{\myBoldGreekNotationLower{\kappa}  }}&#10;\newcommand{\blambda} {{\myBoldGreekNotationLower{\lambda} }}&#10;\newcommand{\bmu}     {{\myBoldGreekNotationLower{\mu}     }}&#10;\newcommand{\bnu}     {{\myBoldGreekNotationLower{\nu}     }}&#10;\newcommand{\bxi}     {{\myBoldGreekNotationLower{\xi}     }}&#10;\newcommand{\bomicron}{{\myBoldGreekNotationLower{\omicron}}}&#10;\newcommand{\bpi}     {{\myBoldGreekNotationLower{\pi}     }}&#10;\newcommand{\brho}    {{\myBoldGreekNotationLower{\rho}    }}&#10;\newcommand{\bsigma}  {{\myBoldGreekNotationLower{\sigma}  }}&#10;\newcommand{\btau}    {{\myBoldGreekNotationLower{\tau}    }}&#10;\newcommand{\bupsilon}{{\myBoldGreekNotationLower{\upsilon}}}&#10;\newcommand{\bphi}    {{\myBoldGreekNotationLower{\phi}    }}&#10;\newcommand{\bchi}    {{\myBoldGreekNotationLower{\chi}    }}&#10;\newcommand{\bpsi}    {{\myBoldGreekNotationLower{\psi}    }}&#10;\newcommand{\bomega}  {{\myBoldGreekNotationLower{\omega}  }}&#10;&#10;\newcommand{\bGamma}  {{\myBoldGreekNotationUpper{\Gamma}  }}&#10;\newcommand{\bDelta}  {{\myBoldGreekNotationUpper{\Delta}  }}&#10;\newcommand{\bTheta}  {{\myBoldGreekNotationUpper{\Theta}  }}&#10;\newcommand{\bLambda} {{\myBoldGreekNotationUpper{\Lambda} }}&#10;\newcommand{\bXi}     {{\myBoldGreekNotationUpper{\Xi}     }}&#10;\newcommand{\bPi}     {{\myBoldGreekNotationUpper{\Pi}     }}&#10;\newcommand{\bSigma}  {{\myBoldGreekNotationUpper{\Sigma}  }}&#10;\newcommand{\bUpsilon}{{\myBoldGreekNotationUpper{\Upsilon}}}&#10;\newcommand{\bPhi}    {{\myBoldGreekNotationUpper{\Phi}    }}&#10;\newcommand{\bPsi}    {{\myBoldGreekNotationUpper{\Psi}    }}&#10;\newcommand{\bOmega}  {{\myBoldGreekNotationUpper{\Omega}  }}&#10;&#10;\newcommand{\inn}[2][0cm]{\mathopen{}\left|{#2}\parbox[h][#1]{0cm}{}\right|}&#10;\newcommand{\invn}[2][0cm]{\mathopen{}\left|\left|{#2}\parbox[h][#1]{0cm}{}\right|\right|}&#10;&#10;%\newcommand{\Sa}{{\mathbf {Sa}}}&#10;%\newcommand{\Topo}{{\mathbf {Topo}}}&#10;%\newcommand{\Sep}{{\mathbf {Sep}}}&#10;%\newcommand{\Str}{{\mathbf {Str}}}&#10;%\newcommand{\Reg}{{\mathbf {Reg}}}&#10;&#10;%\newcommand{\PPhi}{{\pmb \Phi}}&#10;%\newcommand{\PPi}{{\pmb \Pi}}&#10;%\newcommand{\PPhi}{{\bm \Phi}}&#10;%\newcommand{\PPi}{{\bm \Pi}}&#10;\newcommand{\PPhi}{{\Phi}}&#10;\newcommand{\PPi}{{\Pi}}&#10;\newcommand{\ppi}{{\pi}}&#10;\newcommand{\ggam}{{\gamma}}&#10;&#10;\newcommand{\cA}{{\mathcal A}}&#10;\newcommand{\cB}{{\mathcal B}}&#10;\newcommand{\cC}{{\mathcal C}}&#10;\newcommand{\cD}{{\mathcal D}}&#10;\newcommand{\cE}{{\mathcal E}}&#10;\newcommand{\cF}{{\mathcal F}}&#10;\newcommand{\cG}{{\mathcal G}}&#10;\newcommand{\cH}{{\mathcal H}}&#10;\newcommand{\cI}{{\mathcal I}}&#10;\newcommand{\cJ}{{\mathcal J}}&#10;\newcommand{\cK}{{\mathcal K}}&#10;\newcommand{\cL}{{\mathcal L}}&#10;\newcommand{\cM}{{\mathcal M}}&#10;\newcommand{\cN}{{\mathcal N}}&#10;\newcommand{\cO}{{\mathcal O}}&#10;\newcommand{\cP}{{\mathcal P}}&#10;\newcommand{\cQ}{{\mathcal Q}}&#10;\newcommand{\cR}{{\mathcal R}}&#10;\newcommand{\cS}{{\mathcal S}}&#10;\newcommand{\cT}{{\mathcal T}}&#10;\newcommand{\cU}{{\mathcal U}}&#10;\newcommand{\cV}{{\mathcal V}}&#10;\newcommand{\cW}{{\mathcal W}}&#10;\newcommand{\cX}{{\mathcal X}}&#10;\newcommand{\cY}{{\mathcal Y}}&#10;\newcommand{\cZ}{{\mathcal Z}}&#10;&#10;\newcommand{\ca}{{\mathcal a}}&#10;\newcommand{\cb}{{\mathcal b}}&#10;\newcommand{\cc}{{\mathcal c}}&#10;\newcommand{\cd}{{\mathcal d}}&#10;\newcommand{\ce}{{\mathcal e}}&#10;%\newcommand{\cf}{{\mathcal f}}&#10;\newcommand{\cg}{{\mathcal g}}&#10;\newcommand{\ch}{{\mathcal h}}&#10;\newcommand{\ci}{{\mathcal i}}&#10;\newcommand{\cj}{{\mathcal j}}&#10;%\newcommand{\ck}{{\mathcal k}}&#10;\newcommand{\cl}{{\mathcal l}}&#10;\newcommand{\cm}{{\mathcal m}}&#10;\newcommand{\cn}{{\mathcal n}}&#10;\newcommand{\co}{{\mathcal o}}&#10;\newcommand{\cp}{{\mathcal p}}&#10;\newcommand{\cq}{{\mathcal q}}&#10;%\newcommand{\cr}{{\mathcal r}}&#10;\newcommand{\cs}{{\mathcal s}}&#10;\newcommand{\ct}{{\mathcal t}}&#10;\newcommand{\cu}{{\mathcal u}}&#10;\newcommand{\cv}{{\mathcal v}}&#10;\newcommand{\cw}{{\mathcal w}}&#10;\newcommand{\cx}{{\mathcal x}}&#10;\newcommand{\cy}{{\mathcal y}}&#10;\newcommand{\cz}{{\mathcal z}}&#10;&#10;%cool package Styles&#10;\Style{IdentityMatrixSymb=\mI,%&#10;       DSymb={\mathrm d},%&#10;       IntegrateDifferentialDSymb={\mathrm d},%&#10;       TrParen=p,%&#10;       DetParen=p}&#10;\Style{DDisplayFunc=outset}&#10;\renewcommand{\Transpose}[1]{ {#1}^\Transp }&#10;\newcommand{\TransposeInv}[1]{ {#1}^{-\Transp} }&#10;\newcommand{\T}[1]{\Transpose{#1}}&#10;\newcommand{\TInv}[1]{\TransposeInv{#1}}&#10;\newcommand{\Inv}[1]{ {#1}^{-1} }&#10;\newcommand{\Transp}{{{\mathrm T}}}&#10;      &#10;\newcommand{\Rank}[1]    {\operatorname{rank}\inp{#1}}&#10;\newcommand{\Vol}[1]     {\operatorname{vol}\inp{#1}}&#10;\renewcommand{\Vec}[1]   {\operatorname{vec}\inp{#1}}&#10;\renewcommand{\Div}[1]   {\T{\nabla} \, #1}&#10;\newcommand{\Diag}[1]    {\operatorname{diag}\inp{#1}}&#10;\newcommand{\Dim}[1]     {\operatorname{dim}\inp{#1}}&#10;\newcommand{\Diagof}[1]  {\operatorname{diag}^{-1}\inp{#1}}&#10;\newcommand*{\diff}{\mathop{}\!\mathrm{d}} %e.g. $F(x) = \int\!f(x)\diff x$&#10;\newcommand{\Argmin}[1]{\underset{#1}{\operatorname{argmin}} \;}&#10;\newcommand{\Maxof}[1]{\underset{#1}{\operatorname{max}} \;}&#10;\newcommand{\Minof}[1]{\underset{#1}{\operatorname{min}} \;}&#10;&#10;\providecommand{\e}[1]{\ensuremath{\cdot 10^{#1}}}&#10;&#10;%workaround for mathbold in cool, cf. http://tex.stackexchange.com/questions/97910&#10;\let\oldmb\mathbold&#10;\protected\def\mathbold{\oldmb}&#10;&#10;\newcommand{\CB} [1]{{\color{#1}     $\bullet$}}&#10;\newcommand{\CBB}[2]{{\color[#1]{#2} $\bullet$}}&#10;&#10;\newcommand{\ie}{i.e.}&#10;\newcommand{\Ie}{I.e.}&#10;\newcommand{\eg}{e.g.}&#10;\newcommand{\Eg}{E.g.}&#10;\newcommand{\cf}{cf.\ }&#10;\newcommand{\Cf}{Cf.\ }&#10;\newcommand{\etc}{etc.\ }&#10;\newcommand{\wrt}{w.r.t.\ }&#10;\newcommand{\Wrt}{W.r.t.\ }&#10;% \newcommand{\wlog}{w.l.o.g.~}&#10;\newcommand{\Wlog}{W.l.o.g.\ }&#10;\newcommand{\resp}{resp.\ }&#10;\newcommand{\etal}{et al.\ }&#10;&#10;\newtheorem{theorem}{Theorem}&#10;\newtheorem{definition}{Definition}&#10;\newtheorem{expectation}{Expectation}&#10;\newtheorem{problem}{Problem}&#10;%\newtheorem{algorithm}{Algorithm}&#10;&#10;%\newenvironment{fshaded}{%&#10;%\def\FrameCommand{\fcolorbox{framecolor}{shadecolor}}%&#10;%\MakeFramed {\FrameRestore}}%&#10;%{\endMakeFramed}&#10;%&#10;%\newtheorem{theorem}{Theorem}[section]&#10;%&#10;%\newenvironment{fdfn}[1][]{&#10;%\definecolor{shadecolor}{rgb}{.9,.9,1}%DEFINITION_COLORBOX&#10;%\definecolor{framecolor}{rgb}{1,1,1}%&#10;%\begin{fshaded}\begin{theorem}[#1]}{\end{theorem}\end{fshaded}}&#10;%&#10;%&#10;%\begin{fdfn}[Blash]&#10;%Eine Zahlenfolge ...&#10;%\end{fdfn}&#10;%&#10;%\begin{fdfn}[Test]&#10;%Eine Zahlenfolge ...&#10;%\end{fdfn}&#10;&#10;% :mode=latex: %&#10;&#10;\begin{document}&#10;&#10;\[&#10;A = \frac{1}{2} \Det{\begin{bmatrix} x_0 &amp; x_1 &amp; x_2 \\ y_0 &amp; y_1 &amp; y_2 \\ 1 &amp; 1 &amp; 1 \end{bmatrix}}&#10;\]&#10;&#10;\end{document}"/>
  <p:tag name="IGUANATEXSIZE" val="16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%\usepackage[osf,sc]{mathpazo}&#10;\usepackage{cool}&#10;\usepackage{mathtools}&#10;\pagestyle{empty}&#10;&#10;%!TEX root = diss.tex&#10;&#10;%%%%%%%%%%%%%%%%%%%%%%%%%%%%%%%%%%%%%%%%%%%%%%%%%%%%%%%%%%%%%&#10;%% LaTeX math macros&#10;%%%%%%%%%%%%%%%%%%%%%%%%%%%%%%%%%%%%%%%%%%%%%%%%%%%%%%%%%%%%%&#10;&#10;\newcommand{\mySetNotation}[1]{{\mathbb{#1}}}&#10;\newcommand{\RRSet}{{\mySetNotation{R}}}&#10;\newcommand{\EESet}{{\mySetNotation{E}}}&#10;\newcommand{\NNSet}{{\mySetNotation{N}}}&#10;\newcommand{\QQSet}{{\mySetNotation{Q}}}&#10;&#10;\newcommand{\myBoldNotation}[1]{{\mathbf #1}}&#10;%\newcommand{\myBoldNotation}[1]{{\mathbold{#1}}} %for euler math&#10;\newcommand{\va}   {{\myBoldNotation{a}}}&#10;\newcommand{\vb}   {{\myBoldNotation{b}}}&#10;\newcommand{\vc}   {{\myBoldNotation{c}}}&#10;\newcommand{\vd}   {{\myBoldNotation{d}}}&#10;\newcommand{\ve}   {{\myBoldNotation{e}}}&#10;\newcommand{\vf}   {{\myBoldNotation{f}}}&#10;\newcommand{\vg}   {{\myBoldNotation{g}}}&#10;\newcommand{\vh}   {{\myBoldNotation{h}}}&#10;\newcommand{\vi}   {{\myBoldNotation{i}}}&#10;\newcommand{\vj}   {{\myBoldNotation{j}}}&#10;\newcommand{\vk}   {{\myBoldNotation{k}}}&#10;\newcommand{\vl}   {{\myBoldNotation{l}}}&#10;\newcommand{\vm}   {{\myBoldNotation{m}}}&#10;\newcommand{\vn}   {{\myBoldNotation{n}}}&#10;\newcommand{\nn}   {{\myBoldNotation{n}}}&#10;\newcommand{\vo}   {{\myBoldNotation{o}}}&#10;\newcommand{\vp}   {{\myBoldNotation{p}}}&#10;\newcommand{\pp}   {{\myBoldNotation{p}}}&#10;\newcommand{\vq}   {{\myBoldNotation{q}}}&#10;\newcommand{\vr}   {{\myBoldNotation{r}}}&#10;\newcommand{\vs}   {{\myBoldNotation{s}}}&#10;\newcommand{\vt}   {{\myBoldNotation{t}}}&#10;\newcommand{\vu}   {{\myBoldNotation{u}}}&#10;\newcommand{\vv}   {{\myBoldNotation{v}}}&#10;\newcommand{\vw}   {{\myBoldNotation{w}}}&#10;\newcommand{\vx}   {{\myBoldNotation{x}}}&#10;\newcommand{\vy}   {{\myBoldNotation{y}}}&#10;\newcommand{\vz}   {{\myBoldNotation{z}}}&#10;\newcommand{\vNull}{{\myBoldNotation{0}}}&#10;\newcommand{\vOne} {{\myBoldNotation{1}}}&#10;&#10;\newcommand{\mA}   {{\myBoldNotation{A}}}&#10;\newcommand{\mB}   {{\myBoldNotation{B}}}&#10;\newcommand{\mC}   {{\myBoldNotation{C}}}&#10;\newcommand{\mD}   {{\myBoldNotation{D}}}&#10;\newcommand{\mE}   {{\myBoldNotation{E}}}&#10;\newcommand{\mF}   {{\myBoldNotation{F}}}&#10;\newcommand{\mG}   {{\myBoldNotation{G}}}&#10;\newcommand{\mH}   {{\myBoldNotation{H}}}&#10;\newcommand{\mI}   {{\myBoldNotation{I}}}&#10;\newcommand{\mJ}   {{\myBoldNotation{J}}}&#10;\newcommand{\mK}   {{\myBoldNotation{K}}}&#10;\newcommand{\mL}   {{\myBoldNotation{L}}}&#10;\newcommand{\mM}   {{\myBoldNotation{M}}}&#10;\newcommand{\mN}   {{\myBoldNotation{N}}}&#10;\newcommand{\mO}   {{\myBoldNotation{O}}}&#10;\newcommand{\mP}   {{\myBoldNotation{P}}}&#10;\newcommand{\mQ}   {{\myBoldNotation{Q}}}&#10;\newcommand{\mR}   {{\myBoldNotation{R}}}&#10;\newcommand{\mS}   {{\myBoldNotation{S}}}&#10;\newcommand{\mT}   {{\myBoldNotation{T}}}&#10;\newcommand{\mU}   {{\myBoldNotation{U}}}&#10;\newcommand{\mV}   {{\myBoldNotation{V}}}&#10;\newcommand{\mW}   {{\myBoldNotation{W}}}&#10;\newcommand{\mX}   {{\myBoldNotation{X}}}&#10;\newcommand{\mY}   {{\myBoldNotation{Y}}}&#10;\newcommand{\mZ}   {{\myBoldNotation{Z}}}&#10;\newcommand{\mNull}{{\myBoldNotation{0}}}&#10;&#10;%\newcommand{\myBoldGreekNotation}[1]{\boldsymbol{#1}}&#10;\newcommand{\myBoldGreekNotationLower}[1]{{\bm{#1}}}&#10;\newcommand{\myBoldGreekNotationUpper}[1]{{\bm{#1}}}&#10;\newcommand{\balpha}  {{\myBoldGreekNotationLower{\alpha}  }}&#10;\newcommand{\bbeta}   {{\myBoldGreekNotationLower{\beta}   }}&#10;\newcommand{\bgamma}  {{\myBoldGreekNotationLower{\gamma}  }}&#10;\newcommand{\bdelta}  {{\myBoldGreekNotationLower{\delta}  }}&#10;\newcommand{\bepsilon}{{\myBoldGreekNotationLower{\epsilon}}}&#10;\newcommand{\bzeta}   {{\myBoldGreekNotationLower{\zeta}   }}&#10;\newcommand{\btheta}  {{\myBoldGreekNotationLower{\theta}  }}&#10;\newcommand{\biota}   {{\myBoldGreekNotationLower{\iota}   }}&#10;\newcommand{\bkappa}  {{\myBoldGreekNotationLower{\kappa}  }}&#10;\newcommand{\blambda} {{\myBoldGreekNotationLower{\lambda} }}&#10;\newcommand{\bmu}     {{\myBoldGreekNotationLower{\mu}     }}&#10;\newcommand{\bnu}     {{\myBoldGreekNotationLower{\nu}     }}&#10;\newcommand{\bxi}     {{\myBoldGreekNotationLower{\xi}     }}&#10;\newcommand{\bomicron}{{\myBoldGreekNotationLower{\omicron}}}&#10;\newcommand{\bpi}     {{\myBoldGreekNotationLower{\pi}     }}&#10;\newcommand{\brho}    {{\myBoldGreekNotationLower{\rho}    }}&#10;\newcommand{\bsigma}  {{\myBoldGreekNotationLower{\sigma}  }}&#10;\newcommand{\btau}    {{\myBoldGreekNotationLower{\tau}    }}&#10;\newcommand{\bupsilon}{{\myBoldGreekNotationLower{\upsilon}}}&#10;\newcommand{\bphi}    {{\myBoldGreekNotationLower{\phi}    }}&#10;\newcommand{\bchi}    {{\myBoldGreekNotationLower{\chi}    }}&#10;\newcommand{\bpsi}    {{\myBoldGreekNotationLower{\psi}    }}&#10;\newcommand{\bomega}  {{\myBoldGreekNotationLower{\omega}  }}&#10;&#10;\newcommand{\bGamma}  {{\myBoldGreekNotationUpper{\Gamma}  }}&#10;\newcommand{\bDelta}  {{\myBoldGreekNotationUpper{\Delta}  }}&#10;\newcommand{\bTheta}  {{\myBoldGreekNotationUpper{\Theta}  }}&#10;\newcommand{\bLambda} {{\myBoldGreekNotationUpper{\Lambda} }}&#10;\newcommand{\bXi}     {{\myBoldGreekNotationUpper{\Xi}     }}&#10;\newcommand{\bPi}     {{\myBoldGreekNotationUpper{\Pi}     }}&#10;\newcommand{\bSigma}  {{\myBoldGreekNotationUpper{\Sigma}  }}&#10;\newcommand{\bUpsilon}{{\myBoldGreekNotationUpper{\Upsilon}}}&#10;\newcommand{\bPhi}    {{\myBoldGreekNotationUpper{\Phi}    }}&#10;\newcommand{\bPsi}    {{\myBoldGreekNotationUpper{\Psi}    }}&#10;\newcommand{\bOmega}  {{\myBoldGreekNotationUpper{\Omega}  }}&#10;&#10;\newcommand{\inn}[2][0cm]{\mathopen{}\left|{#2}\parbox[h][#1]{0cm}{}\right|}&#10;\newcommand{\invn}[2][0cm]{\mathopen{}\left|\left|{#2}\parbox[h][#1]{0cm}{}\right|\right|}&#10;&#10;%\newcommand{\Sa}{{\mathbf {Sa}}}&#10;%\newcommand{\Topo}{{\mathbf {Topo}}}&#10;%\newcommand{\Sep}{{\mathbf {Sep}}}&#10;%\newcommand{\Str}{{\mathbf {Str}}}&#10;%\newcommand{\Reg}{{\mathbf {Reg}}}&#10;&#10;%\newcommand{\PPhi}{{\pmb \Phi}}&#10;%\newcommand{\PPi}{{\pmb \Pi}}&#10;%\newcommand{\PPhi}{{\bm \Phi}}&#10;%\newcommand{\PPi}{{\bm \Pi}}&#10;\newcommand{\PPhi}{{\Phi}}&#10;\newcommand{\PPi}{{\Pi}}&#10;\newcommand{\ppi}{{\pi}}&#10;\newcommand{\ggam}{{\gamma}}&#10;&#10;\newcommand{\cA}{{\mathcal A}}&#10;\newcommand{\cB}{{\mathcal B}}&#10;\newcommand{\cC}{{\mathcal C}}&#10;\newcommand{\cD}{{\mathcal D}}&#10;\newcommand{\cE}{{\mathcal E}}&#10;\newcommand{\cF}{{\mathcal F}}&#10;\newcommand{\cG}{{\mathcal G}}&#10;\newcommand{\cH}{{\mathcal H}}&#10;\newcommand{\cI}{{\mathcal I}}&#10;\newcommand{\cJ}{{\mathcal J}}&#10;\newcommand{\cK}{{\mathcal K}}&#10;\newcommand{\cL}{{\mathcal L}}&#10;\newcommand{\cM}{{\mathcal M}}&#10;\newcommand{\cN}{{\mathcal N}}&#10;\newcommand{\cO}{{\mathcal O}}&#10;\newcommand{\cP}{{\mathcal P}}&#10;\newcommand{\cQ}{{\mathcal Q}}&#10;\newcommand{\cR}{{\mathcal R}}&#10;\newcommand{\cS}{{\mathcal S}}&#10;\newcommand{\cT}{{\mathcal T}}&#10;\newcommand{\cU}{{\mathcal U}}&#10;\newcommand{\cV}{{\mathcal V}}&#10;\newcommand{\cW}{{\mathcal W}}&#10;\newcommand{\cX}{{\mathcal X}}&#10;\newcommand{\cY}{{\mathcal Y}}&#10;\newcommand{\cZ}{{\mathcal Z}}&#10;&#10;\newcommand{\ca}{{\mathcal a}}&#10;\newcommand{\cb}{{\mathcal b}}&#10;\newcommand{\cc}{{\mathcal c}}&#10;\newcommand{\cd}{{\mathcal d}}&#10;\newcommand{\ce}{{\mathcal e}}&#10;%\newcommand{\cf}{{\mathcal f}}&#10;\newcommand{\cg}{{\mathcal g}}&#10;\newcommand{\ch}{{\mathcal h}}&#10;\newcommand{\ci}{{\mathcal i}}&#10;\newcommand{\cj}{{\mathcal j}}&#10;%\newcommand{\ck}{{\mathcal k}}&#10;\newcommand{\cl}{{\mathcal l}}&#10;\newcommand{\cm}{{\mathcal m}}&#10;\newcommand{\cn}{{\mathcal n}}&#10;\newcommand{\co}{{\mathcal o}}&#10;\newcommand{\cp}{{\mathcal p}}&#10;\newcommand{\cq}{{\mathcal q}}&#10;%\newcommand{\cr}{{\mathcal r}}&#10;\newcommand{\cs}{{\mathcal s}}&#10;\newcommand{\ct}{{\mathcal t}}&#10;\newcommand{\cu}{{\mathcal u}}&#10;\newcommand{\cv}{{\mathcal v}}&#10;\newcommand{\cw}{{\mathcal w}}&#10;\newcommand{\cx}{{\mathcal x}}&#10;\newcommand{\cy}{{\mathcal y}}&#10;\newcommand{\cz}{{\mathcal z}}&#10;&#10;%cool package Styles&#10;\Style{IdentityMatrixSymb=\mI,%&#10;       DSymb={\mathrm d},%&#10;       IntegrateDifferentialDSymb={\mathrm d},%&#10;       TrParen=p,%&#10;       DetParen=p}&#10;\Style{DDisplayFunc=outset}&#10;\renewcommand{\Transpose}[1]{ {#1}^\Transp }&#10;\newcommand{\TransposeInv}[1]{ {#1}^{-\Transp} }&#10;\newcommand{\T}[1]{\Transpose{#1}}&#10;\newcommand{\TInv}[1]{\TransposeInv{#1}}&#10;\newcommand{\Inv}[1]{ {#1}^{-1} }&#10;\newcommand{\Transp}{{{\mathrm T}}}&#10;      &#10;\newcommand{\Rank}[1]    {\operatorname{rank}\inp{#1}}&#10;\newcommand{\Vol}[1]     {\operatorname{vol}\inp{#1}}&#10;\renewcommand{\Vec}[1]   {\operatorname{vec}\inp{#1}}&#10;\renewcommand{\Div}[1]   {\T{\nabla} \, #1}&#10;\newcommand{\Diag}[1]    {\operatorname{diag}\inp{#1}}&#10;\newcommand{\Dim}[1]     {\operatorname{dim}\inp{#1}}&#10;\newcommand{\Diagof}[1]  {\operatorname{diag}^{-1}\inp{#1}}&#10;\newcommand*{\diff}{\mathop{}\!\mathrm{d}} %e.g. $F(x) = \int\!f(x)\diff x$&#10;\newcommand{\Argmin}[1]{\underset{#1}{\operatorname{argmin}} \;}&#10;\newcommand{\Maxof}[1]{\underset{#1}{\operatorname{max}} \;}&#10;\newcommand{\Minof}[1]{\underset{#1}{\operatorname{min}} \;}&#10;&#10;\providecommand{\e}[1]{\ensuremath{\cdot 10^{#1}}}&#10;&#10;%workaround for mathbold in cool, cf. http://tex.stackexchange.com/questions/97910&#10;\let\oldmb\mathbold&#10;\protected\def\mathbold{\oldmb}&#10;&#10;\newcommand{\CB} [1]{{\color{#1}     $\bullet$}}&#10;\newcommand{\CBB}[2]{{\color[#1]{#2} $\bullet$}}&#10;&#10;\newcommand{\ie}{i.e.}&#10;\newcommand{\Ie}{I.e.}&#10;\newcommand{\eg}{e.g.}&#10;\newcommand{\Eg}{E.g.}&#10;\newcommand{\cf}{cf.\ }&#10;\newcommand{\Cf}{Cf.\ }&#10;\newcommand{\etc}{etc.\ }&#10;\newcommand{\wrt}{w.r.t.\ }&#10;\newcommand{\Wrt}{W.r.t.\ }&#10;% \newcommand{\wlog}{w.l.o.g.~}&#10;\newcommand{\Wlog}{W.l.o.g.\ }&#10;\newcommand{\resp}{resp.\ }&#10;\newcommand{\etal}{et al.\ }&#10;&#10;\newtheorem{theorem}{Theorem}&#10;\newtheorem{definition}{Definition}&#10;\newtheorem{expectation}{Expectation}&#10;\newtheorem{problem}{Problem}&#10;%\newtheorem{algorithm}{Algorithm}&#10;&#10;%\newenvironment{fshaded}{%&#10;%\def\FrameCommand{\fcolorbox{framecolor}{shadecolor}}%&#10;%\MakeFramed {\FrameRestore}}%&#10;%{\endMakeFramed}&#10;%&#10;%\newtheorem{theorem}{Theorem}[section]&#10;%&#10;%\newenvironment{fdfn}[1][]{&#10;%\definecolor{shadecolor}{rgb}{.9,.9,1}%DEFINITION_COLORBOX&#10;%\definecolor{framecolor}{rgb}{1,1,1}%&#10;%\begin{fshaded}\begin{theorem}[#1]}{\end{theorem}\end{fshaded}}&#10;%&#10;%&#10;%\begin{fdfn}[Blash]&#10;%Eine Zahlenfolge ...&#10;%\end{fdfn}&#10;%&#10;%\begin{fdfn}[Test]&#10;%Eine Zahlenfolge ...&#10;%\end{fdfn}&#10;&#10;% :mode=latex: %&#10;&#10;\begin{document}&#10;&#10;\[&#10;\alpha_0 = \frac{\operatorname{Area}(\inb{\vx,\vx_1,\vx_2})}{\operatorname{Area}(\inb{\vx_0,\vx_1,\vx_2})}\]&#10;&#10;\end{document}"/>
  <p:tag name="IGUANATEXSIZE" val="16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%\usepackage[osf,sc]{mathpazo}&#10;\usepackage{cool}&#10;\usepackage{mathtools}&#10;\pagestyle{empty}&#10;&#10;%!TEX root = diss.tex&#10;&#10;%%%%%%%%%%%%%%%%%%%%%%%%%%%%%%%%%%%%%%%%%%%%%%%%%%%%%%%%%%%%%&#10;%% LaTeX math macros&#10;%%%%%%%%%%%%%%%%%%%%%%%%%%%%%%%%%%%%%%%%%%%%%%%%%%%%%%%%%%%%%&#10;&#10;\newcommand{\mySetNotation}[1]{{\mathbb{#1}}}&#10;\newcommand{\RRSet}{{\mySetNotation{R}}}&#10;\newcommand{\EESet}{{\mySetNotation{E}}}&#10;\newcommand{\NNSet}{{\mySetNotation{N}}}&#10;\newcommand{\QQSet}{{\mySetNotation{Q}}}&#10;&#10;\newcommand{\myBoldNotation}[1]{{\mathbf #1}}&#10;%\newcommand{\myBoldNotation}[1]{{\mathbold{#1}}} %for euler math&#10;\newcommand{\va}   {{\myBoldNotation{a}}}&#10;\newcommand{\vb}   {{\myBoldNotation{b}}}&#10;\newcommand{\vc}   {{\myBoldNotation{c}}}&#10;\newcommand{\vd}   {{\myBoldNotation{d}}}&#10;\newcommand{\ve}   {{\myBoldNotation{e}}}&#10;\newcommand{\vf}   {{\myBoldNotation{f}}}&#10;\newcommand{\vg}   {{\myBoldNotation{g}}}&#10;\newcommand{\vh}   {{\myBoldNotation{h}}}&#10;\newcommand{\vi}   {{\myBoldNotation{i}}}&#10;\newcommand{\vj}   {{\myBoldNotation{j}}}&#10;\newcommand{\vk}   {{\myBoldNotation{k}}}&#10;\newcommand{\vl}   {{\myBoldNotation{l}}}&#10;\newcommand{\vm}   {{\myBoldNotation{m}}}&#10;\newcommand{\vn}   {{\myBoldNotation{n}}}&#10;\newcommand{\nn}   {{\myBoldNotation{n}}}&#10;\newcommand{\vo}   {{\myBoldNotation{o}}}&#10;\newcommand{\vp}   {{\myBoldNotation{p}}}&#10;\newcommand{\pp}   {{\myBoldNotation{p}}}&#10;\newcommand{\vq}   {{\myBoldNotation{q}}}&#10;\newcommand{\vr}   {{\myBoldNotation{r}}}&#10;\newcommand{\vs}   {{\myBoldNotation{s}}}&#10;\newcommand{\vt}   {{\myBoldNotation{t}}}&#10;\newcommand{\vu}   {{\myBoldNotation{u}}}&#10;\newcommand{\vv}   {{\myBoldNotation{v}}}&#10;\newcommand{\vw}   {{\myBoldNotation{w}}}&#10;\newcommand{\vx}   {{\myBoldNotation{x}}}&#10;\newcommand{\vy}   {{\myBoldNotation{y}}}&#10;\newcommand{\vz}   {{\myBoldNotation{z}}}&#10;\newcommand{\vNull}{{\myBoldNotation{0}}}&#10;\newcommand{\vOne} {{\myBoldNotation{1}}}&#10;&#10;\newcommand{\mA}   {{\myBoldNotation{A}}}&#10;\newcommand{\mB}   {{\myBoldNotation{B}}}&#10;\newcommand{\mC}   {{\myBoldNotation{C}}}&#10;\newcommand{\mD}   {{\myBoldNotation{D}}}&#10;\newcommand{\mE}   {{\myBoldNotation{E}}}&#10;\newcommand{\mF}   {{\myBoldNotation{F}}}&#10;\newcommand{\mG}   {{\myBoldNotation{G}}}&#10;\newcommand{\mH}   {{\myBoldNotation{H}}}&#10;\newcommand{\mI}   {{\myBoldNotation{I}}}&#10;\newcommand{\mJ}   {{\myBoldNotation{J}}}&#10;\newcommand{\mK}   {{\myBoldNotation{K}}}&#10;\newcommand{\mL}   {{\myBoldNotation{L}}}&#10;\newcommand{\mM}   {{\myBoldNotation{M}}}&#10;\newcommand{\mN}   {{\myBoldNotation{N}}}&#10;\newcommand{\mO}   {{\myBoldNotation{O}}}&#10;\newcommand{\mP}   {{\myBoldNotation{P}}}&#10;\newcommand{\mQ}   {{\myBoldNotation{Q}}}&#10;\newcommand{\mR}   {{\myBoldNotation{R}}}&#10;\newcommand{\mS}   {{\myBoldNotation{S}}}&#10;\newcommand{\mT}   {{\myBoldNotation{T}}}&#10;\newcommand{\mU}   {{\myBoldNotation{U}}}&#10;\newcommand{\mV}   {{\myBoldNotation{V}}}&#10;\newcommand{\mW}   {{\myBoldNotation{W}}}&#10;\newcommand{\mX}   {{\myBoldNotation{X}}}&#10;\newcommand{\mY}   {{\myBoldNotation{Y}}}&#10;\newcommand{\mZ}   {{\myBoldNotation{Z}}}&#10;\newcommand{\mNull}{{\myBoldNotation{0}}}&#10;&#10;%\newcommand{\myBoldGreekNotation}[1]{\boldsymbol{#1}}&#10;\newcommand{\myBoldGreekNotationLower}[1]{{\bm{#1}}}&#10;\newcommand{\myBoldGreekNotationUpper}[1]{{\bm{#1}}}&#10;\newcommand{\balpha}  {{\myBoldGreekNotationLower{\alpha}  }}&#10;\newcommand{\bbeta}   {{\myBoldGreekNotationLower{\beta}   }}&#10;\newcommand{\bgamma}  {{\myBoldGreekNotationLower{\gamma}  }}&#10;\newcommand{\bdelta}  {{\myBoldGreekNotationLower{\delta}  }}&#10;\newcommand{\bepsilon}{{\myBoldGreekNotationLower{\epsilon}}}&#10;\newcommand{\bzeta}   {{\myBoldGreekNotationLower{\zeta}   }}&#10;\newcommand{\btheta}  {{\myBoldGreekNotationLower{\theta}  }}&#10;\newcommand{\biota}   {{\myBoldGreekNotationLower{\iota}   }}&#10;\newcommand{\bkappa}  {{\myBoldGreekNotationLower{\kappa}  }}&#10;\newcommand{\blambda} {{\myBoldGreekNotationLower{\lambda} }}&#10;\newcommand{\bmu}     {{\myBoldGreekNotationLower{\mu}     }}&#10;\newcommand{\bnu}     {{\myBoldGreekNotationLower{\nu}     }}&#10;\newcommand{\bxi}     {{\myBoldGreekNotationLower{\xi}     }}&#10;\newcommand{\bomicron}{{\myBoldGreekNotationLower{\omicron}}}&#10;\newcommand{\bpi}     {{\myBoldGreekNotationLower{\pi}     }}&#10;\newcommand{\brho}    {{\myBoldGreekNotationLower{\rho}    }}&#10;\newcommand{\bsigma}  {{\myBoldGreekNotationLower{\sigma}  }}&#10;\newcommand{\btau}    {{\myBoldGreekNotationLower{\tau}    }}&#10;\newcommand{\bupsilon}{{\myBoldGreekNotationLower{\upsilon}}}&#10;\newcommand{\bphi}    {{\myBoldGreekNotationLower{\phi}    }}&#10;\newcommand{\bchi}    {{\myBoldGreekNotationLower{\chi}    }}&#10;\newcommand{\bpsi}    {{\myBoldGreekNotationLower{\psi}    }}&#10;\newcommand{\bomega}  {{\myBoldGreekNotationLower{\omega}  }}&#10;&#10;\newcommand{\bGamma}  {{\myBoldGreekNotationUpper{\Gamma}  }}&#10;\newcommand{\bDelta}  {{\myBoldGreekNotationUpper{\Delta}  }}&#10;\newcommand{\bTheta}  {{\myBoldGreekNotationUpper{\Theta}  }}&#10;\newcommand{\bLambda} {{\myBoldGreekNotationUpper{\Lambda} }}&#10;\newcommand{\bXi}     {{\myBoldGreekNotationUpper{\Xi}     }}&#10;\newcommand{\bPi}     {{\myBoldGreekNotationUpper{\Pi}     }}&#10;\newcommand{\bSigma}  {{\myBoldGreekNotationUpper{\Sigma}  }}&#10;\newcommand{\bUpsilon}{{\myBoldGreekNotationUpper{\Upsilon}}}&#10;\newcommand{\bPhi}    {{\myBoldGreekNotationUpper{\Phi}    }}&#10;\newcommand{\bPsi}    {{\myBoldGreekNotationUpper{\Psi}    }}&#10;\newcommand{\bOmega}  {{\myBoldGreekNotationUpper{\Omega}  }}&#10;&#10;\newcommand{\inn}[2][0cm]{\mathopen{}\left|{#2}\parbox[h][#1]{0cm}{}\right|}&#10;\newcommand{\invn}[2][0cm]{\mathopen{}\left|\left|{#2}\parbox[h][#1]{0cm}{}\right|\right|}&#10;&#10;%\newcommand{\Sa}{{\mathbf {Sa}}}&#10;%\newcommand{\Topo}{{\mathbf {Topo}}}&#10;%\newcommand{\Sep}{{\mathbf {Sep}}}&#10;%\newcommand{\Str}{{\mathbf {Str}}}&#10;%\newcommand{\Reg}{{\mathbf {Reg}}}&#10;&#10;%\newcommand{\PPhi}{{\pmb \Phi}}&#10;%\newcommand{\PPi}{{\pmb \Pi}}&#10;%\newcommand{\PPhi}{{\bm \Phi}}&#10;%\newcommand{\PPi}{{\bm \Pi}}&#10;\newcommand{\PPhi}{{\Phi}}&#10;\newcommand{\PPi}{{\Pi}}&#10;\newcommand{\ppi}{{\pi}}&#10;\newcommand{\ggam}{{\gamma}}&#10;&#10;\newcommand{\cA}{{\mathcal A}}&#10;\newcommand{\cB}{{\mathcal B}}&#10;\newcommand{\cC}{{\mathcal C}}&#10;\newcommand{\cD}{{\mathcal D}}&#10;\newcommand{\cE}{{\mathcal E}}&#10;\newcommand{\cF}{{\mathcal F}}&#10;\newcommand{\cG}{{\mathcal G}}&#10;\newcommand{\cH}{{\mathcal H}}&#10;\newcommand{\cI}{{\mathcal I}}&#10;\newcommand{\cJ}{{\mathcal J}}&#10;\newcommand{\cK}{{\mathcal K}}&#10;\newcommand{\cL}{{\mathcal L}}&#10;\newcommand{\cM}{{\mathcal M}}&#10;\newcommand{\cN}{{\mathcal N}}&#10;\newcommand{\cO}{{\mathcal O}}&#10;\newcommand{\cP}{{\mathcal P}}&#10;\newcommand{\cQ}{{\mathcal Q}}&#10;\newcommand{\cR}{{\mathcal R}}&#10;\newcommand{\cS}{{\mathcal S}}&#10;\newcommand{\cT}{{\mathcal T}}&#10;\newcommand{\cU}{{\mathcal U}}&#10;\newcommand{\cV}{{\mathcal V}}&#10;\newcommand{\cW}{{\mathcal W}}&#10;\newcommand{\cX}{{\mathcal X}}&#10;\newcommand{\cY}{{\mathcal Y}}&#10;\newcommand{\cZ}{{\mathcal Z}}&#10;&#10;\newcommand{\ca}{{\mathcal a}}&#10;\newcommand{\cb}{{\mathcal b}}&#10;\newcommand{\cc}{{\mathcal c}}&#10;\newcommand{\cd}{{\mathcal d}}&#10;\newcommand{\ce}{{\mathcal e}}&#10;%\newcommand{\cf}{{\mathcal f}}&#10;\newcommand{\cg}{{\mathcal g}}&#10;\newcommand{\ch}{{\mathcal h}}&#10;\newcommand{\ci}{{\mathcal i}}&#10;\newcommand{\cj}{{\mathcal j}}&#10;%\newcommand{\ck}{{\mathcal k}}&#10;\newcommand{\cl}{{\mathcal l}}&#10;\newcommand{\cm}{{\mathcal m}}&#10;\newcommand{\cn}{{\mathcal n}}&#10;\newcommand{\co}{{\mathcal o}}&#10;\newcommand{\cp}{{\mathcal p}}&#10;\newcommand{\cq}{{\mathcal q}}&#10;%\newcommand{\cr}{{\mathcal r}}&#10;\newcommand{\cs}{{\mathcal s}}&#10;\newcommand{\ct}{{\mathcal t}}&#10;\newcommand{\cu}{{\mathcal u}}&#10;\newcommand{\cv}{{\mathcal v}}&#10;\newcommand{\cw}{{\mathcal w}}&#10;\newcommand{\cx}{{\mathcal x}}&#10;\newcommand{\cy}{{\mathcal y}}&#10;\newcommand{\cz}{{\mathcal z}}&#10;&#10;%cool package Styles&#10;\Style{IdentityMatrixSymb=\mI,%&#10;       DSymb={\mathrm d},%&#10;       IntegrateDifferentialDSymb={\mathrm d},%&#10;       TrParen=p,%&#10;       DetParen=p}&#10;\Style{DDisplayFunc=outset}&#10;\renewcommand{\Transpose}[1]{ {#1}^\Transp }&#10;\newcommand{\TransposeInv}[1]{ {#1}^{-\Transp} }&#10;\newcommand{\T}[1]{\Transpose{#1}}&#10;\newcommand{\TInv}[1]{\TransposeInv{#1}}&#10;\newcommand{\Inv}[1]{ {#1}^{-1} }&#10;\newcommand{\Transp}{{{\mathrm T}}}&#10;      &#10;\newcommand{\Rank}[1]    {\operatorname{rank}\inp{#1}}&#10;\newcommand{\Vol}[1]     {\operatorname{vol}\inp{#1}}&#10;\renewcommand{\Vec}[1]   {\operatorname{vec}\inp{#1}}&#10;\renewcommand{\Div}[1]   {\T{\nabla} \, #1}&#10;\newcommand{\Diag}[1]    {\operatorname{diag}\inp{#1}}&#10;\newcommand{\Dim}[1]     {\operatorname{dim}\inp{#1}}&#10;\newcommand{\Diagof}[1]  {\operatorname{diag}^{-1}\inp{#1}}&#10;\newcommand*{\diff}{\mathop{}\!\mathrm{d}} %e.g. $F(x) = \int\!f(x)\diff x$&#10;\newcommand{\Argmin}[1]{\underset{#1}{\operatorname{argmin}} \;}&#10;\newcommand{\Maxof}[1]{\underset{#1}{\operatorname{max}} \;}&#10;\newcommand{\Minof}[1]{\underset{#1}{\operatorname{min}} \;}&#10;&#10;\providecommand{\e}[1]{\ensuremath{\cdot 10^{#1}}}&#10;&#10;%workaround for mathbold in cool, cf. http://tex.stackexchange.com/questions/97910&#10;\let\oldmb\mathbold&#10;\protected\def\mathbold{\oldmb}&#10;&#10;\newcommand{\CB} [1]{{\color{#1}     $\bullet$}}&#10;\newcommand{\CBB}[2]{{\color[#1]{#2} $\bullet$}}&#10;&#10;\newcommand{\ie}{i.e.}&#10;\newcommand{\Ie}{I.e.}&#10;\newcommand{\eg}{e.g.}&#10;\newcommand{\Eg}{E.g.}&#10;\newcommand{\cf}{cf.\ }&#10;\newcommand{\Cf}{Cf.\ }&#10;\newcommand{\etc}{etc.\ }&#10;\newcommand{\wrt}{w.r.t.\ }&#10;\newcommand{\Wrt}{W.r.t.\ }&#10;% \newcommand{\wlog}{w.l.o.g.~}&#10;\newcommand{\Wlog}{W.l.o.g.\ }&#10;\newcommand{\resp}{resp.\ }&#10;\newcommand{\etal}{et al.\ }&#10;&#10;\newtheorem{theorem}{Theorem}&#10;\newtheorem{definition}{Definition}&#10;\newtheorem{expectation}{Expectation}&#10;\newtheorem{problem}{Problem}&#10;%\newtheorem{algorithm}{Algorithm}&#10;&#10;%\newenvironment{fshaded}{%&#10;%\def\FrameCommand{\fcolorbox{framecolor}{shadecolor}}%&#10;%\MakeFramed {\FrameRestore}}%&#10;%{\endMakeFramed}&#10;%&#10;%\newtheorem{theorem}{Theorem}[section]&#10;%&#10;%\newenvironment{fdfn}[1][]{&#10;%\definecolor{shadecolor}{rgb}{.9,.9,1}%DEFINITION_COLORBOX&#10;%\definecolor{framecolor}{rgb}{1,1,1}%&#10;%\begin{fshaded}\begin{theorem}[#1]}{\end{theorem}\end{fshaded}}&#10;%&#10;%&#10;%\begin{fdfn}[Blash]&#10;%Eine Zahlenfolge ...&#10;%\end{fdfn}&#10;%&#10;%\begin{fdfn}[Test]&#10;%Eine Zahlenfolge ...&#10;%\end{fdfn}&#10;&#10;% :mode=latex: %&#10;&#10;\begin{document}&#10;&#10;\[&#10;\alpha_1 = \frac{\operatorname{Area}(\inb{\vx_0,\vx,\vx_2})}{\operatorname{Area}(\inb{\vx_0,\vx_1,\vx_2})}\]&#10;&#10;\end{document}"/>
  <p:tag name="IGUANATEXSIZE" val="16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%\usepackage[osf,sc]{mathpazo}&#10;\usepackage{cool}&#10;\usepackage{mathtools}&#10;\pagestyle{empty}&#10;&#10;%!TEX root = diss.tex&#10;&#10;%%%%%%%%%%%%%%%%%%%%%%%%%%%%%%%%%%%%%%%%%%%%%%%%%%%%%%%%%%%%%&#10;%% LaTeX math macros&#10;%%%%%%%%%%%%%%%%%%%%%%%%%%%%%%%%%%%%%%%%%%%%%%%%%%%%%%%%%%%%%&#10;&#10;\newcommand{\mySetNotation}[1]{{\mathbb{#1}}}&#10;\newcommand{\RRSet}{{\mySetNotation{R}}}&#10;\newcommand{\EESet}{{\mySetNotation{E}}}&#10;\newcommand{\NNSet}{{\mySetNotation{N}}}&#10;\newcommand{\QQSet}{{\mySetNotation{Q}}}&#10;&#10;\newcommand{\myBoldNotation}[1]{{\mathbf #1}}&#10;%\newcommand{\myBoldNotation}[1]{{\mathbold{#1}}} %for euler math&#10;\newcommand{\va}   {{\myBoldNotation{a}}}&#10;\newcommand{\vb}   {{\myBoldNotation{b}}}&#10;\newcommand{\vc}   {{\myBoldNotation{c}}}&#10;\newcommand{\vd}   {{\myBoldNotation{d}}}&#10;\newcommand{\ve}   {{\myBoldNotation{e}}}&#10;\newcommand{\vf}   {{\myBoldNotation{f}}}&#10;\newcommand{\vg}   {{\myBoldNotation{g}}}&#10;\newcommand{\vh}   {{\myBoldNotation{h}}}&#10;\newcommand{\vi}   {{\myBoldNotation{i}}}&#10;\newcommand{\vj}   {{\myBoldNotation{j}}}&#10;\newcommand{\vk}   {{\myBoldNotation{k}}}&#10;\newcommand{\vl}   {{\myBoldNotation{l}}}&#10;\newcommand{\vm}   {{\myBoldNotation{m}}}&#10;\newcommand{\vn}   {{\myBoldNotation{n}}}&#10;\newcommand{\nn}   {{\myBoldNotation{n}}}&#10;\newcommand{\vo}   {{\myBoldNotation{o}}}&#10;\newcommand{\vp}   {{\myBoldNotation{p}}}&#10;\newcommand{\pp}   {{\myBoldNotation{p}}}&#10;\newcommand{\vq}   {{\myBoldNotation{q}}}&#10;\newcommand{\vr}   {{\myBoldNotation{r}}}&#10;\newcommand{\vs}   {{\myBoldNotation{s}}}&#10;\newcommand{\vt}   {{\myBoldNotation{t}}}&#10;\newcommand{\vu}   {{\myBoldNotation{u}}}&#10;\newcommand{\vv}   {{\myBoldNotation{v}}}&#10;\newcommand{\vw}   {{\myBoldNotation{w}}}&#10;\newcommand{\vx}   {{\myBoldNotation{x}}}&#10;\newcommand{\vy}   {{\myBoldNotation{y}}}&#10;\newcommand{\vz}   {{\myBoldNotation{z}}}&#10;\newcommand{\vNull}{{\myBoldNotation{0}}}&#10;\newcommand{\vOne} {{\myBoldNotation{1}}}&#10;&#10;\newcommand{\mA}   {{\myBoldNotation{A}}}&#10;\newcommand{\mB}   {{\myBoldNotation{B}}}&#10;\newcommand{\mC}   {{\myBoldNotation{C}}}&#10;\newcommand{\mD}   {{\myBoldNotation{D}}}&#10;\newcommand{\mE}   {{\myBoldNotation{E}}}&#10;\newcommand{\mF}   {{\myBoldNotation{F}}}&#10;\newcommand{\mG}   {{\myBoldNotation{G}}}&#10;\newcommand{\mH}   {{\myBoldNotation{H}}}&#10;\newcommand{\mI}   {{\myBoldNotation{I}}}&#10;\newcommand{\mJ}   {{\myBoldNotation{J}}}&#10;\newcommand{\mK}   {{\myBoldNotation{K}}}&#10;\newcommand{\mL}   {{\myBoldNotation{L}}}&#10;\newcommand{\mM}   {{\myBoldNotation{M}}}&#10;\newcommand{\mN}   {{\myBoldNotation{N}}}&#10;\newcommand{\mO}   {{\myBoldNotation{O}}}&#10;\newcommand{\mP}   {{\myBoldNotation{P}}}&#10;\newcommand{\mQ}   {{\myBoldNotation{Q}}}&#10;\newcommand{\mR}   {{\myBoldNotation{R}}}&#10;\newcommand{\mS}   {{\myBoldNotation{S}}}&#10;\newcommand{\mT}   {{\myBoldNotation{T}}}&#10;\newcommand{\mU}   {{\myBoldNotation{U}}}&#10;\newcommand{\mV}   {{\myBoldNotation{V}}}&#10;\newcommand{\mW}   {{\myBoldNotation{W}}}&#10;\newcommand{\mX}   {{\myBoldNotation{X}}}&#10;\newcommand{\mY}   {{\myBoldNotation{Y}}}&#10;\newcommand{\mZ}   {{\myBoldNotation{Z}}}&#10;\newcommand{\mNull}{{\myBoldNotation{0}}}&#10;&#10;%\newcommand{\myBoldGreekNotation}[1]{\boldsymbol{#1}}&#10;\newcommand{\myBoldGreekNotationLower}[1]{{\bm{#1}}}&#10;\newcommand{\myBoldGreekNotationUpper}[1]{{\bm{#1}}}&#10;\newcommand{\balpha}  {{\myBoldGreekNotationLower{\alpha}  }}&#10;\newcommand{\bbeta}   {{\myBoldGreekNotationLower{\beta}   }}&#10;\newcommand{\bgamma}  {{\myBoldGreekNotationLower{\gamma}  }}&#10;\newcommand{\bdelta}  {{\myBoldGreekNotationLower{\delta}  }}&#10;\newcommand{\bepsilon}{{\myBoldGreekNotationLower{\epsilon}}}&#10;\newcommand{\bzeta}   {{\myBoldGreekNotationLower{\zeta}   }}&#10;\newcommand{\btheta}  {{\myBoldGreekNotationLower{\theta}  }}&#10;\newcommand{\biota}   {{\myBoldGreekNotationLower{\iota}   }}&#10;\newcommand{\bkappa}  {{\myBoldGreekNotationLower{\kappa}  }}&#10;\newcommand{\blambda} {{\myBoldGreekNotationLower{\lambda} }}&#10;\newcommand{\bmu}     {{\myBoldGreekNotationLower{\mu}     }}&#10;\newcommand{\bnu}     {{\myBoldGreekNotationLower{\nu}     }}&#10;\newcommand{\bxi}     {{\myBoldGreekNotationLower{\xi}     }}&#10;\newcommand{\bomicron}{{\myBoldGreekNotationLower{\omicron}}}&#10;\newcommand{\bpi}     {{\myBoldGreekNotationLower{\pi}     }}&#10;\newcommand{\brho}    {{\myBoldGreekNotationLower{\rho}    }}&#10;\newcommand{\bsigma}  {{\myBoldGreekNotationLower{\sigma}  }}&#10;\newcommand{\btau}    {{\myBoldGreekNotationLower{\tau}    }}&#10;\newcommand{\bupsilon}{{\myBoldGreekNotationLower{\upsilon}}}&#10;\newcommand{\bphi}    {{\myBoldGreekNotationLower{\phi}    }}&#10;\newcommand{\bchi}    {{\myBoldGreekNotationLower{\chi}    }}&#10;\newcommand{\bpsi}    {{\myBoldGreekNotationLower{\psi}    }}&#10;\newcommand{\bomega}  {{\myBoldGreekNotationLower{\omega}  }}&#10;&#10;\newcommand{\bGamma}  {{\myBoldGreekNotationUpper{\Gamma}  }}&#10;\newcommand{\bDelta}  {{\myBoldGreekNotationUpper{\Delta}  }}&#10;\newcommand{\bTheta}  {{\myBoldGreekNotationUpper{\Theta}  }}&#10;\newcommand{\bLambda} {{\myBoldGreekNotationUpper{\Lambda} }}&#10;\newcommand{\bXi}     {{\myBoldGreekNotationUpper{\Xi}     }}&#10;\newcommand{\bPi}     {{\myBoldGreekNotationUpper{\Pi}     }}&#10;\newcommand{\bSigma}  {{\myBoldGreekNotationUpper{\Sigma}  }}&#10;\newcommand{\bUpsilon}{{\myBoldGreekNotationUpper{\Upsilon}}}&#10;\newcommand{\bPhi}    {{\myBoldGreekNotationUpper{\Phi}    }}&#10;\newcommand{\bPsi}    {{\myBoldGreekNotationUpper{\Psi}    }}&#10;\newcommand{\bOmega}  {{\myBoldGreekNotationUpper{\Omega}  }}&#10;&#10;\newcommand{\inn}[2][0cm]{\mathopen{}\left|{#2}\parbox[h][#1]{0cm}{}\right|}&#10;\newcommand{\invn}[2][0cm]{\mathopen{}\left|\left|{#2}\parbox[h][#1]{0cm}{}\right|\right|}&#10;&#10;%\newcommand{\Sa}{{\mathbf {Sa}}}&#10;%\newcommand{\Topo}{{\mathbf {Topo}}}&#10;%\newcommand{\Sep}{{\mathbf {Sep}}}&#10;%\newcommand{\Str}{{\mathbf {Str}}}&#10;%\newcommand{\Reg}{{\mathbf {Reg}}}&#10;&#10;%\newcommand{\PPhi}{{\pmb \Phi}}&#10;%\newcommand{\PPi}{{\pmb \Pi}}&#10;%\newcommand{\PPhi}{{\bm \Phi}}&#10;%\newcommand{\PPi}{{\bm \Pi}}&#10;\newcommand{\PPhi}{{\Phi}}&#10;\newcommand{\PPi}{{\Pi}}&#10;\newcommand{\ppi}{{\pi}}&#10;\newcommand{\ggam}{{\gamma}}&#10;&#10;\newcommand{\cA}{{\mathcal A}}&#10;\newcommand{\cB}{{\mathcal B}}&#10;\newcommand{\cC}{{\mathcal C}}&#10;\newcommand{\cD}{{\mathcal D}}&#10;\newcommand{\cE}{{\mathcal E}}&#10;\newcommand{\cF}{{\mathcal F}}&#10;\newcommand{\cG}{{\mathcal G}}&#10;\newcommand{\cH}{{\mathcal H}}&#10;\newcommand{\cI}{{\mathcal I}}&#10;\newcommand{\cJ}{{\mathcal J}}&#10;\newcommand{\cK}{{\mathcal K}}&#10;\newcommand{\cL}{{\mathcal L}}&#10;\newcommand{\cM}{{\mathcal M}}&#10;\newcommand{\cN}{{\mathcal N}}&#10;\newcommand{\cO}{{\mathcal O}}&#10;\newcommand{\cP}{{\mathcal P}}&#10;\newcommand{\cQ}{{\mathcal Q}}&#10;\newcommand{\cR}{{\mathcal R}}&#10;\newcommand{\cS}{{\mathcal S}}&#10;\newcommand{\cT}{{\mathcal T}}&#10;\newcommand{\cU}{{\mathcal U}}&#10;\newcommand{\cV}{{\mathcal V}}&#10;\newcommand{\cW}{{\mathcal W}}&#10;\newcommand{\cX}{{\mathcal X}}&#10;\newcommand{\cY}{{\mathcal Y}}&#10;\newcommand{\cZ}{{\mathcal Z}}&#10;&#10;\newcommand{\ca}{{\mathcal a}}&#10;\newcommand{\cb}{{\mathcal b}}&#10;\newcommand{\cc}{{\mathcal c}}&#10;\newcommand{\cd}{{\mathcal d}}&#10;\newcommand{\ce}{{\mathcal e}}&#10;%\newcommand{\cf}{{\mathcal f}}&#10;\newcommand{\cg}{{\mathcal g}}&#10;\newcommand{\ch}{{\mathcal h}}&#10;\newcommand{\ci}{{\mathcal i}}&#10;\newcommand{\cj}{{\mathcal j}}&#10;%\newcommand{\ck}{{\mathcal k}}&#10;\newcommand{\cl}{{\mathcal l}}&#10;\newcommand{\cm}{{\mathcal m}}&#10;\newcommand{\cn}{{\mathcal n}}&#10;\newcommand{\co}{{\mathcal o}}&#10;\newcommand{\cp}{{\mathcal p}}&#10;\newcommand{\cq}{{\mathcal q}}&#10;%\newcommand{\cr}{{\mathcal r}}&#10;\newcommand{\cs}{{\mathcal s}}&#10;\newcommand{\ct}{{\mathcal t}}&#10;\newcommand{\cu}{{\mathcal u}}&#10;\newcommand{\cv}{{\mathcal v}}&#10;\newcommand{\cw}{{\mathcal w}}&#10;\newcommand{\cx}{{\mathcal x}}&#10;\newcommand{\cy}{{\mathcal y}}&#10;\newcommand{\cz}{{\mathcal z}}&#10;&#10;%cool package Styles&#10;\Style{IdentityMatrixSymb=\mI,%&#10;       DSymb={\mathrm d},%&#10;       IntegrateDifferentialDSymb={\mathrm d},%&#10;       TrParen=p,%&#10;       DetParen=p}&#10;\Style{DDisplayFunc=outset}&#10;\renewcommand{\Transpose}[1]{ {#1}^\Transp }&#10;\newcommand{\TransposeInv}[1]{ {#1}^{-\Transp} }&#10;\newcommand{\T}[1]{\Transpose{#1}}&#10;\newcommand{\TInv}[1]{\TransposeInv{#1}}&#10;\newcommand{\Inv}[1]{ {#1}^{-1} }&#10;\newcommand{\Transp}{{{\mathrm T}}}&#10;      &#10;\newcommand{\Rank}[1]    {\operatorname{rank}\inp{#1}}&#10;\newcommand{\Vol}[1]     {\operatorname{vol}\inp{#1}}&#10;\renewcommand{\Vec}[1]   {\operatorname{vec}\inp{#1}}&#10;\renewcommand{\Div}[1]   {\T{\nabla} \, #1}&#10;\newcommand{\Diag}[1]    {\operatorname{diag}\inp{#1}}&#10;\newcommand{\Dim}[1]     {\operatorname{dim}\inp{#1}}&#10;\newcommand{\Diagof}[1]  {\operatorname{diag}^{-1}\inp{#1}}&#10;\newcommand*{\diff}{\mathop{}\!\mathrm{d}} %e.g. $F(x) = \int\!f(x)\diff x$&#10;\newcommand{\Argmin}[1]{\underset{#1}{\operatorname{argmin}} \;}&#10;\newcommand{\Maxof}[1]{\underset{#1}{\operatorname{max}} \;}&#10;\newcommand{\Minof}[1]{\underset{#1}{\operatorname{min}} \;}&#10;&#10;\providecommand{\e}[1]{\ensuremath{\cdot 10^{#1}}}&#10;&#10;%workaround for mathbold in cool, cf. http://tex.stackexchange.com/questions/97910&#10;\let\oldmb\mathbold&#10;\protected\def\mathbold{\oldmb}&#10;&#10;\newcommand{\CB} [1]{{\color{#1}     $\bullet$}}&#10;\newcommand{\CBB}[2]{{\color[#1]{#2} $\bullet$}}&#10;&#10;\newcommand{\ie}{i.e.}&#10;\newcommand{\Ie}{I.e.}&#10;\newcommand{\eg}{e.g.}&#10;\newcommand{\Eg}{E.g.}&#10;\newcommand{\cf}{cf.\ }&#10;\newcommand{\Cf}{Cf.\ }&#10;\newcommand{\etc}{etc.\ }&#10;\newcommand{\wrt}{w.r.t.\ }&#10;\newcommand{\Wrt}{W.r.t.\ }&#10;% \newcommand{\wlog}{w.l.o.g.~}&#10;\newcommand{\Wlog}{W.l.o.g.\ }&#10;\newcommand{\resp}{resp.\ }&#10;\newcommand{\etal}{et al.\ }&#10;&#10;\newtheorem{theorem}{Theorem}&#10;\newtheorem{definition}{Definition}&#10;\newtheorem{expectation}{Expectation}&#10;\newtheorem{problem}{Problem}&#10;%\newtheorem{algorithm}{Algorithm}&#10;&#10;%\newenvironment{fshaded}{%&#10;%\def\FrameCommand{\fcolorbox{framecolor}{shadecolor}}%&#10;%\MakeFramed {\FrameRestore}}%&#10;%{\endMakeFramed}&#10;%&#10;%\newtheorem{theorem}{Theorem}[section]&#10;%&#10;%\newenvironment{fdfn}[1][]{&#10;%\definecolor{shadecolor}{rgb}{.9,.9,1}%DEFINITION_COLORBOX&#10;%\definecolor{framecolor}{rgb}{1,1,1}%&#10;%\begin{fshaded}\begin{theorem}[#1]}{\end{theorem}\end{fshaded}}&#10;%&#10;%&#10;%\begin{fdfn}[Blash]&#10;%Eine Zahlenfolge ...&#10;%\end{fdfn}&#10;%&#10;%\begin{fdfn}[Test]&#10;%Eine Zahlenfolge ...&#10;%\end{fdfn}&#10;&#10;% :mode=latex: %&#10;&#10;\begin{document}&#10;&#10;\[&#10;\alpha_2 = \frac{\operatorname{Area}(\inb{\vx_0,\vx_1,\vx})}{\operatorname{Area}(\inb{\vx_0,\vx_1,\vx_2})}\]&#10;&#10;\end{document}"/>
  <p:tag name="IGUANATEXSIZE" val="16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%\usepackage[osf,sc]{mathpazo}&#10;\usepackage{cool}&#10;\usepackage{mathtools}&#10;\pagestyle{empty}&#10;&#10;%!TEX root = diss.tex&#10;&#10;%%%%%%%%%%%%%%%%%%%%%%%%%%%%%%%%%%%%%%%%%%%%%%%%%%%%%%%%%%%%%&#10;%% LaTeX math macros&#10;%%%%%%%%%%%%%%%%%%%%%%%%%%%%%%%%%%%%%%%%%%%%%%%%%%%%%%%%%%%%%&#10;&#10;\newcommand{\mySetNotation}[1]{{\mathbb{#1}}}&#10;\newcommand{\RRSet}{{\mySetNotation{R}}}&#10;\newcommand{\EESet}{{\mySetNotation{E}}}&#10;\newcommand{\NNSet}{{\mySetNotation{N}}}&#10;\newcommand{\QQSet}{{\mySetNotation{Q}}}&#10;&#10;\newcommand{\myBoldNotation}[1]{{\mathbf #1}}&#10;%\newcommand{\myBoldNotation}[1]{{\mathbold{#1}}} %for euler math&#10;\newcommand{\va}   {{\myBoldNotation{a}}}&#10;\newcommand{\vb}   {{\myBoldNotation{b}}}&#10;\newcommand{\vc}   {{\myBoldNotation{c}}}&#10;\newcommand{\vd}   {{\myBoldNotation{d}}}&#10;\newcommand{\ve}   {{\myBoldNotation{e}}}&#10;\newcommand{\vf}   {{\myBoldNotation{f}}}&#10;\newcommand{\vg}   {{\myBoldNotation{g}}}&#10;\newcommand{\vh}   {{\myBoldNotation{h}}}&#10;\newcommand{\vi}   {{\myBoldNotation{i}}}&#10;\newcommand{\vj}   {{\myBoldNotation{j}}}&#10;\newcommand{\vk}   {{\myBoldNotation{k}}}&#10;\newcommand{\vl}   {{\myBoldNotation{l}}}&#10;\newcommand{\vm}   {{\myBoldNotation{m}}}&#10;\newcommand{\vn}   {{\myBoldNotation{n}}}&#10;\newcommand{\nn}   {{\myBoldNotation{n}}}&#10;\newcommand{\vo}   {{\myBoldNotation{o}}}&#10;\newcommand{\vp}   {{\myBoldNotation{p}}}&#10;\newcommand{\pp}   {{\myBoldNotation{p}}}&#10;\newcommand{\vq}   {{\myBoldNotation{q}}}&#10;\newcommand{\vr}   {{\myBoldNotation{r}}}&#10;\newcommand{\vs}   {{\myBoldNotation{s}}}&#10;\newcommand{\vt}   {{\myBoldNotation{t}}}&#10;\newcommand{\vu}   {{\myBoldNotation{u}}}&#10;\newcommand{\vv}   {{\myBoldNotation{v}}}&#10;\newcommand{\vw}   {{\myBoldNotation{w}}}&#10;\newcommand{\vx}   {{\myBoldNotation{x}}}&#10;\newcommand{\vy}   {{\myBoldNotation{y}}}&#10;\newcommand{\vz}   {{\myBoldNotation{z}}}&#10;\newcommand{\vNull}{{\myBoldNotation{0}}}&#10;\newcommand{\vOne} {{\myBoldNotation{1}}}&#10;&#10;\newcommand{\mA}   {{\myBoldNotation{A}}}&#10;\newcommand{\mB}   {{\myBoldNotation{B}}}&#10;\newcommand{\mC}   {{\myBoldNotation{C}}}&#10;\newcommand{\mD}   {{\myBoldNotation{D}}}&#10;\newcommand{\mE}   {{\myBoldNotation{E}}}&#10;\newcommand{\mF}   {{\myBoldNotation{F}}}&#10;\newcommand{\mG}   {{\myBoldNotation{G}}}&#10;\newcommand{\mH}   {{\myBoldNotation{H}}}&#10;\newcommand{\mI}   {{\myBoldNotation{I}}}&#10;\newcommand{\mJ}   {{\myBoldNotation{J}}}&#10;\newcommand{\mK}   {{\myBoldNotation{K}}}&#10;\newcommand{\mL}   {{\myBoldNotation{L}}}&#10;\newcommand{\mM}   {{\myBoldNotation{M}}}&#10;\newcommand{\mN}   {{\myBoldNotation{N}}}&#10;\newcommand{\mO}   {{\myBoldNotation{O}}}&#10;\newcommand{\mP}   {{\myBoldNotation{P}}}&#10;\newcommand{\mQ}   {{\myBoldNotation{Q}}}&#10;\newcommand{\mR}   {{\myBoldNotation{R}}}&#10;\newcommand{\mS}   {{\myBoldNotation{S}}}&#10;\newcommand{\mT}   {{\myBoldNotation{T}}}&#10;\newcommand{\mU}   {{\myBoldNotation{U}}}&#10;\newcommand{\mV}   {{\myBoldNotation{V}}}&#10;\newcommand{\mW}   {{\myBoldNotation{W}}}&#10;\newcommand{\mX}   {{\myBoldNotation{X}}}&#10;\newcommand{\mY}   {{\myBoldNotation{Y}}}&#10;\newcommand{\mZ}   {{\myBoldNotation{Z}}}&#10;\newcommand{\mNull}{{\myBoldNotation{0}}}&#10;&#10;%\newcommand{\myBoldGreekNotation}[1]{\boldsymbol{#1}}&#10;\newcommand{\myBoldGreekNotationLower}[1]{{\bm{#1}}}&#10;\newcommand{\myBoldGreekNotationUpper}[1]{{\bm{#1}}}&#10;\newcommand{\balpha}  {{\myBoldGreekNotationLower{\alpha}  }}&#10;\newcommand{\bbeta}   {{\myBoldGreekNotationLower{\beta}   }}&#10;\newcommand{\bgamma}  {{\myBoldGreekNotationLower{\gamma}  }}&#10;\newcommand{\bdelta}  {{\myBoldGreekNotationLower{\delta}  }}&#10;\newcommand{\bepsilon}{{\myBoldGreekNotationLower{\epsilon}}}&#10;\newcommand{\bzeta}   {{\myBoldGreekNotationLower{\zeta}   }}&#10;\newcommand{\btheta}  {{\myBoldGreekNotationLower{\theta}  }}&#10;\newcommand{\biota}   {{\myBoldGreekNotationLower{\iota}   }}&#10;\newcommand{\bkappa}  {{\myBoldGreekNotationLower{\kappa}  }}&#10;\newcommand{\blambda} {{\myBoldGreekNotationLower{\lambda} }}&#10;\newcommand{\bmu}     {{\myBoldGreekNotationLower{\mu}     }}&#10;\newcommand{\bnu}     {{\myBoldGreekNotationLower{\nu}     }}&#10;\newcommand{\bxi}     {{\myBoldGreekNotationLower{\xi}     }}&#10;\newcommand{\bomicron}{{\myBoldGreekNotationLower{\omicron}}}&#10;\newcommand{\bpi}     {{\myBoldGreekNotationLower{\pi}     }}&#10;\newcommand{\brho}    {{\myBoldGreekNotationLower{\rho}    }}&#10;\newcommand{\bsigma}  {{\myBoldGreekNotationLower{\sigma}  }}&#10;\newcommand{\btau}    {{\myBoldGreekNotationLower{\tau}    }}&#10;\newcommand{\bupsilon}{{\myBoldGreekNotationLower{\upsilon}}}&#10;\newcommand{\bphi}    {{\myBoldGreekNotationLower{\phi}    }}&#10;\newcommand{\bchi}    {{\myBoldGreekNotationLower{\chi}    }}&#10;\newcommand{\bpsi}    {{\myBoldGreekNotationLower{\psi}    }}&#10;\newcommand{\bomega}  {{\myBoldGreekNotationLower{\omega}  }}&#10;&#10;\newcommand{\bGamma}  {{\myBoldGreekNotationUpper{\Gamma}  }}&#10;\newcommand{\bDelta}  {{\myBoldGreekNotationUpper{\Delta}  }}&#10;\newcommand{\bTheta}  {{\myBoldGreekNotationUpper{\Theta}  }}&#10;\newcommand{\bLambda} {{\myBoldGreekNotationUpper{\Lambda} }}&#10;\newcommand{\bXi}     {{\myBoldGreekNotationUpper{\Xi}     }}&#10;\newcommand{\bPi}     {{\myBoldGreekNotationUpper{\Pi}     }}&#10;\newcommand{\bSigma}  {{\myBoldGreekNotationUpper{\Sigma}  }}&#10;\newcommand{\bUpsilon}{{\myBoldGreekNotationUpper{\Upsilon}}}&#10;\newcommand{\bPhi}    {{\myBoldGreekNotationUpper{\Phi}    }}&#10;\newcommand{\bPsi}    {{\myBoldGreekNotationUpper{\Psi}    }}&#10;\newcommand{\bOmega}  {{\myBoldGreekNotationUpper{\Omega}  }}&#10;&#10;\newcommand{\inn}[2][0cm]{\mathopen{}\left|{#2}\parbox[h][#1]{0cm}{}\right|}&#10;\newcommand{\invn}[2][0cm]{\mathopen{}\left|\left|{#2}\parbox[h][#1]{0cm}{}\right|\right|}&#10;&#10;%\newcommand{\Sa}{{\mathbf {Sa}}}&#10;%\newcommand{\Topo}{{\mathbf {Topo}}}&#10;%\newcommand{\Sep}{{\mathbf {Sep}}}&#10;%\newcommand{\Str}{{\mathbf {Str}}}&#10;%\newcommand{\Reg}{{\mathbf {Reg}}}&#10;&#10;%\newcommand{\PPhi}{{\pmb \Phi}}&#10;%\newcommand{\PPi}{{\pmb \Pi}}&#10;%\newcommand{\PPhi}{{\bm \Phi}}&#10;%\newcommand{\PPi}{{\bm \Pi}}&#10;\newcommand{\PPhi}{{\Phi}}&#10;\newcommand{\PPi}{{\Pi}}&#10;\newcommand{\ppi}{{\pi}}&#10;\newcommand{\ggam}{{\gamma}}&#10;&#10;\newcommand{\cA}{{\mathcal A}}&#10;\newcommand{\cB}{{\mathcal B}}&#10;\newcommand{\cC}{{\mathcal C}}&#10;\newcommand{\cD}{{\mathcal D}}&#10;\newcommand{\cE}{{\mathcal E}}&#10;\newcommand{\cF}{{\mathcal F}}&#10;\newcommand{\cG}{{\mathcal G}}&#10;\newcommand{\cH}{{\mathcal H}}&#10;\newcommand{\cI}{{\mathcal I}}&#10;\newcommand{\cJ}{{\mathcal J}}&#10;\newcommand{\cK}{{\mathcal K}}&#10;\newcommand{\cL}{{\mathcal L}}&#10;\newcommand{\cM}{{\mathcal M}}&#10;\newcommand{\cN}{{\mathcal N}}&#10;\newcommand{\cO}{{\mathcal O}}&#10;\newcommand{\cP}{{\mathcal P}}&#10;\newcommand{\cQ}{{\mathcal Q}}&#10;\newcommand{\cR}{{\mathcal R}}&#10;\newcommand{\cS}{{\mathcal S}}&#10;\newcommand{\cT}{{\mathcal T}}&#10;\newcommand{\cU}{{\mathcal U}}&#10;\newcommand{\cV}{{\mathcal V}}&#10;\newcommand{\cW}{{\mathcal W}}&#10;\newcommand{\cX}{{\mathcal X}}&#10;\newcommand{\cY}{{\mathcal Y}}&#10;\newcommand{\cZ}{{\mathcal Z}}&#10;&#10;\newcommand{\ca}{{\mathcal a}}&#10;\newcommand{\cb}{{\mathcal b}}&#10;\newcommand{\cc}{{\mathcal c}}&#10;\newcommand{\cd}{{\mathcal d}}&#10;\newcommand{\ce}{{\mathcal e}}&#10;%\newcommand{\cf}{{\mathcal f}}&#10;\newcommand{\cg}{{\mathcal g}}&#10;\newcommand{\ch}{{\mathcal h}}&#10;\newcommand{\ci}{{\mathcal i}}&#10;\newcommand{\cj}{{\mathcal j}}&#10;%\newcommand{\ck}{{\mathcal k}}&#10;\newcommand{\cl}{{\mathcal l}}&#10;\newcommand{\cm}{{\mathcal m}}&#10;\newcommand{\cn}{{\mathcal n}}&#10;\newcommand{\co}{{\mathcal o}}&#10;\newcommand{\cp}{{\mathcal p}}&#10;\newcommand{\cq}{{\mathcal q}}&#10;%\newcommand{\cr}{{\mathcal r}}&#10;\newcommand{\cs}{{\mathcal s}}&#10;\newcommand{\ct}{{\mathcal t}}&#10;\newcommand{\cu}{{\mathcal u}}&#10;\newcommand{\cv}{{\mathcal v}}&#10;\newcommand{\cw}{{\mathcal w}}&#10;\newcommand{\cx}{{\mathcal x}}&#10;\newcommand{\cy}{{\mathcal y}}&#10;\newcommand{\cz}{{\mathcal z}}&#10;&#10;%cool package Styles&#10;\Style{IdentityMatrixSymb=\mI,%&#10;       DSymb={\mathrm d},%&#10;       IntegrateDifferentialDSymb={\mathrm d},%&#10;       TrParen=p,%&#10;       DetParen=p}&#10;\Style{DDisplayFunc=outset}&#10;\renewcommand{\Transpose}[1]{ {#1}^\Transp }&#10;\newcommand{\TransposeInv}[1]{ {#1}^{-\Transp} }&#10;\newcommand{\T}[1]{\Transpose{#1}}&#10;\newcommand{\TInv}[1]{\TransposeInv{#1}}&#10;\newcommand{\Inv}[1]{ {#1}^{-1} }&#10;\newcommand{\Transp}{{{\mathrm T}}}&#10;      &#10;\newcommand{\Rank}[1]    {\operatorname{rank}\inp{#1}}&#10;\newcommand{\Vol}[1]     {\operatorname{vol}\inp{#1}}&#10;\renewcommand{\Vec}[1]   {\operatorname{vec}\inp{#1}}&#10;\renewcommand{\Div}[1]   {\T{\nabla} \, #1}&#10;\newcommand{\Diag}[1]    {\operatorname{diag}\inp{#1}}&#10;\newcommand{\Dim}[1]     {\operatorname{dim}\inp{#1}}&#10;\newcommand{\Diagof}[1]  {\operatorname{diag}^{-1}\inp{#1}}&#10;\newcommand*{\diff}{\mathop{}\!\mathrm{d}} %e.g. $F(x) = \int\!f(x)\diff x$&#10;\newcommand{\Argmin}[1]{\underset{#1}{\operatorname{argmin}} \;}&#10;\newcommand{\Maxof}[1]{\underset{#1}{\operatorname{max}} \;}&#10;\newcommand{\Minof}[1]{\underset{#1}{\operatorname{min}} \;}&#10;&#10;\providecommand{\e}[1]{\ensuremath{\cdot 10^{#1}}}&#10;&#10;%workaround for mathbold in cool, cf. http://tex.stackexchange.com/questions/97910&#10;\let\oldmb\mathbold&#10;\protected\def\mathbold{\oldmb}&#10;&#10;\newcommand{\CB} [1]{{\color{#1}     $\bullet$}}&#10;\newcommand{\CBB}[2]{{\color[#1]{#2} $\bullet$}}&#10;&#10;\newcommand{\ie}{i.e.}&#10;\newcommand{\Ie}{I.e.}&#10;\newcommand{\eg}{e.g.}&#10;\newcommand{\Eg}{E.g.}&#10;\newcommand{\cf}{cf.\ }&#10;\newcommand{\Cf}{Cf.\ }&#10;\newcommand{\etc}{etc.\ }&#10;\newcommand{\wrt}{w.r.t.\ }&#10;\newcommand{\Wrt}{W.r.t.\ }&#10;% \newcommand{\wlog}{w.l.o.g.~}&#10;\newcommand{\Wlog}{W.l.o.g.\ }&#10;\newcommand{\resp}{resp.\ }&#10;\newcommand{\etal}{et al.\ }&#10;&#10;\newtheorem{theorem}{Theorem}&#10;\newtheorem{definition}{Definition}&#10;\newtheorem{expectation}{Expectation}&#10;\newtheorem{problem}{Problem}&#10;%\newtheorem{algorithm}{Algorithm}&#10;&#10;%\newenvironment{fshaded}{%&#10;%\def\FrameCommand{\fcolorbox{framecolor}{shadecolor}}%&#10;%\MakeFramed {\FrameRestore}}%&#10;%{\endMakeFramed}&#10;%&#10;%\newtheorem{theorem}{Theorem}[section]&#10;%&#10;%\newenvironment{fdfn}[1][]{&#10;%\definecolor{shadecolor}{rgb}{.9,.9,1}%DEFINITION_COLORBOX&#10;%\definecolor{framecolor}{rgb}{1,1,1}%&#10;%\begin{fshaded}\begin{theorem}[#1]}{\end{theorem}\end{fshaded}}&#10;%&#10;%&#10;%\begin{fdfn}[Blash]&#10;%Eine Zahlenfolge ...&#10;%\end{fdfn}&#10;%&#10;%\begin{fdfn}[Test]&#10;%Eine Zahlenfolge ...&#10;%\end{fdfn}&#10;&#10;% :mode=latex: %&#10;&#10;\begin{document}&#10;&#10;\[&#10;\alpha_0&#10;\]&#10;&#10;\end{document}"/>
  <p:tag name="IGUANATEXSIZE" val="16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%\usepackage[osf,sc]{mathpazo}&#10;\usepackage{cool}&#10;\usepackage{mathtools}&#10;\pagestyle{empty}&#10;&#10;%!TEX root = diss.tex&#10;&#10;%%%%%%%%%%%%%%%%%%%%%%%%%%%%%%%%%%%%%%%%%%%%%%%%%%%%%%%%%%%%%&#10;%% LaTeX math macros&#10;%%%%%%%%%%%%%%%%%%%%%%%%%%%%%%%%%%%%%%%%%%%%%%%%%%%%%%%%%%%%%&#10;&#10;\newcommand{\mySetNotation}[1]{{\mathbb{#1}}}&#10;\newcommand{\RRSet}{{\mySetNotation{R}}}&#10;\newcommand{\EESet}{{\mySetNotation{E}}}&#10;\newcommand{\NNSet}{{\mySetNotation{N}}}&#10;\newcommand{\QQSet}{{\mySetNotation{Q}}}&#10;&#10;\newcommand{\myBoldNotation}[1]{{\mathbf #1}}&#10;%\newcommand{\myBoldNotation}[1]{{\mathbold{#1}}} %for euler math&#10;\newcommand{\va}   {{\myBoldNotation{a}}}&#10;\newcommand{\vb}   {{\myBoldNotation{b}}}&#10;\newcommand{\vc}   {{\myBoldNotation{c}}}&#10;\newcommand{\vd}   {{\myBoldNotation{d}}}&#10;\newcommand{\ve}   {{\myBoldNotation{e}}}&#10;\newcommand{\vf}   {{\myBoldNotation{f}}}&#10;\newcommand{\vg}   {{\myBoldNotation{g}}}&#10;\newcommand{\vh}   {{\myBoldNotation{h}}}&#10;\newcommand{\vi}   {{\myBoldNotation{i}}}&#10;\newcommand{\vj}   {{\myBoldNotation{j}}}&#10;\newcommand{\vk}   {{\myBoldNotation{k}}}&#10;\newcommand{\vl}   {{\myBoldNotation{l}}}&#10;\newcommand{\vm}   {{\myBoldNotation{m}}}&#10;\newcommand{\vn}   {{\myBoldNotation{n}}}&#10;\newcommand{\nn}   {{\myBoldNotation{n}}}&#10;\newcommand{\vo}   {{\myBoldNotation{o}}}&#10;\newcommand{\vp}   {{\myBoldNotation{p}}}&#10;\newcommand{\pp}   {{\myBoldNotation{p}}}&#10;\newcommand{\vq}   {{\myBoldNotation{q}}}&#10;\newcommand{\vr}   {{\myBoldNotation{r}}}&#10;\newcommand{\vs}   {{\myBoldNotation{s}}}&#10;\newcommand{\vt}   {{\myBoldNotation{t}}}&#10;\newcommand{\vu}   {{\myBoldNotation{u}}}&#10;\newcommand{\vv}   {{\myBoldNotation{v}}}&#10;\newcommand{\vw}   {{\myBoldNotation{w}}}&#10;\newcommand{\vx}   {{\myBoldNotation{x}}}&#10;\newcommand{\vy}   {{\myBoldNotation{y}}}&#10;\newcommand{\vz}   {{\myBoldNotation{z}}}&#10;\newcommand{\vNull}{{\myBoldNotation{0}}}&#10;\newcommand{\vOne} {{\myBoldNotation{1}}}&#10;&#10;\newcommand{\mA}   {{\myBoldNotation{A}}}&#10;\newcommand{\mB}   {{\myBoldNotation{B}}}&#10;\newcommand{\mC}   {{\myBoldNotation{C}}}&#10;\newcommand{\mD}   {{\myBoldNotation{D}}}&#10;\newcommand{\mE}   {{\myBoldNotation{E}}}&#10;\newcommand{\mF}   {{\myBoldNotation{F}}}&#10;\newcommand{\mG}   {{\myBoldNotation{G}}}&#10;\newcommand{\mH}   {{\myBoldNotation{H}}}&#10;\newcommand{\mI}   {{\myBoldNotation{I}}}&#10;\newcommand{\mJ}   {{\myBoldNotation{J}}}&#10;\newcommand{\mK}   {{\myBoldNotation{K}}}&#10;\newcommand{\mL}   {{\myBoldNotation{L}}}&#10;\newcommand{\mM}   {{\myBoldNotation{M}}}&#10;\newcommand{\mN}   {{\myBoldNotation{N}}}&#10;\newcommand{\mO}   {{\myBoldNotation{O}}}&#10;\newcommand{\mP}   {{\myBoldNotation{P}}}&#10;\newcommand{\mQ}   {{\myBoldNotation{Q}}}&#10;\newcommand{\mR}   {{\myBoldNotation{R}}}&#10;\newcommand{\mS}   {{\myBoldNotation{S}}}&#10;\newcommand{\mT}   {{\myBoldNotation{T}}}&#10;\newcommand{\mU}   {{\myBoldNotation{U}}}&#10;\newcommand{\mV}   {{\myBoldNotation{V}}}&#10;\newcommand{\mW}   {{\myBoldNotation{W}}}&#10;\newcommand{\mX}   {{\myBoldNotation{X}}}&#10;\newcommand{\mY}   {{\myBoldNotation{Y}}}&#10;\newcommand{\mZ}   {{\myBoldNotation{Z}}}&#10;\newcommand{\mNull}{{\myBoldNotation{0}}}&#10;&#10;%\newcommand{\myBoldGreekNotation}[1]{\boldsymbol{#1}}&#10;\newcommand{\myBoldGreekNotationLower}[1]{{\bm{#1}}}&#10;\newcommand{\myBoldGreekNotationUpper}[1]{{\bm{#1}}}&#10;\newcommand{\balpha}  {{\myBoldGreekNotationLower{\alpha}  }}&#10;\newcommand{\bbeta}   {{\myBoldGreekNotationLower{\beta}   }}&#10;\newcommand{\bgamma}  {{\myBoldGreekNotationLower{\gamma}  }}&#10;\newcommand{\bdelta}  {{\myBoldGreekNotationLower{\delta}  }}&#10;\newcommand{\bepsilon}{{\myBoldGreekNotationLower{\epsilon}}}&#10;\newcommand{\bzeta}   {{\myBoldGreekNotationLower{\zeta}   }}&#10;\newcommand{\btheta}  {{\myBoldGreekNotationLower{\theta}  }}&#10;\newcommand{\biota}   {{\myBoldGreekNotationLower{\iota}   }}&#10;\newcommand{\bkappa}  {{\myBoldGreekNotationLower{\kappa}  }}&#10;\newcommand{\blambda} {{\myBoldGreekNotationLower{\lambda} }}&#10;\newcommand{\bmu}     {{\myBoldGreekNotationLower{\mu}     }}&#10;\newcommand{\bnu}     {{\myBoldGreekNotationLower{\nu}     }}&#10;\newcommand{\bxi}     {{\myBoldGreekNotationLower{\xi}     }}&#10;\newcommand{\bomicron}{{\myBoldGreekNotationLower{\omicron}}}&#10;\newcommand{\bpi}     {{\myBoldGreekNotationLower{\pi}     }}&#10;\newcommand{\brho}    {{\myBoldGreekNotationLower{\rho}    }}&#10;\newcommand{\bsigma}  {{\myBoldGreekNotationLower{\sigma}  }}&#10;\newcommand{\btau}    {{\myBoldGreekNotationLower{\tau}    }}&#10;\newcommand{\bupsilon}{{\myBoldGreekNotationLower{\upsilon}}}&#10;\newcommand{\bphi}    {{\myBoldGreekNotationLower{\phi}    }}&#10;\newcommand{\bchi}    {{\myBoldGreekNotationLower{\chi}    }}&#10;\newcommand{\bpsi}    {{\myBoldGreekNotationLower{\psi}    }}&#10;\newcommand{\bomega}  {{\myBoldGreekNotationLower{\omega}  }}&#10;&#10;\newcommand{\bGamma}  {{\myBoldGreekNotationUpper{\Gamma}  }}&#10;\newcommand{\bDelta}  {{\myBoldGreekNotationUpper{\Delta}  }}&#10;\newcommand{\bTheta}  {{\myBoldGreekNotationUpper{\Theta}  }}&#10;\newcommand{\bLambda} {{\myBoldGreekNotationUpper{\Lambda} }}&#10;\newcommand{\bXi}     {{\myBoldGreekNotationUpper{\Xi}     }}&#10;\newcommand{\bPi}     {{\myBoldGreekNotationUpper{\Pi}     }}&#10;\newcommand{\bSigma}  {{\myBoldGreekNotationUpper{\Sigma}  }}&#10;\newcommand{\bUpsilon}{{\myBoldGreekNotationUpper{\Upsilon}}}&#10;\newcommand{\bPhi}    {{\myBoldGreekNotationUpper{\Phi}    }}&#10;\newcommand{\bPsi}    {{\myBoldGreekNotationUpper{\Psi}    }}&#10;\newcommand{\bOmega}  {{\myBoldGreekNotationUpper{\Omega}  }}&#10;&#10;\newcommand{\inn}[2][0cm]{\mathopen{}\left|{#2}\parbox[h][#1]{0cm}{}\right|}&#10;\newcommand{\invn}[2][0cm]{\mathopen{}\left|\left|{#2}\parbox[h][#1]{0cm}{}\right|\right|}&#10;&#10;%\newcommand{\Sa}{{\mathbf {Sa}}}&#10;%\newcommand{\Topo}{{\mathbf {Topo}}}&#10;%\newcommand{\Sep}{{\mathbf {Sep}}}&#10;%\newcommand{\Str}{{\mathbf {Str}}}&#10;%\newcommand{\Reg}{{\mathbf {Reg}}}&#10;&#10;%\newcommand{\PPhi}{{\pmb \Phi}}&#10;%\newcommand{\PPi}{{\pmb \Pi}}&#10;%\newcommand{\PPhi}{{\bm \Phi}}&#10;%\newcommand{\PPi}{{\bm \Pi}}&#10;\newcommand{\PPhi}{{\Phi}}&#10;\newcommand{\PPi}{{\Pi}}&#10;\newcommand{\ppi}{{\pi}}&#10;\newcommand{\ggam}{{\gamma}}&#10;&#10;\newcommand{\cA}{{\mathcal A}}&#10;\newcommand{\cB}{{\mathcal B}}&#10;\newcommand{\cC}{{\mathcal C}}&#10;\newcommand{\cD}{{\mathcal D}}&#10;\newcommand{\cE}{{\mathcal E}}&#10;\newcommand{\cF}{{\mathcal F}}&#10;\newcommand{\cG}{{\mathcal G}}&#10;\newcommand{\cH}{{\mathcal H}}&#10;\newcommand{\cI}{{\mathcal I}}&#10;\newcommand{\cJ}{{\mathcal J}}&#10;\newcommand{\cK}{{\mathcal K}}&#10;\newcommand{\cL}{{\mathcal L}}&#10;\newcommand{\cM}{{\mathcal M}}&#10;\newcommand{\cN}{{\mathcal N}}&#10;\newcommand{\cO}{{\mathcal O}}&#10;\newcommand{\cP}{{\mathcal P}}&#10;\newcommand{\cQ}{{\mathcal Q}}&#10;\newcommand{\cR}{{\mathcal R}}&#10;\newcommand{\cS}{{\mathcal S}}&#10;\newcommand{\cT}{{\mathcal T}}&#10;\newcommand{\cU}{{\mathcal U}}&#10;\newcommand{\cV}{{\mathcal V}}&#10;\newcommand{\cW}{{\mathcal W}}&#10;\newcommand{\cX}{{\mathcal X}}&#10;\newcommand{\cY}{{\mathcal Y}}&#10;\newcommand{\cZ}{{\mathcal Z}}&#10;&#10;\newcommand{\ca}{{\mathcal a}}&#10;\newcommand{\cb}{{\mathcal b}}&#10;\newcommand{\cc}{{\mathcal c}}&#10;\newcommand{\cd}{{\mathcal d}}&#10;\newcommand{\ce}{{\mathcal e}}&#10;%\newcommand{\cf}{{\mathcal f}}&#10;\newcommand{\cg}{{\mathcal g}}&#10;\newcommand{\ch}{{\mathcal h}}&#10;\newcommand{\ci}{{\mathcal i}}&#10;\newcommand{\cj}{{\mathcal j}}&#10;%\newcommand{\ck}{{\mathcal k}}&#10;\newcommand{\cl}{{\mathcal l}}&#10;\newcommand{\cm}{{\mathcal m}}&#10;\newcommand{\cn}{{\mathcal n}}&#10;\newcommand{\co}{{\mathcal o}}&#10;\newcommand{\cp}{{\mathcal p}}&#10;\newcommand{\cq}{{\mathcal q}}&#10;%\newcommand{\cr}{{\mathcal r}}&#10;\newcommand{\cs}{{\mathcal s}}&#10;\newcommand{\ct}{{\mathcal t}}&#10;\newcommand{\cu}{{\mathcal u}}&#10;\newcommand{\cv}{{\mathcal v}}&#10;\newcommand{\cw}{{\mathcal w}}&#10;\newcommand{\cx}{{\mathcal x}}&#10;\newcommand{\cy}{{\mathcal y}}&#10;\newcommand{\cz}{{\mathcal z}}&#10;&#10;%cool package Styles&#10;\Style{IdentityMatrixSymb=\mI,%&#10;       DSymb={\mathrm d},%&#10;       IntegrateDifferentialDSymb={\mathrm d},%&#10;       TrParen=p,%&#10;       DetParen=p}&#10;\Style{DDisplayFunc=outset}&#10;\renewcommand{\Transpose}[1]{ {#1}^\Transp }&#10;\newcommand{\TransposeInv}[1]{ {#1}^{-\Transp} }&#10;\newcommand{\T}[1]{\Transpose{#1}}&#10;\newcommand{\TInv}[1]{\TransposeInv{#1}}&#10;\newcommand{\Inv}[1]{ {#1}^{-1} }&#10;\newcommand{\Transp}{{{\mathrm T}}}&#10;      &#10;\newcommand{\Rank}[1]    {\operatorname{rank}\inp{#1}}&#10;\newcommand{\Vol}[1]     {\operatorname{vol}\inp{#1}}&#10;\renewcommand{\Vec}[1]   {\operatorname{vec}\inp{#1}}&#10;\renewcommand{\Div}[1]   {\T{\nabla} \, #1}&#10;\newcommand{\Diag}[1]    {\operatorname{diag}\inp{#1}}&#10;\newcommand{\Dim}[1]     {\operatorname{dim}\inp{#1}}&#10;\newcommand{\Diagof}[1]  {\operatorname{diag}^{-1}\inp{#1}}&#10;\newcommand*{\diff}{\mathop{}\!\mathrm{d}} %e.g. $F(x) = \int\!f(x)\diff x$&#10;\newcommand{\Argmin}[1]{\underset{#1}{\operatorname{argmin}} \;}&#10;\newcommand{\Maxof}[1]{\underset{#1}{\operatorname{max}} \;}&#10;\newcommand{\Minof}[1]{\underset{#1}{\operatorname{min}} \;}&#10;&#10;\providecommand{\e}[1]{\ensuremath{\cdot 10^{#1}}}&#10;&#10;%workaround for mathbold in cool, cf. http://tex.stackexchange.com/questions/97910&#10;\let\oldmb\mathbold&#10;\protected\def\mathbold{\oldmb}&#10;&#10;\newcommand{\CB} [1]{{\color{#1}     $\bullet$}}&#10;\newcommand{\CBB}[2]{{\color[#1]{#2} $\bullet$}}&#10;&#10;\newcommand{\ie}{i.e.}&#10;\newcommand{\Ie}{I.e.}&#10;\newcommand{\eg}{e.g.}&#10;\newcommand{\Eg}{E.g.}&#10;\newcommand{\cf}{cf.\ }&#10;\newcommand{\Cf}{Cf.\ }&#10;\newcommand{\etc}{etc.\ }&#10;\newcommand{\wrt}{w.r.t.\ }&#10;\newcommand{\Wrt}{W.r.t.\ }&#10;% \newcommand{\wlog}{w.l.o.g.~}&#10;\newcommand{\Wlog}{W.l.o.g.\ }&#10;\newcommand{\resp}{resp.\ }&#10;\newcommand{\etal}{et al.\ }&#10;&#10;\newtheorem{theorem}{Theorem}&#10;\newtheorem{definition}{Definition}&#10;\newtheorem{expectation}{Expectation}&#10;\newtheorem{problem}{Problem}&#10;%\newtheorem{algorithm}{Algorithm}&#10;&#10;%\newenvironment{fshaded}{%&#10;%\def\FrameCommand{\fcolorbox{framecolor}{shadecolor}}%&#10;%\MakeFramed {\FrameRestore}}%&#10;%{\endMakeFramed}&#10;%&#10;%\newtheorem{theorem}{Theorem}[section]&#10;%&#10;%\newenvironment{fdfn}[1][]{&#10;%\definecolor{shadecolor}{rgb}{.9,.9,1}%DEFINITION_COLORBOX&#10;%\definecolor{framecolor}{rgb}{1,1,1}%&#10;%\begin{fshaded}\begin{theorem}[#1]}{\end{theorem}\end{fshaded}}&#10;%&#10;%&#10;%\begin{fdfn}[Blash]&#10;%Eine Zahlenfolge ...&#10;%\end{fdfn}&#10;%&#10;%\begin{fdfn}[Test]&#10;%Eine Zahlenfolge ...&#10;%\end{fdfn}&#10;&#10;% :mode=latex: %&#10;&#10;\begin{document}&#10;&#10;\[&#10;\alpha_1&#10;\]&#10;&#10;\end{document}"/>
  <p:tag name="IGUANATEXSIZE" val="16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%\usepackage[osf,sc]{mathpazo}&#10;\usepackage{cool}&#10;\pagestyle{empty}&#10;&#10;%!TEX root = diss.tex&#10;&#10;%%%%%%%%%%%%%%%%%%%%%%%%%%%%%%%%%%%%%%%%%%%%%%%%%%%%%%%%%%%%%&#10;%% LaTeX math macros&#10;%%%%%%%%%%%%%%%%%%%%%%%%%%%%%%%%%%%%%%%%%%%%%%%%%%%%%%%%%%%%%&#10;&#10;\newcommand{\mySetNotation}[1]{{\mathbb{#1}}}&#10;\newcommand{\RRSet}{{\mySetNotation{R}}}&#10;\newcommand{\EESet}{{\mySetNotation{E}}}&#10;\newcommand{\NNSet}{{\mySetNotation{N}}}&#10;\newcommand{\QQSet}{{\mySetNotation{Q}}}&#10;&#10;\newcommand{\myBoldNotation}[1]{{\mathbf #1}}&#10;%\newcommand{\myBoldNotation}[1]{{\mathbold{#1}}} %for euler math&#10;\newcommand{\va}   {{\myBoldNotation{a}}}&#10;\newcommand{\vb}   {{\myBoldNotation{b}}}&#10;\newcommand{\vc}   {{\myBoldNotation{c}}}&#10;\newcommand{\vd}   {{\myBoldNotation{d}}}&#10;\newcommand{\ve}   {{\myBoldNotation{e}}}&#10;\newcommand{\vf}   {{\myBoldNotation{f}}}&#10;\newcommand{\vg}   {{\myBoldNotation{g}}}&#10;\newcommand{\vh}   {{\myBoldNotation{h}}}&#10;\newcommand{\vi}   {{\myBoldNotation{i}}}&#10;\newcommand{\vj}   {{\myBoldNotation{j}}}&#10;\newcommand{\vk}   {{\myBoldNotation{k}}}&#10;\newcommand{\vl}   {{\myBoldNotation{l}}}&#10;\newcommand{\vm}   {{\myBoldNotation{m}}}&#10;\newcommand{\vn}   {{\myBoldNotation{n}}}&#10;\newcommand{\nn}   {{\myBoldNotation{n}}}&#10;\newcommand{\vo}   {{\myBoldNotation{o}}}&#10;\newcommand{\vp}   {{\myBoldNotation{p}}}&#10;\newcommand{\pp}   {{\myBoldNotation{p}}}&#10;\newcommand{\vq}   {{\myBoldNotation{q}}}&#10;\newcommand{\vr}   {{\myBoldNotation{r}}}&#10;\newcommand{\vs}   {{\myBoldNotation{s}}}&#10;\newcommand{\vt}   {{\myBoldNotation{t}}}&#10;\newcommand{\vu}   {{\myBoldNotation{u}}}&#10;\newcommand{\vv}   {{\myBoldNotation{v}}}&#10;\newcommand{\vw}   {{\myBoldNotation{w}}}&#10;\newcommand{\vx}   {{\myBoldNotation{x}}}&#10;\newcommand{\vy}   {{\myBoldNotation{y}}}&#10;\newcommand{\vz}   {{\myBoldNotation{z}}}&#10;\newcommand{\vNull}{{\myBoldNotation{0}}}&#10;\newcommand{\vOne} {{\myBoldNotation{1}}}&#10;&#10;\newcommand{\mA}   {{\myBoldNotation{A}}}&#10;\newcommand{\mB}   {{\myBoldNotation{B}}}&#10;\newcommand{\mC}   {{\myBoldNotation{C}}}&#10;\newcommand{\mD}   {{\myBoldNotation{D}}}&#10;\newcommand{\mE}   {{\myBoldNotation{E}}}&#10;\newcommand{\mF}   {{\myBoldNotation{F}}}&#10;\newcommand{\mG}   {{\myBoldNotation{G}}}&#10;\newcommand{\mH}   {{\myBoldNotation{H}}}&#10;\newcommand{\mI}   {{\myBoldNotation{I}}}&#10;\newcommand{\mJ}   {{\myBoldNotation{J}}}&#10;\newcommand{\mK}   {{\myBoldNotation{K}}}&#10;\newcommand{\mL}   {{\myBoldNotation{L}}}&#10;\newcommand{\mM}   {{\myBoldNotation{M}}}&#10;\newcommand{\mN}   {{\myBoldNotation{N}}}&#10;\newcommand{\mO}   {{\myBoldNotation{O}}}&#10;\newcommand{\mP}   {{\myBoldNotation{P}}}&#10;\newcommand{\mQ}   {{\myBoldNotation{Q}}}&#10;\newcommand{\mR}   {{\myBoldNotation{R}}}&#10;\newcommand{\mS}   {{\myBoldNotation{S}}}&#10;\newcommand{\mT}   {{\myBoldNotation{T}}}&#10;\newcommand{\mU}   {{\myBoldNotation{U}}}&#10;\newcommand{\mV}   {{\myBoldNotation{V}}}&#10;\newcommand{\mW}   {{\myBoldNotation{W}}}&#10;\newcommand{\mX}   {{\myBoldNotation{X}}}&#10;\newcommand{\mY}   {{\myBoldNotation{Y}}}&#10;\newcommand{\mZ}   {{\myBoldNotation{Z}}}&#10;\newcommand{\mNull}{{\myBoldNotation{0}}}&#10;&#10;%\newcommand{\myBoldGreekNotation}[1]{\boldsymbol{#1}}&#10;\newcommand{\myBoldGreekNotationLower}[1]{{\bm{#1}}}&#10;\newcommand{\myBoldGreekNotationUpper}[1]{{\bm{#1}}}&#10;\newcommand{\balpha}  {{\myBoldGreekNotationLower{\alpha}  }}&#10;\newcommand{\bbeta}   {{\myBoldGreekNotationLower{\beta}   }}&#10;\newcommand{\bgamma}  {{\myBoldGreekNotationLower{\gamma}  }}&#10;\newcommand{\bdelta}  {{\myBoldGreekNotationLower{\delta}  }}&#10;\newcommand{\bepsilon}{{\myBoldGreekNotationLower{\epsilon}}}&#10;\newcommand{\bzeta}   {{\myBoldGreekNotationLower{\zeta}   }}&#10;\newcommand{\btheta}  {{\myBoldGreekNotationLower{\theta}  }}&#10;\newcommand{\biota}   {{\myBoldGreekNotationLower{\iota}   }}&#10;\newcommand{\bkappa}  {{\myBoldGreekNotationLower{\kappa}  }}&#10;\newcommand{\blambda} {{\myBoldGreekNotationLower{\lambda} }}&#10;\newcommand{\bmu}     {{\myBoldGreekNotationLower{\mu}     }}&#10;\newcommand{\bnu}     {{\myBoldGreekNotationLower{\nu}     }}&#10;\newcommand{\bxi}     {{\myBoldGreekNotationLower{\xi}     }}&#10;\newcommand{\bomicron}{{\myBoldGreekNotationLower{\omicron}}}&#10;\newcommand{\bpi}     {{\myBoldGreekNotationLower{\pi}     }}&#10;\newcommand{\brho}    {{\myBoldGreekNotationLower{\rho}    }}&#10;\newcommand{\bsigma}  {{\myBoldGreekNotationLower{\sigma}  }}&#10;\newcommand{\btau}    {{\myBoldGreekNotationLower{\tau}    }}&#10;\newcommand{\bupsilon}{{\myBoldGreekNotationLower{\upsilon}}}&#10;\newcommand{\bphi}    {{\myBoldGreekNotationLower{\phi}    }}&#10;\newcommand{\bchi}    {{\myBoldGreekNotationLower{\chi}    }}&#10;\newcommand{\bpsi}    {{\myBoldGreekNotationLower{\psi}    }}&#10;\newcommand{\bomega}  {{\myBoldGreekNotationLower{\omega}  }}&#10;&#10;\newcommand{\bGamma}  {{\myBoldGreekNotationUpper{\Gamma}  }}&#10;\newcommand{\bDelta}  {{\myBoldGreekNotationUpper{\Delta}  }}&#10;\newcommand{\bTheta}  {{\myBoldGreekNotationUpper{\Theta}  }}&#10;\newcommand{\bLambda} {{\myBoldGreekNotationUpper{\Lambda} }}&#10;\newcommand{\bXi}     {{\myBoldGreekNotationUpper{\Xi}     }}&#10;\newcommand{\bPi}     {{\myBoldGreekNotationUpper{\Pi}     }}&#10;\newcommand{\bSigma}  {{\myBoldGreekNotationUpper{\Sigma}  }}&#10;\newcommand{\bUpsilon}{{\myBoldGreekNotationUpper{\Upsilon}}}&#10;\newcommand{\bPhi}    {{\myBoldGreekNotationUpper{\Phi}    }}&#10;\newcommand{\bPsi}    {{\myBoldGreekNotationUpper{\Psi}    }}&#10;\newcommand{\bOmega}  {{\myBoldGreekNotationUpper{\Omega}  }}&#10;&#10;\newcommand{\inn}[2][0cm]{\mathopen{}\left|{#2}\parbox[h][#1]{0cm}{}\right|}&#10;\newcommand{\invn}[2][0cm]{\mathopen{}\left|\left|{#2}\parbox[h][#1]{0cm}{}\right|\right|}&#10;&#10;%\newcommand{\Sa}{{\mathbf {Sa}}}&#10;%\newcommand{\Topo}{{\mathbf {Topo}}}&#10;%\newcommand{\Sep}{{\mathbf {Sep}}}&#10;%\newcommand{\Str}{{\mathbf {Str}}}&#10;%\newcommand{\Reg}{{\mathbf {Reg}}}&#10;&#10;%\newcommand{\PPhi}{{\pmb \Phi}}&#10;%\newcommand{\PPi}{{\pmb \Pi}}&#10;%\newcommand{\PPhi}{{\bm \Phi}}&#10;%\newcommand{\PPi}{{\bm \Pi}}&#10;\newcommand{\PPhi}{{\Phi}}&#10;\newcommand{\PPi}{{\Pi}}&#10;\newcommand{\ppi}{{\pi}}&#10;\newcommand{\ggam}{{\gamma}}&#10;&#10;\newcommand{\cA}{{\mathcal A}}&#10;\newcommand{\cB}{{\mathcal B}}&#10;\newcommand{\cC}{{\mathcal C}}&#10;\newcommand{\cD}{{\mathcal D}}&#10;\newcommand{\cE}{{\mathcal E}}&#10;\newcommand{\cF}{{\mathcal F}}&#10;\newcommand{\cG}{{\mathcal G}}&#10;\newcommand{\cH}{{\mathcal H}}&#10;\newcommand{\cI}{{\mathcal I}}&#10;\newcommand{\cJ}{{\mathcal J}}&#10;\newcommand{\cK}{{\mathcal K}}&#10;\newcommand{\cL}{{\mathcal L}}&#10;\newcommand{\cM}{{\mathcal M}}&#10;\newcommand{\cN}{{\mathcal N}}&#10;\newcommand{\cO}{{\mathcal O}}&#10;\newcommand{\cP}{{\mathcal P}}&#10;\newcommand{\cQ}{{\mathcal Q}}&#10;\newcommand{\cR}{{\mathcal R}}&#10;\newcommand{\cS}{{\mathcal S}}&#10;\newcommand{\cT}{{\mathcal T}}&#10;\newcommand{\cU}{{\mathcal U}}&#10;\newcommand{\cV}{{\mathcal V}}&#10;\newcommand{\cW}{{\mathcal W}}&#10;\newcommand{\cX}{{\mathcal X}}&#10;\newcommand{\cY}{{\mathcal Y}}&#10;\newcommand{\cZ}{{\mathcal Z}}&#10;&#10;\newcommand{\ca}{{\mathcal a}}&#10;\newcommand{\cb}{{\mathcal b}}&#10;\newcommand{\cc}{{\mathcal c}}&#10;\newcommand{\cd}{{\mathcal d}}&#10;\newcommand{\ce}{{\mathcal e}}&#10;%\newcommand{\cf}{{\mathcal f}}&#10;\newcommand{\cg}{{\mathcal g}}&#10;\newcommand{\ch}{{\mathcal h}}&#10;\newcommand{\ci}{{\mathcal i}}&#10;\newcommand{\cj}{{\mathcal j}}&#10;%\newcommand{\ck}{{\mathcal k}}&#10;\newcommand{\cl}{{\mathcal l}}&#10;\newcommand{\cm}{{\mathcal m}}&#10;\newcommand{\cn}{{\mathcal n}}&#10;\newcommand{\co}{{\mathcal o}}&#10;\newcommand{\cp}{{\mathcal p}}&#10;\newcommand{\cq}{{\mathcal q}}&#10;%\newcommand{\cr}{{\mathcal r}}&#10;\newcommand{\cs}{{\mathcal s}}&#10;\newcommand{\ct}{{\mathcal t}}&#10;\newcommand{\cu}{{\mathcal u}}&#10;\newcommand{\cv}{{\mathcal v}}&#10;\newcommand{\cw}{{\mathcal w}}&#10;\newcommand{\cx}{{\mathcal x}}&#10;\newcommand{\cy}{{\mathcal y}}&#10;\newcommand{\cz}{{\mathcal z}}&#10;&#10;%cool package Styles&#10;\Style{IdentityMatrixSymb=\mI,%&#10;       DSymb={\mathrm d},%&#10;       IntegrateDifferentialDSymb={\mathrm d},%&#10;       TrParen=p,%&#10;       DetParen=p}&#10;\Style{DDisplayFunc=outset}&#10;\renewcommand{\Transpose}[1]{ {#1}^\Transp }&#10;\newcommand{\TransposeInv}[1]{ {#1}^{-\Transp} }&#10;\newcommand{\T}[1]{\Transpose{#1}}&#10;\newcommand{\TInv}[1]{\TransposeInv{#1}}&#10;\newcommand{\Inv}[1]{ {#1}^{-1} }&#10;\newcommand{\Transp}{{{\mathrm T}}}&#10;      &#10;\newcommand{\Rank}[1]    {\operatorname{rank}\inp{#1}}&#10;\newcommand{\Vol}[1]     {\operatorname{vol}\inp{#1}}&#10;\renewcommand{\Vec}[1]   {\operatorname{vec}\inp{#1}}&#10;\renewcommand{\Div}[1]   {\T{\nabla} \, #1}&#10;\newcommand{\Diag}[1]    {\operatorname{diag}\inp{#1}}&#10;\newcommand{\Dim}[1]     {\operatorname{dim}\inp{#1}}&#10;\newcommand{\Diagof}[1]  {\operatorname{diag}^{-1}\inp{#1}}&#10;\newcommand*{\diff}{\mathop{}\!\mathrm{d}} %e.g. $F(x) = \int\!f(x)\diff x$&#10;\newcommand{\Argmin}[1]{\underset{#1}{\operatorname{argmin}} \;}&#10;\newcommand{\Maxof}[1]{\underset{#1}{\operatorname{max}} \;}&#10;\newcommand{\Minof}[1]{\underset{#1}{\operatorname{min}} \;}&#10;&#10;\providecommand{\e}[1]{\ensuremath{\cdot 10^{#1}}}&#10;&#10;%workaround for mathbold in cool, cf. http://tex.stackexchange.com/questions/97910&#10;\let\oldmb\mathbold&#10;\protected\def\mathbold{\oldmb}&#10;&#10;\newcommand{\CB} [1]{{\color{#1}     $\bullet$}}&#10;\newcommand{\CBB}[2]{{\color[#1]{#2} $\bullet$}}&#10;&#10;\newcommand{\ie}{i.e.}&#10;\newcommand{\Ie}{I.e.}&#10;\newcommand{\eg}{e.g.}&#10;\newcommand{\Eg}{E.g.}&#10;\newcommand{\cf}{cf.\ }&#10;\newcommand{\Cf}{Cf.\ }&#10;\newcommand{\etc}{etc.\ }&#10;\newcommand{\wrt}{w.r.t.\ }&#10;\newcommand{\Wrt}{W.r.t.\ }&#10;% \newcommand{\wlog}{w.l.o.g.~}&#10;\newcommand{\Wlog}{W.l.o.g.\ }&#10;\newcommand{\resp}{resp.\ }&#10;\newcommand{\etal}{et al.\ }&#10;&#10;\newtheorem{theorem}{Theorem}&#10;\newtheorem{definition}{Definition}&#10;\newtheorem{expectation}{Expectation}&#10;\newtheorem{problem}{Problem}&#10;%\newtheorem{algorithm}{Algorithm}&#10;&#10;%\newenvironment{fshaded}{%&#10;%\def\FrameCommand{\fcolorbox{framecolor}{shadecolor}}%&#10;%\MakeFramed {\FrameRestore}}%&#10;%{\endMakeFramed}&#10;%&#10;%\newtheorem{theorem}{Theorem}[section]&#10;%&#10;%\newenvironment{fdfn}[1][]{&#10;%\definecolor{shadecolor}{rgb}{.9,.9,1}%DEFINITION_COLORBOX&#10;%\definecolor{framecolor}{rgb}{1,1,1}%&#10;%\begin{fshaded}\begin{theorem}[#1]}{\end{theorem}\end{fshaded}}&#10;%&#10;%&#10;%\begin{fdfn}[Blash]&#10;%Eine Zahlenfolge ...&#10;%\end{fdfn}&#10;%&#10;%\begin{fdfn}[Test]&#10;%Eine Zahlenfolge ...&#10;%\end{fdfn}&#10;&#10;% :mode=latex: %&#10;&#10;\begin{document}&#10;&#10;$x_0$&#10;&#10;\end{document}"/>
  <p:tag name="IGUANATEXSIZE" val="20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%\usepackage[osf,sc]{mathpazo}&#10;\usepackage{cool}&#10;\usepackage{mathtools}&#10;\pagestyle{empty}&#10;&#10;%!TEX root = diss.tex&#10;&#10;%%%%%%%%%%%%%%%%%%%%%%%%%%%%%%%%%%%%%%%%%%%%%%%%%%%%%%%%%%%%%&#10;%% LaTeX math macros&#10;%%%%%%%%%%%%%%%%%%%%%%%%%%%%%%%%%%%%%%%%%%%%%%%%%%%%%%%%%%%%%&#10;&#10;\newcommand{\mySetNotation}[1]{{\mathbb{#1}}}&#10;\newcommand{\RRSet}{{\mySetNotation{R}}}&#10;\newcommand{\EESet}{{\mySetNotation{E}}}&#10;\newcommand{\NNSet}{{\mySetNotation{N}}}&#10;\newcommand{\QQSet}{{\mySetNotation{Q}}}&#10;&#10;\newcommand{\myBoldNotation}[1]{{\mathbf #1}}&#10;%\newcommand{\myBoldNotation}[1]{{\mathbold{#1}}} %for euler math&#10;\newcommand{\va}   {{\myBoldNotation{a}}}&#10;\newcommand{\vb}   {{\myBoldNotation{b}}}&#10;\newcommand{\vc}   {{\myBoldNotation{c}}}&#10;\newcommand{\vd}   {{\myBoldNotation{d}}}&#10;\newcommand{\ve}   {{\myBoldNotation{e}}}&#10;\newcommand{\vf}   {{\myBoldNotation{f}}}&#10;\newcommand{\vg}   {{\myBoldNotation{g}}}&#10;\newcommand{\vh}   {{\myBoldNotation{h}}}&#10;\newcommand{\vi}   {{\myBoldNotation{i}}}&#10;\newcommand{\vj}   {{\myBoldNotation{j}}}&#10;\newcommand{\vk}   {{\myBoldNotation{k}}}&#10;\newcommand{\vl}   {{\myBoldNotation{l}}}&#10;\newcommand{\vm}   {{\myBoldNotation{m}}}&#10;\newcommand{\vn}   {{\myBoldNotation{n}}}&#10;\newcommand{\nn}   {{\myBoldNotation{n}}}&#10;\newcommand{\vo}   {{\myBoldNotation{o}}}&#10;\newcommand{\vp}   {{\myBoldNotation{p}}}&#10;\newcommand{\pp}   {{\myBoldNotation{p}}}&#10;\newcommand{\vq}   {{\myBoldNotation{q}}}&#10;\newcommand{\vr}   {{\myBoldNotation{r}}}&#10;\newcommand{\vs}   {{\myBoldNotation{s}}}&#10;\newcommand{\vt}   {{\myBoldNotation{t}}}&#10;\newcommand{\vu}   {{\myBoldNotation{u}}}&#10;\newcommand{\vv}   {{\myBoldNotation{v}}}&#10;\newcommand{\vw}   {{\myBoldNotation{w}}}&#10;\newcommand{\vx}   {{\myBoldNotation{x}}}&#10;\newcommand{\vy}   {{\myBoldNotation{y}}}&#10;\newcommand{\vz}   {{\myBoldNotation{z}}}&#10;\newcommand{\vNull}{{\myBoldNotation{0}}}&#10;\newcommand{\vOne} {{\myBoldNotation{1}}}&#10;&#10;\newcommand{\mA}   {{\myBoldNotation{A}}}&#10;\newcommand{\mB}   {{\myBoldNotation{B}}}&#10;\newcommand{\mC}   {{\myBoldNotation{C}}}&#10;\newcommand{\mD}   {{\myBoldNotation{D}}}&#10;\newcommand{\mE}   {{\myBoldNotation{E}}}&#10;\newcommand{\mF}   {{\myBoldNotation{F}}}&#10;\newcommand{\mG}   {{\myBoldNotation{G}}}&#10;\newcommand{\mH}   {{\myBoldNotation{H}}}&#10;\newcommand{\mI}   {{\myBoldNotation{I}}}&#10;\newcommand{\mJ}   {{\myBoldNotation{J}}}&#10;\newcommand{\mK}   {{\myBoldNotation{K}}}&#10;\newcommand{\mL}   {{\myBoldNotation{L}}}&#10;\newcommand{\mM}   {{\myBoldNotation{M}}}&#10;\newcommand{\mN}   {{\myBoldNotation{N}}}&#10;\newcommand{\mO}   {{\myBoldNotation{O}}}&#10;\newcommand{\mP}   {{\myBoldNotation{P}}}&#10;\newcommand{\mQ}   {{\myBoldNotation{Q}}}&#10;\newcommand{\mR}   {{\myBoldNotation{R}}}&#10;\newcommand{\mS}   {{\myBoldNotation{S}}}&#10;\newcommand{\mT}   {{\myBoldNotation{T}}}&#10;\newcommand{\mU}   {{\myBoldNotation{U}}}&#10;\newcommand{\mV}   {{\myBoldNotation{V}}}&#10;\newcommand{\mW}   {{\myBoldNotation{W}}}&#10;\newcommand{\mX}   {{\myBoldNotation{X}}}&#10;\newcommand{\mY}   {{\myBoldNotation{Y}}}&#10;\newcommand{\mZ}   {{\myBoldNotation{Z}}}&#10;\newcommand{\mNull}{{\myBoldNotation{0}}}&#10;&#10;%\newcommand{\myBoldGreekNotation}[1]{\boldsymbol{#1}}&#10;\newcommand{\myBoldGreekNotationLower}[1]{{\bm{#1}}}&#10;\newcommand{\myBoldGreekNotationUpper}[1]{{\bm{#1}}}&#10;\newcommand{\balpha}  {{\myBoldGreekNotationLower{\alpha}  }}&#10;\newcommand{\bbeta}   {{\myBoldGreekNotationLower{\beta}   }}&#10;\newcommand{\bgamma}  {{\myBoldGreekNotationLower{\gamma}  }}&#10;\newcommand{\bdelta}  {{\myBoldGreekNotationLower{\delta}  }}&#10;\newcommand{\bepsilon}{{\myBoldGreekNotationLower{\epsilon}}}&#10;\newcommand{\bzeta}   {{\myBoldGreekNotationLower{\zeta}   }}&#10;\newcommand{\btheta}  {{\myBoldGreekNotationLower{\theta}  }}&#10;\newcommand{\biota}   {{\myBoldGreekNotationLower{\iota}   }}&#10;\newcommand{\bkappa}  {{\myBoldGreekNotationLower{\kappa}  }}&#10;\newcommand{\blambda} {{\myBoldGreekNotationLower{\lambda} }}&#10;\newcommand{\bmu}     {{\myBoldGreekNotationLower{\mu}     }}&#10;\newcommand{\bnu}     {{\myBoldGreekNotationLower{\nu}     }}&#10;\newcommand{\bxi}     {{\myBoldGreekNotationLower{\xi}     }}&#10;\newcommand{\bomicron}{{\myBoldGreekNotationLower{\omicron}}}&#10;\newcommand{\bpi}     {{\myBoldGreekNotationLower{\pi}     }}&#10;\newcommand{\brho}    {{\myBoldGreekNotationLower{\rho}    }}&#10;\newcommand{\bsigma}  {{\myBoldGreekNotationLower{\sigma}  }}&#10;\newcommand{\btau}    {{\myBoldGreekNotationLower{\tau}    }}&#10;\newcommand{\bupsilon}{{\myBoldGreekNotationLower{\upsilon}}}&#10;\newcommand{\bphi}    {{\myBoldGreekNotationLower{\phi}    }}&#10;\newcommand{\bchi}    {{\myBoldGreekNotationLower{\chi}    }}&#10;\newcommand{\bpsi}    {{\myBoldGreekNotationLower{\psi}    }}&#10;\newcommand{\bomega}  {{\myBoldGreekNotationLower{\omega}  }}&#10;&#10;\newcommand{\bGamma}  {{\myBoldGreekNotationUpper{\Gamma}  }}&#10;\newcommand{\bDelta}  {{\myBoldGreekNotationUpper{\Delta}  }}&#10;\newcommand{\bTheta}  {{\myBoldGreekNotationUpper{\Theta}  }}&#10;\newcommand{\bLambda} {{\myBoldGreekNotationUpper{\Lambda} }}&#10;\newcommand{\bXi}     {{\myBoldGreekNotationUpper{\Xi}     }}&#10;\newcommand{\bPi}     {{\myBoldGreekNotationUpper{\Pi}     }}&#10;\newcommand{\bSigma}  {{\myBoldGreekNotationUpper{\Sigma}  }}&#10;\newcommand{\bUpsilon}{{\myBoldGreekNotationUpper{\Upsilon}}}&#10;\newcommand{\bPhi}    {{\myBoldGreekNotationUpper{\Phi}    }}&#10;\newcommand{\bPsi}    {{\myBoldGreekNotationUpper{\Psi}    }}&#10;\newcommand{\bOmega}  {{\myBoldGreekNotationUpper{\Omega}  }}&#10;&#10;\newcommand{\inn}[2][0cm]{\mathopen{}\left|{#2}\parbox[h][#1]{0cm}{}\right|}&#10;\newcommand{\invn}[2][0cm]{\mathopen{}\left|\left|{#2}\parbox[h][#1]{0cm}{}\right|\right|}&#10;&#10;%\newcommand{\Sa}{{\mathbf {Sa}}}&#10;%\newcommand{\Topo}{{\mathbf {Topo}}}&#10;%\newcommand{\Sep}{{\mathbf {Sep}}}&#10;%\newcommand{\Str}{{\mathbf {Str}}}&#10;%\newcommand{\Reg}{{\mathbf {Reg}}}&#10;&#10;%\newcommand{\PPhi}{{\pmb \Phi}}&#10;%\newcommand{\PPi}{{\pmb \Pi}}&#10;%\newcommand{\PPhi}{{\bm \Phi}}&#10;%\newcommand{\PPi}{{\bm \Pi}}&#10;\newcommand{\PPhi}{{\Phi}}&#10;\newcommand{\PPi}{{\Pi}}&#10;\newcommand{\ppi}{{\pi}}&#10;\newcommand{\ggam}{{\gamma}}&#10;&#10;\newcommand{\cA}{{\mathcal A}}&#10;\newcommand{\cB}{{\mathcal B}}&#10;\newcommand{\cC}{{\mathcal C}}&#10;\newcommand{\cD}{{\mathcal D}}&#10;\newcommand{\cE}{{\mathcal E}}&#10;\newcommand{\cF}{{\mathcal F}}&#10;\newcommand{\cG}{{\mathcal G}}&#10;\newcommand{\cH}{{\mathcal H}}&#10;\newcommand{\cI}{{\mathcal I}}&#10;\newcommand{\cJ}{{\mathcal J}}&#10;\newcommand{\cK}{{\mathcal K}}&#10;\newcommand{\cL}{{\mathcal L}}&#10;\newcommand{\cM}{{\mathcal M}}&#10;\newcommand{\cN}{{\mathcal N}}&#10;\newcommand{\cO}{{\mathcal O}}&#10;\newcommand{\cP}{{\mathcal P}}&#10;\newcommand{\cQ}{{\mathcal Q}}&#10;\newcommand{\cR}{{\mathcal R}}&#10;\newcommand{\cS}{{\mathcal S}}&#10;\newcommand{\cT}{{\mathcal T}}&#10;\newcommand{\cU}{{\mathcal U}}&#10;\newcommand{\cV}{{\mathcal V}}&#10;\newcommand{\cW}{{\mathcal W}}&#10;\newcommand{\cX}{{\mathcal X}}&#10;\newcommand{\cY}{{\mathcal Y}}&#10;\newcommand{\cZ}{{\mathcal Z}}&#10;&#10;\newcommand{\ca}{{\mathcal a}}&#10;\newcommand{\cb}{{\mathcal b}}&#10;\newcommand{\cc}{{\mathcal c}}&#10;\newcommand{\cd}{{\mathcal d}}&#10;\newcommand{\ce}{{\mathcal e}}&#10;%\newcommand{\cf}{{\mathcal f}}&#10;\newcommand{\cg}{{\mathcal g}}&#10;\newcommand{\ch}{{\mathcal h}}&#10;\newcommand{\ci}{{\mathcal i}}&#10;\newcommand{\cj}{{\mathcal j}}&#10;%\newcommand{\ck}{{\mathcal k}}&#10;\newcommand{\cl}{{\mathcal l}}&#10;\newcommand{\cm}{{\mathcal m}}&#10;\newcommand{\cn}{{\mathcal n}}&#10;\newcommand{\co}{{\mathcal o}}&#10;\newcommand{\cp}{{\mathcal p}}&#10;\newcommand{\cq}{{\mathcal q}}&#10;%\newcommand{\cr}{{\mathcal r}}&#10;\newcommand{\cs}{{\mathcal s}}&#10;\newcommand{\ct}{{\mathcal t}}&#10;\newcommand{\cu}{{\mathcal u}}&#10;\newcommand{\cv}{{\mathcal v}}&#10;\newcommand{\cw}{{\mathcal w}}&#10;\newcommand{\cx}{{\mathcal x}}&#10;\newcommand{\cy}{{\mathcal y}}&#10;\newcommand{\cz}{{\mathcal z}}&#10;&#10;%cool package Styles&#10;\Style{IdentityMatrixSymb=\mI,%&#10;       DSymb={\mathrm d},%&#10;       IntegrateDifferentialDSymb={\mathrm d},%&#10;       TrParen=p,%&#10;       DetParen=p}&#10;\Style{DDisplayFunc=outset}&#10;\renewcommand{\Transpose}[1]{ {#1}^\Transp }&#10;\newcommand{\TransposeInv}[1]{ {#1}^{-\Transp} }&#10;\newcommand{\T}[1]{\Transpose{#1}}&#10;\newcommand{\TInv}[1]{\TransposeInv{#1}}&#10;\newcommand{\Inv}[1]{ {#1}^{-1} }&#10;\newcommand{\Transp}{{{\mathrm T}}}&#10;      &#10;\newcommand{\Rank}[1]    {\operatorname{rank}\inp{#1}}&#10;\newcommand{\Vol}[1]     {\operatorname{vol}\inp{#1}}&#10;\renewcommand{\Vec}[1]   {\operatorname{vec}\inp{#1}}&#10;\renewcommand{\Div}[1]   {\T{\nabla} \, #1}&#10;\newcommand{\Diag}[1]    {\operatorname{diag}\inp{#1}}&#10;\newcommand{\Dim}[1]     {\operatorname{dim}\inp{#1}}&#10;\newcommand{\Diagof}[1]  {\operatorname{diag}^{-1}\inp{#1}}&#10;\newcommand*{\diff}{\mathop{}\!\mathrm{d}} %e.g. $F(x) = \int\!f(x)\diff x$&#10;\newcommand{\Argmin}[1]{\underset{#1}{\operatorname{argmin}} \;}&#10;\newcommand{\Maxof}[1]{\underset{#1}{\operatorname{max}} \;}&#10;\newcommand{\Minof}[1]{\underset{#1}{\operatorname{min}} \;}&#10;&#10;\providecommand{\e}[1]{\ensuremath{\cdot 10^{#1}}}&#10;&#10;%workaround for mathbold in cool, cf. http://tex.stackexchange.com/questions/97910&#10;\let\oldmb\mathbold&#10;\protected\def\mathbold{\oldmb}&#10;&#10;\newcommand{\CB} [1]{{\color{#1}     $\bullet$}}&#10;\newcommand{\CBB}[2]{{\color[#1]{#2} $\bullet$}}&#10;&#10;\newcommand{\ie}{i.e.}&#10;\newcommand{\Ie}{I.e.}&#10;\newcommand{\eg}{e.g.}&#10;\newcommand{\Eg}{E.g.}&#10;\newcommand{\cf}{cf.\ }&#10;\newcommand{\Cf}{Cf.\ }&#10;\newcommand{\etc}{etc.\ }&#10;\newcommand{\wrt}{w.r.t.\ }&#10;\newcommand{\Wrt}{W.r.t.\ }&#10;% \newcommand{\wlog}{w.l.o.g.~}&#10;\newcommand{\Wlog}{W.l.o.g.\ }&#10;\newcommand{\resp}{resp.\ }&#10;\newcommand{\etal}{et al.\ }&#10;&#10;\newtheorem{theorem}{Theorem}&#10;\newtheorem{definition}{Definition}&#10;\newtheorem{expectation}{Expectation}&#10;\newtheorem{problem}{Problem}&#10;%\newtheorem{algorithm}{Algorithm}&#10;&#10;%\newenvironment{fshaded}{%&#10;%\def\FrameCommand{\fcolorbox{framecolor}{shadecolor}}%&#10;%\MakeFramed {\FrameRestore}}%&#10;%{\endMakeFramed}&#10;%&#10;%\newtheorem{theorem}{Theorem}[section]&#10;%&#10;%\newenvironment{fdfn}[1][]{&#10;%\definecolor{shadecolor}{rgb}{.9,.9,1}%DEFINITION_COLORBOX&#10;%\definecolor{framecolor}{rgb}{1,1,1}%&#10;%\begin{fshaded}\begin{theorem}[#1]}{\end{theorem}\end{fshaded}}&#10;%&#10;%&#10;%\begin{fdfn}[Blash]&#10;%Eine Zahlenfolge ...&#10;%\end{fdfn}&#10;%&#10;%\begin{fdfn}[Test]&#10;%Eine Zahlenfolge ...&#10;%\end{fdfn}&#10;&#10;% :mode=latex: %&#10;&#10;\begin{document}&#10;&#10;\[&#10;\alpha_2&#10;\]&#10;&#10;\end{document}"/>
  <p:tag name="IGUANATEXSIZE" val="16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%\usepackage[osf,sc]{mathpazo}&#10;\usepackage{cool}&#10;\usepackage{mathtools}&#10;\pagestyle{empty}&#10;&#10;%!TEX root = diss.tex&#10;&#10;%%%%%%%%%%%%%%%%%%%%%%%%%%%%%%%%%%%%%%%%%%%%%%%%%%%%%%%%%%%%%&#10;%% LaTeX math macros&#10;%%%%%%%%%%%%%%%%%%%%%%%%%%%%%%%%%%%%%%%%%%%%%%%%%%%%%%%%%%%%%&#10;&#10;\newcommand{\mySetNotation}[1]{{\mathbb{#1}}}&#10;\newcommand{\RRSet}{{\mySetNotation{R}}}&#10;\newcommand{\EESet}{{\mySetNotation{E}}}&#10;\newcommand{\NNSet}{{\mySetNotation{N}}}&#10;\newcommand{\QQSet}{{\mySetNotation{Q}}}&#10;&#10;\newcommand{\myBoldNotation}[1]{{\mathbf #1}}&#10;%\newcommand{\myBoldNotation}[1]{{\mathbold{#1}}} %for euler math&#10;\newcommand{\va}   {{\myBoldNotation{a}}}&#10;\newcommand{\vb}   {{\myBoldNotation{b}}}&#10;\newcommand{\vc}   {{\myBoldNotation{c}}}&#10;\newcommand{\vd}   {{\myBoldNotation{d}}}&#10;\newcommand{\ve}   {{\myBoldNotation{e}}}&#10;\newcommand{\vf}   {{\myBoldNotation{f}}}&#10;\newcommand{\vg}   {{\myBoldNotation{g}}}&#10;\newcommand{\vh}   {{\myBoldNotation{h}}}&#10;\newcommand{\vi}   {{\myBoldNotation{i}}}&#10;\newcommand{\vj}   {{\myBoldNotation{j}}}&#10;\newcommand{\vk}   {{\myBoldNotation{k}}}&#10;\newcommand{\vl}   {{\myBoldNotation{l}}}&#10;\newcommand{\vm}   {{\myBoldNotation{m}}}&#10;\newcommand{\vn}   {{\myBoldNotation{n}}}&#10;\newcommand{\nn}   {{\myBoldNotation{n}}}&#10;\newcommand{\vo}   {{\myBoldNotation{o}}}&#10;\newcommand{\vp}   {{\myBoldNotation{p}}}&#10;\newcommand{\pp}   {{\myBoldNotation{p}}}&#10;\newcommand{\vq}   {{\myBoldNotation{q}}}&#10;\newcommand{\vr}   {{\myBoldNotation{r}}}&#10;\newcommand{\vs}   {{\myBoldNotation{s}}}&#10;\newcommand{\vt}   {{\myBoldNotation{t}}}&#10;\newcommand{\vu}   {{\myBoldNotation{u}}}&#10;\newcommand{\vv}   {{\myBoldNotation{v}}}&#10;\newcommand{\vw}   {{\myBoldNotation{w}}}&#10;\newcommand{\vx}   {{\myBoldNotation{x}}}&#10;\newcommand{\vy}   {{\myBoldNotation{y}}}&#10;\newcommand{\vz}   {{\myBoldNotation{z}}}&#10;\newcommand{\vNull}{{\myBoldNotation{0}}}&#10;\newcommand{\vOne} {{\myBoldNotation{1}}}&#10;&#10;\newcommand{\mA}   {{\myBoldNotation{A}}}&#10;\newcommand{\mB}   {{\myBoldNotation{B}}}&#10;\newcommand{\mC}   {{\myBoldNotation{C}}}&#10;\newcommand{\mD}   {{\myBoldNotation{D}}}&#10;\newcommand{\mE}   {{\myBoldNotation{E}}}&#10;\newcommand{\mF}   {{\myBoldNotation{F}}}&#10;\newcommand{\mG}   {{\myBoldNotation{G}}}&#10;\newcommand{\mH}   {{\myBoldNotation{H}}}&#10;\newcommand{\mI}   {{\myBoldNotation{I}}}&#10;\newcommand{\mJ}   {{\myBoldNotation{J}}}&#10;\newcommand{\mK}   {{\myBoldNotation{K}}}&#10;\newcommand{\mL}   {{\myBoldNotation{L}}}&#10;\newcommand{\mM}   {{\myBoldNotation{M}}}&#10;\newcommand{\mN}   {{\myBoldNotation{N}}}&#10;\newcommand{\mO}   {{\myBoldNotation{O}}}&#10;\newcommand{\mP}   {{\myBoldNotation{P}}}&#10;\newcommand{\mQ}   {{\myBoldNotation{Q}}}&#10;\newcommand{\mR}   {{\myBoldNotation{R}}}&#10;\newcommand{\mS}   {{\myBoldNotation{S}}}&#10;\newcommand{\mT}   {{\myBoldNotation{T}}}&#10;\newcommand{\mU}   {{\myBoldNotation{U}}}&#10;\newcommand{\mV}   {{\myBoldNotation{V}}}&#10;\newcommand{\mW}   {{\myBoldNotation{W}}}&#10;\newcommand{\mX}   {{\myBoldNotation{X}}}&#10;\newcommand{\mY}   {{\myBoldNotation{Y}}}&#10;\newcommand{\mZ}   {{\myBoldNotation{Z}}}&#10;\newcommand{\mNull}{{\myBoldNotation{0}}}&#10;&#10;%\newcommand{\myBoldGreekNotation}[1]{\boldsymbol{#1}}&#10;\newcommand{\myBoldGreekNotationLower}[1]{{\bm{#1}}}&#10;\newcommand{\myBoldGreekNotationUpper}[1]{{\bm{#1}}}&#10;\newcommand{\balpha}  {{\myBoldGreekNotationLower{\alpha}  }}&#10;\newcommand{\bbeta}   {{\myBoldGreekNotationLower{\beta}   }}&#10;\newcommand{\bgamma}  {{\myBoldGreekNotationLower{\gamma}  }}&#10;\newcommand{\bdelta}  {{\myBoldGreekNotationLower{\delta}  }}&#10;\newcommand{\bepsilon}{{\myBoldGreekNotationLower{\epsilon}}}&#10;\newcommand{\bzeta}   {{\myBoldGreekNotationLower{\zeta}   }}&#10;\newcommand{\btheta}  {{\myBoldGreekNotationLower{\theta}  }}&#10;\newcommand{\biota}   {{\myBoldGreekNotationLower{\iota}   }}&#10;\newcommand{\bkappa}  {{\myBoldGreekNotationLower{\kappa}  }}&#10;\newcommand{\blambda} {{\myBoldGreekNotationLower{\lambda} }}&#10;\newcommand{\bmu}     {{\myBoldGreekNotationLower{\mu}     }}&#10;\newcommand{\bnu}     {{\myBoldGreekNotationLower{\nu}     }}&#10;\newcommand{\bxi}     {{\myBoldGreekNotationLower{\xi}     }}&#10;\newcommand{\bomicron}{{\myBoldGreekNotationLower{\omicron}}}&#10;\newcommand{\bpi}     {{\myBoldGreekNotationLower{\pi}     }}&#10;\newcommand{\brho}    {{\myBoldGreekNotationLower{\rho}    }}&#10;\newcommand{\bsigma}  {{\myBoldGreekNotationLower{\sigma}  }}&#10;\newcommand{\btau}    {{\myBoldGreekNotationLower{\tau}    }}&#10;\newcommand{\bupsilon}{{\myBoldGreekNotationLower{\upsilon}}}&#10;\newcommand{\bphi}    {{\myBoldGreekNotationLower{\phi}    }}&#10;\newcommand{\bchi}    {{\myBoldGreekNotationLower{\chi}    }}&#10;\newcommand{\bpsi}    {{\myBoldGreekNotationLower{\psi}    }}&#10;\newcommand{\bomega}  {{\myBoldGreekNotationLower{\omega}  }}&#10;&#10;\newcommand{\bGamma}  {{\myBoldGreekNotationUpper{\Gamma}  }}&#10;\newcommand{\bDelta}  {{\myBoldGreekNotationUpper{\Delta}  }}&#10;\newcommand{\bTheta}  {{\myBoldGreekNotationUpper{\Theta}  }}&#10;\newcommand{\bLambda} {{\myBoldGreekNotationUpper{\Lambda} }}&#10;\newcommand{\bXi}     {{\myBoldGreekNotationUpper{\Xi}     }}&#10;\newcommand{\bPi}     {{\myBoldGreekNotationUpper{\Pi}     }}&#10;\newcommand{\bSigma}  {{\myBoldGreekNotationUpper{\Sigma}  }}&#10;\newcommand{\bUpsilon}{{\myBoldGreekNotationUpper{\Upsilon}}}&#10;\newcommand{\bPhi}    {{\myBoldGreekNotationUpper{\Phi}    }}&#10;\newcommand{\bPsi}    {{\myBoldGreekNotationUpper{\Psi}    }}&#10;\newcommand{\bOmega}  {{\myBoldGreekNotationUpper{\Omega}  }}&#10;&#10;\newcommand{\inn}[2][0cm]{\mathopen{}\left|{#2}\parbox[h][#1]{0cm}{}\right|}&#10;\newcommand{\invn}[2][0cm]{\mathopen{}\left|\left|{#2}\parbox[h][#1]{0cm}{}\right|\right|}&#10;&#10;%\newcommand{\Sa}{{\mathbf {Sa}}}&#10;%\newcommand{\Topo}{{\mathbf {Topo}}}&#10;%\newcommand{\Sep}{{\mathbf {Sep}}}&#10;%\newcommand{\Str}{{\mathbf {Str}}}&#10;%\newcommand{\Reg}{{\mathbf {Reg}}}&#10;&#10;%\newcommand{\PPhi}{{\pmb \Phi}}&#10;%\newcommand{\PPi}{{\pmb \Pi}}&#10;%\newcommand{\PPhi}{{\bm \Phi}}&#10;%\newcommand{\PPi}{{\bm \Pi}}&#10;\newcommand{\PPhi}{{\Phi}}&#10;\newcommand{\PPi}{{\Pi}}&#10;\newcommand{\ppi}{{\pi}}&#10;\newcommand{\ggam}{{\gamma}}&#10;&#10;\newcommand{\cA}{{\mathcal A}}&#10;\newcommand{\cB}{{\mathcal B}}&#10;\newcommand{\cC}{{\mathcal C}}&#10;\newcommand{\cD}{{\mathcal D}}&#10;\newcommand{\cE}{{\mathcal E}}&#10;\newcommand{\cF}{{\mathcal F}}&#10;\newcommand{\cG}{{\mathcal G}}&#10;\newcommand{\cH}{{\mathcal H}}&#10;\newcommand{\cI}{{\mathcal I}}&#10;\newcommand{\cJ}{{\mathcal J}}&#10;\newcommand{\cK}{{\mathcal K}}&#10;\newcommand{\cL}{{\mathcal L}}&#10;\newcommand{\cM}{{\mathcal M}}&#10;\newcommand{\cN}{{\mathcal N}}&#10;\newcommand{\cO}{{\mathcal O}}&#10;\newcommand{\cP}{{\mathcal P}}&#10;\newcommand{\cQ}{{\mathcal Q}}&#10;\newcommand{\cR}{{\mathcal R}}&#10;\newcommand{\cS}{{\mathcal S}}&#10;\newcommand{\cT}{{\mathcal T}}&#10;\newcommand{\cU}{{\mathcal U}}&#10;\newcommand{\cV}{{\mathcal V}}&#10;\newcommand{\cW}{{\mathcal W}}&#10;\newcommand{\cX}{{\mathcal X}}&#10;\newcommand{\cY}{{\mathcal Y}}&#10;\newcommand{\cZ}{{\mathcal Z}}&#10;&#10;\newcommand{\ca}{{\mathcal a}}&#10;\newcommand{\cb}{{\mathcal b}}&#10;\newcommand{\cc}{{\mathcal c}}&#10;\newcommand{\cd}{{\mathcal d}}&#10;\newcommand{\ce}{{\mathcal e}}&#10;%\newcommand{\cf}{{\mathcal f}}&#10;\newcommand{\cg}{{\mathcal g}}&#10;\newcommand{\ch}{{\mathcal h}}&#10;\newcommand{\ci}{{\mathcal i}}&#10;\newcommand{\cj}{{\mathcal j}}&#10;%\newcommand{\ck}{{\mathcal k}}&#10;\newcommand{\cl}{{\mathcal l}}&#10;\newcommand{\cm}{{\mathcal m}}&#10;\newcommand{\cn}{{\mathcal n}}&#10;\newcommand{\co}{{\mathcal o}}&#10;\newcommand{\cp}{{\mathcal p}}&#10;\newcommand{\cq}{{\mathcal q}}&#10;%\newcommand{\cr}{{\mathcal r}}&#10;\newcommand{\cs}{{\mathcal s}}&#10;\newcommand{\ct}{{\mathcal t}}&#10;\newcommand{\cu}{{\mathcal u}}&#10;\newcommand{\cv}{{\mathcal v}}&#10;\newcommand{\cw}{{\mathcal w}}&#10;\newcommand{\cx}{{\mathcal x}}&#10;\newcommand{\cy}{{\mathcal y}}&#10;\newcommand{\cz}{{\mathcal z}}&#10;&#10;%cool package Styles&#10;\Style{IdentityMatrixSymb=\mI,%&#10;       DSymb={\mathrm d},%&#10;       IntegrateDifferentialDSymb={\mathrm d},%&#10;       TrParen=p,%&#10;       DetParen=p}&#10;\Style{DDisplayFunc=outset}&#10;\renewcommand{\Transpose}[1]{ {#1}^\Transp }&#10;\newcommand{\TransposeInv}[1]{ {#1}^{-\Transp} }&#10;\newcommand{\T}[1]{\Transpose{#1}}&#10;\newcommand{\TInv}[1]{\TransposeInv{#1}}&#10;\newcommand{\Inv}[1]{ {#1}^{-1} }&#10;\newcommand{\Transp}{{{\mathrm T}}}&#10;      &#10;\newcommand{\Rank}[1]    {\operatorname{rank}\inp{#1}}&#10;\newcommand{\Vol}[1]     {\operatorname{vol}\inp{#1}}&#10;\renewcommand{\Vec}[1]   {\operatorname{vec}\inp{#1}}&#10;\renewcommand{\Div}[1]   {\T{\nabla} \, #1}&#10;\newcommand{\Diag}[1]    {\operatorname{diag}\inp{#1}}&#10;\newcommand{\Dim}[1]     {\operatorname{dim}\inp{#1}}&#10;\newcommand{\Diagof}[1]  {\operatorname{diag}^{-1}\inp{#1}}&#10;\newcommand*{\diff}{\mathop{}\!\mathrm{d}} %e.g. $F(x) = \int\!f(x)\diff x$&#10;\newcommand{\Argmin}[1]{\underset{#1}{\operatorname{argmin}} \;}&#10;\newcommand{\Maxof}[1]{\underset{#1}{\operatorname{max}} \;}&#10;\newcommand{\Minof}[1]{\underset{#1}{\operatorname{min}} \;}&#10;&#10;\providecommand{\e}[1]{\ensuremath{\cdot 10^{#1}}}&#10;&#10;%workaround for mathbold in cool, cf. http://tex.stackexchange.com/questions/97910&#10;\let\oldmb\mathbold&#10;\protected\def\mathbold{\oldmb}&#10;&#10;\newcommand{\CB} [1]{{\color{#1}     $\bullet$}}&#10;\newcommand{\CBB}[2]{{\color[#1]{#2} $\bullet$}}&#10;&#10;\newcommand{\ie}{i.e.}&#10;\newcommand{\Ie}{I.e.}&#10;\newcommand{\eg}{e.g.}&#10;\newcommand{\Eg}{E.g.}&#10;\newcommand{\cf}{cf.\ }&#10;\newcommand{\Cf}{Cf.\ }&#10;\newcommand{\etc}{etc.\ }&#10;\newcommand{\wrt}{w.r.t.\ }&#10;\newcommand{\Wrt}{W.r.t.\ }&#10;% \newcommand{\wlog}{w.l.o.g.~}&#10;\newcommand{\Wlog}{W.l.o.g.\ }&#10;\newcommand{\resp}{resp.\ }&#10;\newcommand{\etal}{et al.\ }&#10;&#10;\newtheorem{theorem}{Theorem}&#10;\newtheorem{definition}{Definition}&#10;\newtheorem{expectation}{Expectation}&#10;\newtheorem{problem}{Problem}&#10;%\newtheorem{algorithm}{Algorithm}&#10;&#10;%\newenvironment{fshaded}{%&#10;%\def\FrameCommand{\fcolorbox{framecolor}{shadecolor}}%&#10;%\MakeFramed {\FrameRestore}}%&#10;%{\endMakeFramed}&#10;%&#10;%\newtheorem{theorem}{Theorem}[section]&#10;%&#10;%\newenvironment{fdfn}[1][]{&#10;%\definecolor{shadecolor}{rgb}{.9,.9,1}%DEFINITION_COLORBOX&#10;%\definecolor{framecolor}{rgb}{1,1,1}%&#10;%\begin{fshaded}\begin{theorem}[#1]}{\end{theorem}\end{fshaded}}&#10;%&#10;%&#10;%\begin{fdfn}[Blash]&#10;%Eine Zahlenfolge ...&#10;%\end{fdfn}&#10;%&#10;%\begin{fdfn}[Test]&#10;%Eine Zahlenfolge ...&#10;%\end{fdfn}&#10;&#10;% :mode=latex: %&#10;&#10;\begin{document}&#10;&#10;\[&#10;\vx&#10;\]&#10;&#10;\end{document}"/>
  <p:tag name="IGUANATEXSIZE" val="16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%\usepackage[osf,sc]{mathpazo}&#10;\usepackage{cool}&#10;\usepackage{mathtools}&#10;\pagestyle{empty}&#10;&#10;%!TEX root = diss.tex&#10;&#10;%%%%%%%%%%%%%%%%%%%%%%%%%%%%%%%%%%%%%%%%%%%%%%%%%%%%%%%%%%%%%&#10;%% LaTeX math macros&#10;%%%%%%%%%%%%%%%%%%%%%%%%%%%%%%%%%%%%%%%%%%%%%%%%%%%%%%%%%%%%%&#10;&#10;\newcommand{\mySetNotation}[1]{{\mathbb{#1}}}&#10;\newcommand{\RRSet}{{\mySetNotation{R}}}&#10;\newcommand{\EESet}{{\mySetNotation{E}}}&#10;\newcommand{\NNSet}{{\mySetNotation{N}}}&#10;\newcommand{\QQSet}{{\mySetNotation{Q}}}&#10;&#10;\newcommand{\myBoldNotation}[1]{{\mathbf #1}}&#10;%\newcommand{\myBoldNotation}[1]{{\mathbold{#1}}} %for euler math&#10;\newcommand{\va}   {{\myBoldNotation{a}}}&#10;\newcommand{\vb}   {{\myBoldNotation{b}}}&#10;\newcommand{\vc}   {{\myBoldNotation{c}}}&#10;\newcommand{\vd}   {{\myBoldNotation{d}}}&#10;\newcommand{\ve}   {{\myBoldNotation{e}}}&#10;\newcommand{\vf}   {{\myBoldNotation{f}}}&#10;\newcommand{\vg}   {{\myBoldNotation{g}}}&#10;\newcommand{\vh}   {{\myBoldNotation{h}}}&#10;\newcommand{\vi}   {{\myBoldNotation{i}}}&#10;\newcommand{\vj}   {{\myBoldNotation{j}}}&#10;\newcommand{\vk}   {{\myBoldNotation{k}}}&#10;\newcommand{\vl}   {{\myBoldNotation{l}}}&#10;\newcommand{\vm}   {{\myBoldNotation{m}}}&#10;\newcommand{\vn}   {{\myBoldNotation{n}}}&#10;\newcommand{\nn}   {{\myBoldNotation{n}}}&#10;\newcommand{\vo}   {{\myBoldNotation{o}}}&#10;\newcommand{\vp}   {{\myBoldNotation{p}}}&#10;\newcommand{\pp}   {{\myBoldNotation{p}}}&#10;\newcommand{\vq}   {{\myBoldNotation{q}}}&#10;\newcommand{\vr}   {{\myBoldNotation{r}}}&#10;\newcommand{\vs}   {{\myBoldNotation{s}}}&#10;\newcommand{\vt}   {{\myBoldNotation{t}}}&#10;\newcommand{\vu}   {{\myBoldNotation{u}}}&#10;\newcommand{\vv}   {{\myBoldNotation{v}}}&#10;\newcommand{\vw}   {{\myBoldNotation{w}}}&#10;\newcommand{\vx}   {{\myBoldNotation{x}}}&#10;\newcommand{\vy}   {{\myBoldNotation{y}}}&#10;\newcommand{\vz}   {{\myBoldNotation{z}}}&#10;\newcommand{\vNull}{{\myBoldNotation{0}}}&#10;\newcommand{\vOne} {{\myBoldNotation{1}}}&#10;&#10;\newcommand{\mA}   {{\myBoldNotation{A}}}&#10;\newcommand{\mB}   {{\myBoldNotation{B}}}&#10;\newcommand{\mC}   {{\myBoldNotation{C}}}&#10;\newcommand{\mD}   {{\myBoldNotation{D}}}&#10;\newcommand{\mE}   {{\myBoldNotation{E}}}&#10;\newcommand{\mF}   {{\myBoldNotation{F}}}&#10;\newcommand{\mG}   {{\myBoldNotation{G}}}&#10;\newcommand{\mH}   {{\myBoldNotation{H}}}&#10;\newcommand{\mI}   {{\myBoldNotation{I}}}&#10;\newcommand{\mJ}   {{\myBoldNotation{J}}}&#10;\newcommand{\mK}   {{\myBoldNotation{K}}}&#10;\newcommand{\mL}   {{\myBoldNotation{L}}}&#10;\newcommand{\mM}   {{\myBoldNotation{M}}}&#10;\newcommand{\mN}   {{\myBoldNotation{N}}}&#10;\newcommand{\mO}   {{\myBoldNotation{O}}}&#10;\newcommand{\mP}   {{\myBoldNotation{P}}}&#10;\newcommand{\mQ}   {{\myBoldNotation{Q}}}&#10;\newcommand{\mR}   {{\myBoldNotation{R}}}&#10;\newcommand{\mS}   {{\myBoldNotation{S}}}&#10;\newcommand{\mT}   {{\myBoldNotation{T}}}&#10;\newcommand{\mU}   {{\myBoldNotation{U}}}&#10;\newcommand{\mV}   {{\myBoldNotation{V}}}&#10;\newcommand{\mW}   {{\myBoldNotation{W}}}&#10;\newcommand{\mX}   {{\myBoldNotation{X}}}&#10;\newcommand{\mY}   {{\myBoldNotation{Y}}}&#10;\newcommand{\mZ}   {{\myBoldNotation{Z}}}&#10;\newcommand{\mNull}{{\myBoldNotation{0}}}&#10;&#10;%\newcommand{\myBoldGreekNotation}[1]{\boldsymbol{#1}}&#10;\newcommand{\myBoldGreekNotationLower}[1]{{\bm{#1}}}&#10;\newcommand{\myBoldGreekNotationUpper}[1]{{\bm{#1}}}&#10;\newcommand{\balpha}  {{\myBoldGreekNotationLower{\alpha}  }}&#10;\newcommand{\bbeta}   {{\myBoldGreekNotationLower{\beta}   }}&#10;\newcommand{\bgamma}  {{\myBoldGreekNotationLower{\gamma}  }}&#10;\newcommand{\bdelta}  {{\myBoldGreekNotationLower{\delta}  }}&#10;\newcommand{\bepsilon}{{\myBoldGreekNotationLower{\epsilon}}}&#10;\newcommand{\bzeta}   {{\myBoldGreekNotationLower{\zeta}   }}&#10;\newcommand{\btheta}  {{\myBoldGreekNotationLower{\theta}  }}&#10;\newcommand{\biota}   {{\myBoldGreekNotationLower{\iota}   }}&#10;\newcommand{\bkappa}  {{\myBoldGreekNotationLower{\kappa}  }}&#10;\newcommand{\blambda} {{\myBoldGreekNotationLower{\lambda} }}&#10;\newcommand{\bmu}     {{\myBoldGreekNotationLower{\mu}     }}&#10;\newcommand{\bnu}     {{\myBoldGreekNotationLower{\nu}     }}&#10;\newcommand{\bxi}     {{\myBoldGreekNotationLower{\xi}     }}&#10;\newcommand{\bomicron}{{\myBoldGreekNotationLower{\omicron}}}&#10;\newcommand{\bpi}     {{\myBoldGreekNotationLower{\pi}     }}&#10;\newcommand{\brho}    {{\myBoldGreekNotationLower{\rho}    }}&#10;\newcommand{\bsigma}  {{\myBoldGreekNotationLower{\sigma}  }}&#10;\newcommand{\btau}    {{\myBoldGreekNotationLower{\tau}    }}&#10;\newcommand{\bupsilon}{{\myBoldGreekNotationLower{\upsilon}}}&#10;\newcommand{\bphi}    {{\myBoldGreekNotationLower{\phi}    }}&#10;\newcommand{\bchi}    {{\myBoldGreekNotationLower{\chi}    }}&#10;\newcommand{\bpsi}    {{\myBoldGreekNotationLower{\psi}    }}&#10;\newcommand{\bomega}  {{\myBoldGreekNotationLower{\omega}  }}&#10;&#10;\newcommand{\bGamma}  {{\myBoldGreekNotationUpper{\Gamma}  }}&#10;\newcommand{\bDelta}  {{\myBoldGreekNotationUpper{\Delta}  }}&#10;\newcommand{\bTheta}  {{\myBoldGreekNotationUpper{\Theta}  }}&#10;\newcommand{\bLambda} {{\myBoldGreekNotationUpper{\Lambda} }}&#10;\newcommand{\bXi}     {{\myBoldGreekNotationUpper{\Xi}     }}&#10;\newcommand{\bPi}     {{\myBoldGreekNotationUpper{\Pi}     }}&#10;\newcommand{\bSigma}  {{\myBoldGreekNotationUpper{\Sigma}  }}&#10;\newcommand{\bUpsilon}{{\myBoldGreekNotationUpper{\Upsilon}}}&#10;\newcommand{\bPhi}    {{\myBoldGreekNotationUpper{\Phi}    }}&#10;\newcommand{\bPsi}    {{\myBoldGreekNotationUpper{\Psi}    }}&#10;\newcommand{\bOmega}  {{\myBoldGreekNotationUpper{\Omega}  }}&#10;&#10;\newcommand{\inn}[2][0cm]{\mathopen{}\left|{#2}\parbox[h][#1]{0cm}{}\right|}&#10;\newcommand{\invn}[2][0cm]{\mathopen{}\left|\left|{#2}\parbox[h][#1]{0cm}{}\right|\right|}&#10;&#10;%\newcommand{\Sa}{{\mathbf {Sa}}}&#10;%\newcommand{\Topo}{{\mathbf {Topo}}}&#10;%\newcommand{\Sep}{{\mathbf {Sep}}}&#10;%\newcommand{\Str}{{\mathbf {Str}}}&#10;%\newcommand{\Reg}{{\mathbf {Reg}}}&#10;&#10;%\newcommand{\PPhi}{{\pmb \Phi}}&#10;%\newcommand{\PPi}{{\pmb \Pi}}&#10;%\newcommand{\PPhi}{{\bm \Phi}}&#10;%\newcommand{\PPi}{{\bm \Pi}}&#10;\newcommand{\PPhi}{{\Phi}}&#10;\newcommand{\PPi}{{\Pi}}&#10;\newcommand{\ppi}{{\pi}}&#10;\newcommand{\ggam}{{\gamma}}&#10;&#10;\newcommand{\cA}{{\mathcal A}}&#10;\newcommand{\cB}{{\mathcal B}}&#10;\newcommand{\cC}{{\mathcal C}}&#10;\newcommand{\cD}{{\mathcal D}}&#10;\newcommand{\cE}{{\mathcal E}}&#10;\newcommand{\cF}{{\mathcal F}}&#10;\newcommand{\cG}{{\mathcal G}}&#10;\newcommand{\cH}{{\mathcal H}}&#10;\newcommand{\cI}{{\mathcal I}}&#10;\newcommand{\cJ}{{\mathcal J}}&#10;\newcommand{\cK}{{\mathcal K}}&#10;\newcommand{\cL}{{\mathcal L}}&#10;\newcommand{\cM}{{\mathcal M}}&#10;\newcommand{\cN}{{\mathcal N}}&#10;\newcommand{\cO}{{\mathcal O}}&#10;\newcommand{\cP}{{\mathcal P}}&#10;\newcommand{\cQ}{{\mathcal Q}}&#10;\newcommand{\cR}{{\mathcal R}}&#10;\newcommand{\cS}{{\mathcal S}}&#10;\newcommand{\cT}{{\mathcal T}}&#10;\newcommand{\cU}{{\mathcal U}}&#10;\newcommand{\cV}{{\mathcal V}}&#10;\newcommand{\cW}{{\mathcal W}}&#10;\newcommand{\cX}{{\mathcal X}}&#10;\newcommand{\cY}{{\mathcal Y}}&#10;\newcommand{\cZ}{{\mathcal Z}}&#10;&#10;\newcommand{\ca}{{\mathcal a}}&#10;\newcommand{\cb}{{\mathcal b}}&#10;\newcommand{\cc}{{\mathcal c}}&#10;\newcommand{\cd}{{\mathcal d}}&#10;\newcommand{\ce}{{\mathcal e}}&#10;%\newcommand{\cf}{{\mathcal f}}&#10;\newcommand{\cg}{{\mathcal g}}&#10;\newcommand{\ch}{{\mathcal h}}&#10;\newcommand{\ci}{{\mathcal i}}&#10;\newcommand{\cj}{{\mathcal j}}&#10;%\newcommand{\ck}{{\mathcal k}}&#10;\newcommand{\cl}{{\mathcal l}}&#10;\newcommand{\cm}{{\mathcal m}}&#10;\newcommand{\cn}{{\mathcal n}}&#10;\newcommand{\co}{{\mathcal o}}&#10;\newcommand{\cp}{{\mathcal p}}&#10;\newcommand{\cq}{{\mathcal q}}&#10;%\newcommand{\cr}{{\mathcal r}}&#10;\newcommand{\cs}{{\mathcal s}}&#10;\newcommand{\ct}{{\mathcal t}}&#10;\newcommand{\cu}{{\mathcal u}}&#10;\newcommand{\cv}{{\mathcal v}}&#10;\newcommand{\cw}{{\mathcal w}}&#10;\newcommand{\cx}{{\mathcal x}}&#10;\newcommand{\cy}{{\mathcal y}}&#10;\newcommand{\cz}{{\mathcal z}}&#10;&#10;%cool package Styles&#10;\Style{IdentityMatrixSymb=\mI,%&#10;       DSymb={\mathrm d},%&#10;       IntegrateDifferentialDSymb={\mathrm d},%&#10;       TrParen=p,%&#10;       DetParen=p}&#10;\Style{DDisplayFunc=outset}&#10;\renewcommand{\Transpose}[1]{ {#1}^\Transp }&#10;\newcommand{\TransposeInv}[1]{ {#1}^{-\Transp} }&#10;\newcommand{\T}[1]{\Transpose{#1}}&#10;\newcommand{\TInv}[1]{\TransposeInv{#1}}&#10;\newcommand{\Inv}[1]{ {#1}^{-1} }&#10;\newcommand{\Transp}{{{\mathrm T}}}&#10;      &#10;\newcommand{\Rank}[1]    {\operatorname{rank}\inp{#1}}&#10;\newcommand{\Vol}[1]     {\operatorname{vol}\inp{#1}}&#10;\renewcommand{\Vec}[1]   {\operatorname{vec}\inp{#1}}&#10;\renewcommand{\Div}[1]   {\T{\nabla} \, #1}&#10;\newcommand{\Diag}[1]    {\operatorname{diag}\inp{#1}}&#10;\newcommand{\Dim}[1]     {\operatorname{dim}\inp{#1}}&#10;\newcommand{\Diagof}[1]  {\operatorname{diag}^{-1}\inp{#1}}&#10;\newcommand*{\diff}{\mathop{}\!\mathrm{d}} %e.g. $F(x) = \int\!f(x)\diff x$&#10;\newcommand{\Argmin}[1]{\underset{#1}{\operatorname{argmin}} \;}&#10;\newcommand{\Maxof}[1]{\underset{#1}{\operatorname{max}} \;}&#10;\newcommand{\Minof}[1]{\underset{#1}{\operatorname{min}} \;}&#10;&#10;\providecommand{\e}[1]{\ensuremath{\cdot 10^{#1}}}&#10;&#10;%workaround for mathbold in cool, cf. http://tex.stackexchange.com/questions/97910&#10;\let\oldmb\mathbold&#10;\protected\def\mathbold{\oldmb}&#10;&#10;\newcommand{\CB} [1]{{\color{#1}     $\bullet$}}&#10;\newcommand{\CBB}[2]{{\color[#1]{#2} $\bullet$}}&#10;&#10;\newcommand{\ie}{i.e.}&#10;\newcommand{\Ie}{I.e.}&#10;\newcommand{\eg}{e.g.}&#10;\newcommand{\Eg}{E.g.}&#10;\newcommand{\cf}{cf.\ }&#10;\newcommand{\Cf}{Cf.\ }&#10;\newcommand{\etc}{etc.\ }&#10;\newcommand{\wrt}{w.r.t.\ }&#10;\newcommand{\Wrt}{W.r.t.\ }&#10;% \newcommand{\wlog}{w.l.o.g.~}&#10;\newcommand{\Wlog}{W.l.o.g.\ }&#10;\newcommand{\resp}{resp.\ }&#10;\newcommand{\etal}{et al.\ }&#10;&#10;\newtheorem{theorem}{Theorem}&#10;\newtheorem{definition}{Definition}&#10;\newtheorem{expectation}{Expectation}&#10;\newtheorem{problem}{Problem}&#10;%\newtheorem{algorithm}{Algorithm}&#10;&#10;%\newenvironment{fshaded}{%&#10;%\def\FrameCommand{\fcolorbox{framecolor}{shadecolor}}%&#10;%\MakeFramed {\FrameRestore}}%&#10;%{\endMakeFramed}&#10;%&#10;%\newtheorem{theorem}{Theorem}[section]&#10;%&#10;%\newenvironment{fdfn}[1][]{&#10;%\definecolor{shadecolor}{rgb}{.9,.9,1}%DEFINITION_COLORBOX&#10;%\definecolor{framecolor}{rgb}{1,1,1}%&#10;%\begin{fshaded}\begin{theorem}[#1]}{\end{theorem}\end{fshaded}}&#10;%&#10;%&#10;%\begin{fdfn}[Blash]&#10;%Eine Zahlenfolge ...&#10;%\end{fdfn}&#10;%&#10;%\begin{fdfn}[Test]&#10;%Eine Zahlenfolge ...&#10;%\end{fdfn}&#10;&#10;% :mode=latex: %&#10;&#10;\begin{document}&#10;&#10;\[&#10;\vx_0&#10;\]&#10;&#10;\end{document}"/>
  <p:tag name="IGUANATEXSIZE" val="16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%\usepackage[osf,sc]{mathpazo}&#10;\usepackage{cool}&#10;\usepackage{mathtools}&#10;\pagestyle{empty}&#10;&#10;%!TEX root = diss.tex&#10;&#10;%%%%%%%%%%%%%%%%%%%%%%%%%%%%%%%%%%%%%%%%%%%%%%%%%%%%%%%%%%%%%&#10;%% LaTeX math macros&#10;%%%%%%%%%%%%%%%%%%%%%%%%%%%%%%%%%%%%%%%%%%%%%%%%%%%%%%%%%%%%%&#10;&#10;\newcommand{\mySetNotation}[1]{{\mathbb{#1}}}&#10;\newcommand{\RRSet}{{\mySetNotation{R}}}&#10;\newcommand{\EESet}{{\mySetNotation{E}}}&#10;\newcommand{\NNSet}{{\mySetNotation{N}}}&#10;\newcommand{\QQSet}{{\mySetNotation{Q}}}&#10;&#10;\newcommand{\myBoldNotation}[1]{{\mathbf #1}}&#10;%\newcommand{\myBoldNotation}[1]{{\mathbold{#1}}} %for euler math&#10;\newcommand{\va}   {{\myBoldNotation{a}}}&#10;\newcommand{\vb}   {{\myBoldNotation{b}}}&#10;\newcommand{\vc}   {{\myBoldNotation{c}}}&#10;\newcommand{\vd}   {{\myBoldNotation{d}}}&#10;\newcommand{\ve}   {{\myBoldNotation{e}}}&#10;\newcommand{\vf}   {{\myBoldNotation{f}}}&#10;\newcommand{\vg}   {{\myBoldNotation{g}}}&#10;\newcommand{\vh}   {{\myBoldNotation{h}}}&#10;\newcommand{\vi}   {{\myBoldNotation{i}}}&#10;\newcommand{\vj}   {{\myBoldNotation{j}}}&#10;\newcommand{\vk}   {{\myBoldNotation{k}}}&#10;\newcommand{\vl}   {{\myBoldNotation{l}}}&#10;\newcommand{\vm}   {{\myBoldNotation{m}}}&#10;\newcommand{\vn}   {{\myBoldNotation{n}}}&#10;\newcommand{\nn}   {{\myBoldNotation{n}}}&#10;\newcommand{\vo}   {{\myBoldNotation{o}}}&#10;\newcommand{\vp}   {{\myBoldNotation{p}}}&#10;\newcommand{\pp}   {{\myBoldNotation{p}}}&#10;\newcommand{\vq}   {{\myBoldNotation{q}}}&#10;\newcommand{\vr}   {{\myBoldNotation{r}}}&#10;\newcommand{\vs}   {{\myBoldNotation{s}}}&#10;\newcommand{\vt}   {{\myBoldNotation{t}}}&#10;\newcommand{\vu}   {{\myBoldNotation{u}}}&#10;\newcommand{\vv}   {{\myBoldNotation{v}}}&#10;\newcommand{\vw}   {{\myBoldNotation{w}}}&#10;\newcommand{\vx}   {{\myBoldNotation{x}}}&#10;\newcommand{\vy}   {{\myBoldNotation{y}}}&#10;\newcommand{\vz}   {{\myBoldNotation{z}}}&#10;\newcommand{\vNull}{{\myBoldNotation{0}}}&#10;\newcommand{\vOne} {{\myBoldNotation{1}}}&#10;&#10;\newcommand{\mA}   {{\myBoldNotation{A}}}&#10;\newcommand{\mB}   {{\myBoldNotation{B}}}&#10;\newcommand{\mC}   {{\myBoldNotation{C}}}&#10;\newcommand{\mD}   {{\myBoldNotation{D}}}&#10;\newcommand{\mE}   {{\myBoldNotation{E}}}&#10;\newcommand{\mF}   {{\myBoldNotation{F}}}&#10;\newcommand{\mG}   {{\myBoldNotation{G}}}&#10;\newcommand{\mH}   {{\myBoldNotation{H}}}&#10;\newcommand{\mI}   {{\myBoldNotation{I}}}&#10;\newcommand{\mJ}   {{\myBoldNotation{J}}}&#10;\newcommand{\mK}   {{\myBoldNotation{K}}}&#10;\newcommand{\mL}   {{\myBoldNotation{L}}}&#10;\newcommand{\mM}   {{\myBoldNotation{M}}}&#10;\newcommand{\mN}   {{\myBoldNotation{N}}}&#10;\newcommand{\mO}   {{\myBoldNotation{O}}}&#10;\newcommand{\mP}   {{\myBoldNotation{P}}}&#10;\newcommand{\mQ}   {{\myBoldNotation{Q}}}&#10;\newcommand{\mR}   {{\myBoldNotation{R}}}&#10;\newcommand{\mS}   {{\myBoldNotation{S}}}&#10;\newcommand{\mT}   {{\myBoldNotation{T}}}&#10;\newcommand{\mU}   {{\myBoldNotation{U}}}&#10;\newcommand{\mV}   {{\myBoldNotation{V}}}&#10;\newcommand{\mW}   {{\myBoldNotation{W}}}&#10;\newcommand{\mX}   {{\myBoldNotation{X}}}&#10;\newcommand{\mY}   {{\myBoldNotation{Y}}}&#10;\newcommand{\mZ}   {{\myBoldNotation{Z}}}&#10;\newcommand{\mNull}{{\myBoldNotation{0}}}&#10;&#10;%\newcommand{\myBoldGreekNotation}[1]{\boldsymbol{#1}}&#10;\newcommand{\myBoldGreekNotationLower}[1]{{\bm{#1}}}&#10;\newcommand{\myBoldGreekNotationUpper}[1]{{\bm{#1}}}&#10;\newcommand{\balpha}  {{\myBoldGreekNotationLower{\alpha}  }}&#10;\newcommand{\bbeta}   {{\myBoldGreekNotationLower{\beta}   }}&#10;\newcommand{\bgamma}  {{\myBoldGreekNotationLower{\gamma}  }}&#10;\newcommand{\bdelta}  {{\myBoldGreekNotationLower{\delta}  }}&#10;\newcommand{\bepsilon}{{\myBoldGreekNotationLower{\epsilon}}}&#10;\newcommand{\bzeta}   {{\myBoldGreekNotationLower{\zeta}   }}&#10;\newcommand{\btheta}  {{\myBoldGreekNotationLower{\theta}  }}&#10;\newcommand{\biota}   {{\myBoldGreekNotationLower{\iota}   }}&#10;\newcommand{\bkappa}  {{\myBoldGreekNotationLower{\kappa}  }}&#10;\newcommand{\blambda} {{\myBoldGreekNotationLower{\lambda} }}&#10;\newcommand{\bmu}     {{\myBoldGreekNotationLower{\mu}     }}&#10;\newcommand{\bnu}     {{\myBoldGreekNotationLower{\nu}     }}&#10;\newcommand{\bxi}     {{\myBoldGreekNotationLower{\xi}     }}&#10;\newcommand{\bomicron}{{\myBoldGreekNotationLower{\omicron}}}&#10;\newcommand{\bpi}     {{\myBoldGreekNotationLower{\pi}     }}&#10;\newcommand{\brho}    {{\myBoldGreekNotationLower{\rho}    }}&#10;\newcommand{\bsigma}  {{\myBoldGreekNotationLower{\sigma}  }}&#10;\newcommand{\btau}    {{\myBoldGreekNotationLower{\tau}    }}&#10;\newcommand{\bupsilon}{{\myBoldGreekNotationLower{\upsilon}}}&#10;\newcommand{\bphi}    {{\myBoldGreekNotationLower{\phi}    }}&#10;\newcommand{\bchi}    {{\myBoldGreekNotationLower{\chi}    }}&#10;\newcommand{\bpsi}    {{\myBoldGreekNotationLower{\psi}    }}&#10;\newcommand{\bomega}  {{\myBoldGreekNotationLower{\omega}  }}&#10;&#10;\newcommand{\bGamma}  {{\myBoldGreekNotationUpper{\Gamma}  }}&#10;\newcommand{\bDelta}  {{\myBoldGreekNotationUpper{\Delta}  }}&#10;\newcommand{\bTheta}  {{\myBoldGreekNotationUpper{\Theta}  }}&#10;\newcommand{\bLambda} {{\myBoldGreekNotationUpper{\Lambda} }}&#10;\newcommand{\bXi}     {{\myBoldGreekNotationUpper{\Xi}     }}&#10;\newcommand{\bPi}     {{\myBoldGreekNotationUpper{\Pi}     }}&#10;\newcommand{\bSigma}  {{\myBoldGreekNotationUpper{\Sigma}  }}&#10;\newcommand{\bUpsilon}{{\myBoldGreekNotationUpper{\Upsilon}}}&#10;\newcommand{\bPhi}    {{\myBoldGreekNotationUpper{\Phi}    }}&#10;\newcommand{\bPsi}    {{\myBoldGreekNotationUpper{\Psi}    }}&#10;\newcommand{\bOmega}  {{\myBoldGreekNotationUpper{\Omega}  }}&#10;&#10;\newcommand{\inn}[2][0cm]{\mathopen{}\left|{#2}\parbox[h][#1]{0cm}{}\right|}&#10;\newcommand{\invn}[2][0cm]{\mathopen{}\left|\left|{#2}\parbox[h][#1]{0cm}{}\right|\right|}&#10;&#10;%\newcommand{\Sa}{{\mathbf {Sa}}}&#10;%\newcommand{\Topo}{{\mathbf {Topo}}}&#10;%\newcommand{\Sep}{{\mathbf {Sep}}}&#10;%\newcommand{\Str}{{\mathbf {Str}}}&#10;%\newcommand{\Reg}{{\mathbf {Reg}}}&#10;&#10;%\newcommand{\PPhi}{{\pmb \Phi}}&#10;%\newcommand{\PPi}{{\pmb \Pi}}&#10;%\newcommand{\PPhi}{{\bm \Phi}}&#10;%\newcommand{\PPi}{{\bm \Pi}}&#10;\newcommand{\PPhi}{{\Phi}}&#10;\newcommand{\PPi}{{\Pi}}&#10;\newcommand{\ppi}{{\pi}}&#10;\newcommand{\ggam}{{\gamma}}&#10;&#10;\newcommand{\cA}{{\mathcal A}}&#10;\newcommand{\cB}{{\mathcal B}}&#10;\newcommand{\cC}{{\mathcal C}}&#10;\newcommand{\cD}{{\mathcal D}}&#10;\newcommand{\cE}{{\mathcal E}}&#10;\newcommand{\cF}{{\mathcal F}}&#10;\newcommand{\cG}{{\mathcal G}}&#10;\newcommand{\cH}{{\mathcal H}}&#10;\newcommand{\cI}{{\mathcal I}}&#10;\newcommand{\cJ}{{\mathcal J}}&#10;\newcommand{\cK}{{\mathcal K}}&#10;\newcommand{\cL}{{\mathcal L}}&#10;\newcommand{\cM}{{\mathcal M}}&#10;\newcommand{\cN}{{\mathcal N}}&#10;\newcommand{\cO}{{\mathcal O}}&#10;\newcommand{\cP}{{\mathcal P}}&#10;\newcommand{\cQ}{{\mathcal Q}}&#10;\newcommand{\cR}{{\mathcal R}}&#10;\newcommand{\cS}{{\mathcal S}}&#10;\newcommand{\cT}{{\mathcal T}}&#10;\newcommand{\cU}{{\mathcal U}}&#10;\newcommand{\cV}{{\mathcal V}}&#10;\newcommand{\cW}{{\mathcal W}}&#10;\newcommand{\cX}{{\mathcal X}}&#10;\newcommand{\cY}{{\mathcal Y}}&#10;\newcommand{\cZ}{{\mathcal Z}}&#10;&#10;\newcommand{\ca}{{\mathcal a}}&#10;\newcommand{\cb}{{\mathcal b}}&#10;\newcommand{\cc}{{\mathcal c}}&#10;\newcommand{\cd}{{\mathcal d}}&#10;\newcommand{\ce}{{\mathcal e}}&#10;%\newcommand{\cf}{{\mathcal f}}&#10;\newcommand{\cg}{{\mathcal g}}&#10;\newcommand{\ch}{{\mathcal h}}&#10;\newcommand{\ci}{{\mathcal i}}&#10;\newcommand{\cj}{{\mathcal j}}&#10;%\newcommand{\ck}{{\mathcal k}}&#10;\newcommand{\cl}{{\mathcal l}}&#10;\newcommand{\cm}{{\mathcal m}}&#10;\newcommand{\cn}{{\mathcal n}}&#10;\newcommand{\co}{{\mathcal o}}&#10;\newcommand{\cp}{{\mathcal p}}&#10;\newcommand{\cq}{{\mathcal q}}&#10;%\newcommand{\cr}{{\mathcal r}}&#10;\newcommand{\cs}{{\mathcal s}}&#10;\newcommand{\ct}{{\mathcal t}}&#10;\newcommand{\cu}{{\mathcal u}}&#10;\newcommand{\cv}{{\mathcal v}}&#10;\newcommand{\cw}{{\mathcal w}}&#10;\newcommand{\cx}{{\mathcal x}}&#10;\newcommand{\cy}{{\mathcal y}}&#10;\newcommand{\cz}{{\mathcal z}}&#10;&#10;%cool package Styles&#10;\Style{IdentityMatrixSymb=\mI,%&#10;       DSymb={\mathrm d},%&#10;       IntegrateDifferentialDSymb={\mathrm d},%&#10;       TrParen=p,%&#10;       DetParen=p}&#10;\Style{DDisplayFunc=outset}&#10;\renewcommand{\Transpose}[1]{ {#1}^\Transp }&#10;\newcommand{\TransposeInv}[1]{ {#1}^{-\Transp} }&#10;\newcommand{\T}[1]{\Transpose{#1}}&#10;\newcommand{\TInv}[1]{\TransposeInv{#1}}&#10;\newcommand{\Inv}[1]{ {#1}^{-1} }&#10;\newcommand{\Transp}{{{\mathrm T}}}&#10;      &#10;\newcommand{\Rank}[1]    {\operatorname{rank}\inp{#1}}&#10;\newcommand{\Vol}[1]     {\operatorname{vol}\inp{#1}}&#10;\renewcommand{\Vec}[1]   {\operatorname{vec}\inp{#1}}&#10;\renewcommand{\Div}[1]   {\T{\nabla} \, #1}&#10;\newcommand{\Diag}[1]    {\operatorname{diag}\inp{#1}}&#10;\newcommand{\Dim}[1]     {\operatorname{dim}\inp{#1}}&#10;\newcommand{\Diagof}[1]  {\operatorname{diag}^{-1}\inp{#1}}&#10;\newcommand*{\diff}{\mathop{}\!\mathrm{d}} %e.g. $F(x) = \int\!f(x)\diff x$&#10;\newcommand{\Argmin}[1]{\underset{#1}{\operatorname{argmin}} \;}&#10;\newcommand{\Maxof}[1]{\underset{#1}{\operatorname{max}} \;}&#10;\newcommand{\Minof}[1]{\underset{#1}{\operatorname{min}} \;}&#10;&#10;\providecommand{\e}[1]{\ensuremath{\cdot 10^{#1}}}&#10;&#10;%workaround for mathbold in cool, cf. http://tex.stackexchange.com/questions/97910&#10;\let\oldmb\mathbold&#10;\protected\def\mathbold{\oldmb}&#10;&#10;\newcommand{\CB} [1]{{\color{#1}     $\bullet$}}&#10;\newcommand{\CBB}[2]{{\color[#1]{#2} $\bullet$}}&#10;&#10;\newcommand{\ie}{i.e.}&#10;\newcommand{\Ie}{I.e.}&#10;\newcommand{\eg}{e.g.}&#10;\newcommand{\Eg}{E.g.}&#10;\newcommand{\cf}{cf.\ }&#10;\newcommand{\Cf}{Cf.\ }&#10;\newcommand{\etc}{etc.\ }&#10;\newcommand{\wrt}{w.r.t.\ }&#10;\newcommand{\Wrt}{W.r.t.\ }&#10;% \newcommand{\wlog}{w.l.o.g.~}&#10;\newcommand{\Wlog}{W.l.o.g.\ }&#10;\newcommand{\resp}{resp.\ }&#10;\newcommand{\etal}{et al.\ }&#10;&#10;\newtheorem{theorem}{Theorem}&#10;\newtheorem{definition}{Definition}&#10;\newtheorem{expectation}{Expectation}&#10;\newtheorem{problem}{Problem}&#10;%\newtheorem{algorithm}{Algorithm}&#10;&#10;%\newenvironment{fshaded}{%&#10;%\def\FrameCommand{\fcolorbox{framecolor}{shadecolor}}%&#10;%\MakeFramed {\FrameRestore}}%&#10;%{\endMakeFramed}&#10;%&#10;%\newtheorem{theorem}{Theorem}[section]&#10;%&#10;%\newenvironment{fdfn}[1][]{&#10;%\definecolor{shadecolor}{rgb}{.9,.9,1}%DEFINITION_COLORBOX&#10;%\definecolor{framecolor}{rgb}{1,1,1}%&#10;%\begin{fshaded}\begin{theorem}[#1]}{\end{theorem}\end{fshaded}}&#10;%&#10;%&#10;%\begin{fdfn}[Blash]&#10;%Eine Zahlenfolge ...&#10;%\end{fdfn}&#10;%&#10;%\begin{fdfn}[Test]&#10;%Eine Zahlenfolge ...&#10;%\end{fdfn}&#10;&#10;% :mode=latex: %&#10;&#10;\begin{document}&#10;&#10;\[&#10;\vx_1&#10;\]&#10;&#10;\end{document}"/>
  <p:tag name="IGUANATEXSIZE" val="16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%\usepackage[osf,sc]{mathpazo}&#10;\usepackage{cool}&#10;\usepackage{mathtools}&#10;\pagestyle{empty}&#10;&#10;%!TEX root = diss.tex&#10;&#10;%%%%%%%%%%%%%%%%%%%%%%%%%%%%%%%%%%%%%%%%%%%%%%%%%%%%%%%%%%%%%&#10;%% LaTeX math macros&#10;%%%%%%%%%%%%%%%%%%%%%%%%%%%%%%%%%%%%%%%%%%%%%%%%%%%%%%%%%%%%%&#10;&#10;\newcommand{\mySetNotation}[1]{{\mathbb{#1}}}&#10;\newcommand{\RRSet}{{\mySetNotation{R}}}&#10;\newcommand{\EESet}{{\mySetNotation{E}}}&#10;\newcommand{\NNSet}{{\mySetNotation{N}}}&#10;\newcommand{\QQSet}{{\mySetNotation{Q}}}&#10;&#10;\newcommand{\myBoldNotation}[1]{{\mathbf #1}}&#10;%\newcommand{\myBoldNotation}[1]{{\mathbold{#1}}} %for euler math&#10;\newcommand{\va}   {{\myBoldNotation{a}}}&#10;\newcommand{\vb}   {{\myBoldNotation{b}}}&#10;\newcommand{\vc}   {{\myBoldNotation{c}}}&#10;\newcommand{\vd}   {{\myBoldNotation{d}}}&#10;\newcommand{\ve}   {{\myBoldNotation{e}}}&#10;\newcommand{\vf}   {{\myBoldNotation{f}}}&#10;\newcommand{\vg}   {{\myBoldNotation{g}}}&#10;\newcommand{\vh}   {{\myBoldNotation{h}}}&#10;\newcommand{\vi}   {{\myBoldNotation{i}}}&#10;\newcommand{\vj}   {{\myBoldNotation{j}}}&#10;\newcommand{\vk}   {{\myBoldNotation{k}}}&#10;\newcommand{\vl}   {{\myBoldNotation{l}}}&#10;\newcommand{\vm}   {{\myBoldNotation{m}}}&#10;\newcommand{\vn}   {{\myBoldNotation{n}}}&#10;\newcommand{\nn}   {{\myBoldNotation{n}}}&#10;\newcommand{\vo}   {{\myBoldNotation{o}}}&#10;\newcommand{\vp}   {{\myBoldNotation{p}}}&#10;\newcommand{\pp}   {{\myBoldNotation{p}}}&#10;\newcommand{\vq}   {{\myBoldNotation{q}}}&#10;\newcommand{\vr}   {{\myBoldNotation{r}}}&#10;\newcommand{\vs}   {{\myBoldNotation{s}}}&#10;\newcommand{\vt}   {{\myBoldNotation{t}}}&#10;\newcommand{\vu}   {{\myBoldNotation{u}}}&#10;\newcommand{\vv}   {{\myBoldNotation{v}}}&#10;\newcommand{\vw}   {{\myBoldNotation{w}}}&#10;\newcommand{\vx}   {{\myBoldNotation{x}}}&#10;\newcommand{\vy}   {{\myBoldNotation{y}}}&#10;\newcommand{\vz}   {{\myBoldNotation{z}}}&#10;\newcommand{\vNull}{{\myBoldNotation{0}}}&#10;\newcommand{\vOne} {{\myBoldNotation{1}}}&#10;&#10;\newcommand{\mA}   {{\myBoldNotation{A}}}&#10;\newcommand{\mB}   {{\myBoldNotation{B}}}&#10;\newcommand{\mC}   {{\myBoldNotation{C}}}&#10;\newcommand{\mD}   {{\myBoldNotation{D}}}&#10;\newcommand{\mE}   {{\myBoldNotation{E}}}&#10;\newcommand{\mF}   {{\myBoldNotation{F}}}&#10;\newcommand{\mG}   {{\myBoldNotation{G}}}&#10;\newcommand{\mH}   {{\myBoldNotation{H}}}&#10;\newcommand{\mI}   {{\myBoldNotation{I}}}&#10;\newcommand{\mJ}   {{\myBoldNotation{J}}}&#10;\newcommand{\mK}   {{\myBoldNotation{K}}}&#10;\newcommand{\mL}   {{\myBoldNotation{L}}}&#10;\newcommand{\mM}   {{\myBoldNotation{M}}}&#10;\newcommand{\mN}   {{\myBoldNotation{N}}}&#10;\newcommand{\mO}   {{\myBoldNotation{O}}}&#10;\newcommand{\mP}   {{\myBoldNotation{P}}}&#10;\newcommand{\mQ}   {{\myBoldNotation{Q}}}&#10;\newcommand{\mR}   {{\myBoldNotation{R}}}&#10;\newcommand{\mS}   {{\myBoldNotation{S}}}&#10;\newcommand{\mT}   {{\myBoldNotation{T}}}&#10;\newcommand{\mU}   {{\myBoldNotation{U}}}&#10;\newcommand{\mV}   {{\myBoldNotation{V}}}&#10;\newcommand{\mW}   {{\myBoldNotation{W}}}&#10;\newcommand{\mX}   {{\myBoldNotation{X}}}&#10;\newcommand{\mY}   {{\myBoldNotation{Y}}}&#10;\newcommand{\mZ}   {{\myBoldNotation{Z}}}&#10;\newcommand{\mNull}{{\myBoldNotation{0}}}&#10;&#10;%\newcommand{\myBoldGreekNotation}[1]{\boldsymbol{#1}}&#10;\newcommand{\myBoldGreekNotationLower}[1]{{\bm{#1}}}&#10;\newcommand{\myBoldGreekNotationUpper}[1]{{\bm{#1}}}&#10;\newcommand{\balpha}  {{\myBoldGreekNotationLower{\alpha}  }}&#10;\newcommand{\bbeta}   {{\myBoldGreekNotationLower{\beta}   }}&#10;\newcommand{\bgamma}  {{\myBoldGreekNotationLower{\gamma}  }}&#10;\newcommand{\bdelta}  {{\myBoldGreekNotationLower{\delta}  }}&#10;\newcommand{\bepsilon}{{\myBoldGreekNotationLower{\epsilon}}}&#10;\newcommand{\bzeta}   {{\myBoldGreekNotationLower{\zeta}   }}&#10;\newcommand{\btheta}  {{\myBoldGreekNotationLower{\theta}  }}&#10;\newcommand{\biota}   {{\myBoldGreekNotationLower{\iota}   }}&#10;\newcommand{\bkappa}  {{\myBoldGreekNotationLower{\kappa}  }}&#10;\newcommand{\blambda} {{\myBoldGreekNotationLower{\lambda} }}&#10;\newcommand{\bmu}     {{\myBoldGreekNotationLower{\mu}     }}&#10;\newcommand{\bnu}     {{\myBoldGreekNotationLower{\nu}     }}&#10;\newcommand{\bxi}     {{\myBoldGreekNotationLower{\xi}     }}&#10;\newcommand{\bomicron}{{\myBoldGreekNotationLower{\omicron}}}&#10;\newcommand{\bpi}     {{\myBoldGreekNotationLower{\pi}     }}&#10;\newcommand{\brho}    {{\myBoldGreekNotationLower{\rho}    }}&#10;\newcommand{\bsigma}  {{\myBoldGreekNotationLower{\sigma}  }}&#10;\newcommand{\btau}    {{\myBoldGreekNotationLower{\tau}    }}&#10;\newcommand{\bupsilon}{{\myBoldGreekNotationLower{\upsilon}}}&#10;\newcommand{\bphi}    {{\myBoldGreekNotationLower{\phi}    }}&#10;\newcommand{\bchi}    {{\myBoldGreekNotationLower{\chi}    }}&#10;\newcommand{\bpsi}    {{\myBoldGreekNotationLower{\psi}    }}&#10;\newcommand{\bomega}  {{\myBoldGreekNotationLower{\omega}  }}&#10;&#10;\newcommand{\bGamma}  {{\myBoldGreekNotationUpper{\Gamma}  }}&#10;\newcommand{\bDelta}  {{\myBoldGreekNotationUpper{\Delta}  }}&#10;\newcommand{\bTheta}  {{\myBoldGreekNotationUpper{\Theta}  }}&#10;\newcommand{\bLambda} {{\myBoldGreekNotationUpper{\Lambda} }}&#10;\newcommand{\bXi}     {{\myBoldGreekNotationUpper{\Xi}     }}&#10;\newcommand{\bPi}     {{\myBoldGreekNotationUpper{\Pi}     }}&#10;\newcommand{\bSigma}  {{\myBoldGreekNotationUpper{\Sigma}  }}&#10;\newcommand{\bUpsilon}{{\myBoldGreekNotationUpper{\Upsilon}}}&#10;\newcommand{\bPhi}    {{\myBoldGreekNotationUpper{\Phi}    }}&#10;\newcommand{\bPsi}    {{\myBoldGreekNotationUpper{\Psi}    }}&#10;\newcommand{\bOmega}  {{\myBoldGreekNotationUpper{\Omega}  }}&#10;&#10;\newcommand{\inn}[2][0cm]{\mathopen{}\left|{#2}\parbox[h][#1]{0cm}{}\right|}&#10;\newcommand{\invn}[2][0cm]{\mathopen{}\left|\left|{#2}\parbox[h][#1]{0cm}{}\right|\right|}&#10;&#10;%\newcommand{\Sa}{{\mathbf {Sa}}}&#10;%\newcommand{\Topo}{{\mathbf {Topo}}}&#10;%\newcommand{\Sep}{{\mathbf {Sep}}}&#10;%\newcommand{\Str}{{\mathbf {Str}}}&#10;%\newcommand{\Reg}{{\mathbf {Reg}}}&#10;&#10;%\newcommand{\PPhi}{{\pmb \Phi}}&#10;%\newcommand{\PPi}{{\pmb \Pi}}&#10;%\newcommand{\PPhi}{{\bm \Phi}}&#10;%\newcommand{\PPi}{{\bm \Pi}}&#10;\newcommand{\PPhi}{{\Phi}}&#10;\newcommand{\PPi}{{\Pi}}&#10;\newcommand{\ppi}{{\pi}}&#10;\newcommand{\ggam}{{\gamma}}&#10;&#10;\newcommand{\cA}{{\mathcal A}}&#10;\newcommand{\cB}{{\mathcal B}}&#10;\newcommand{\cC}{{\mathcal C}}&#10;\newcommand{\cD}{{\mathcal D}}&#10;\newcommand{\cE}{{\mathcal E}}&#10;\newcommand{\cF}{{\mathcal F}}&#10;\newcommand{\cG}{{\mathcal G}}&#10;\newcommand{\cH}{{\mathcal H}}&#10;\newcommand{\cI}{{\mathcal I}}&#10;\newcommand{\cJ}{{\mathcal J}}&#10;\newcommand{\cK}{{\mathcal K}}&#10;\newcommand{\cL}{{\mathcal L}}&#10;\newcommand{\cM}{{\mathcal M}}&#10;\newcommand{\cN}{{\mathcal N}}&#10;\newcommand{\cO}{{\mathcal O}}&#10;\newcommand{\cP}{{\mathcal P}}&#10;\newcommand{\cQ}{{\mathcal Q}}&#10;\newcommand{\cR}{{\mathcal R}}&#10;\newcommand{\cS}{{\mathcal S}}&#10;\newcommand{\cT}{{\mathcal T}}&#10;\newcommand{\cU}{{\mathcal U}}&#10;\newcommand{\cV}{{\mathcal V}}&#10;\newcommand{\cW}{{\mathcal W}}&#10;\newcommand{\cX}{{\mathcal X}}&#10;\newcommand{\cY}{{\mathcal Y}}&#10;\newcommand{\cZ}{{\mathcal Z}}&#10;&#10;\newcommand{\ca}{{\mathcal a}}&#10;\newcommand{\cb}{{\mathcal b}}&#10;\newcommand{\cc}{{\mathcal c}}&#10;\newcommand{\cd}{{\mathcal d}}&#10;\newcommand{\ce}{{\mathcal e}}&#10;%\newcommand{\cf}{{\mathcal f}}&#10;\newcommand{\cg}{{\mathcal g}}&#10;\newcommand{\ch}{{\mathcal h}}&#10;\newcommand{\ci}{{\mathcal i}}&#10;\newcommand{\cj}{{\mathcal j}}&#10;%\newcommand{\ck}{{\mathcal k}}&#10;\newcommand{\cl}{{\mathcal l}}&#10;\newcommand{\cm}{{\mathcal m}}&#10;\newcommand{\cn}{{\mathcal n}}&#10;\newcommand{\co}{{\mathcal o}}&#10;\newcommand{\cp}{{\mathcal p}}&#10;\newcommand{\cq}{{\mathcal q}}&#10;%\newcommand{\cr}{{\mathcal r}}&#10;\newcommand{\cs}{{\mathcal s}}&#10;\newcommand{\ct}{{\mathcal t}}&#10;\newcommand{\cu}{{\mathcal u}}&#10;\newcommand{\cv}{{\mathcal v}}&#10;\newcommand{\cw}{{\mathcal w}}&#10;\newcommand{\cx}{{\mathcal x}}&#10;\newcommand{\cy}{{\mathcal y}}&#10;\newcommand{\cz}{{\mathcal z}}&#10;&#10;%cool package Styles&#10;\Style{IdentityMatrixSymb=\mI,%&#10;       DSymb={\mathrm d},%&#10;       IntegrateDifferentialDSymb={\mathrm d},%&#10;       TrParen=p,%&#10;       DetParen=p}&#10;\Style{DDisplayFunc=outset}&#10;\renewcommand{\Transpose}[1]{ {#1}^\Transp }&#10;\newcommand{\TransposeInv}[1]{ {#1}^{-\Transp} }&#10;\newcommand{\T}[1]{\Transpose{#1}}&#10;\newcommand{\TInv}[1]{\TransposeInv{#1}}&#10;\newcommand{\Inv}[1]{ {#1}^{-1} }&#10;\newcommand{\Transp}{{{\mathrm T}}}&#10;      &#10;\newcommand{\Rank}[1]    {\operatorname{rank}\inp{#1}}&#10;\newcommand{\Vol}[1]     {\operatorname{vol}\inp{#1}}&#10;\renewcommand{\Vec}[1]   {\operatorname{vec}\inp{#1}}&#10;\renewcommand{\Div}[1]   {\T{\nabla} \, #1}&#10;\newcommand{\Diag}[1]    {\operatorname{diag}\inp{#1}}&#10;\newcommand{\Dim}[1]     {\operatorname{dim}\inp{#1}}&#10;\newcommand{\Diagof}[1]  {\operatorname{diag}^{-1}\inp{#1}}&#10;\newcommand*{\diff}{\mathop{}\!\mathrm{d}} %e.g. $F(x) = \int\!f(x)\diff x$&#10;\newcommand{\Argmin}[1]{\underset{#1}{\operatorname{argmin}} \;}&#10;\newcommand{\Maxof}[1]{\underset{#1}{\operatorname{max}} \;}&#10;\newcommand{\Minof}[1]{\underset{#1}{\operatorname{min}} \;}&#10;&#10;\providecommand{\e}[1]{\ensuremath{\cdot 10^{#1}}}&#10;&#10;%workaround for mathbold in cool, cf. http://tex.stackexchange.com/questions/97910&#10;\let\oldmb\mathbold&#10;\protected\def\mathbold{\oldmb}&#10;&#10;\newcommand{\CB} [1]{{\color{#1}     $\bullet$}}&#10;\newcommand{\CBB}[2]{{\color[#1]{#2} $\bullet$}}&#10;&#10;\newcommand{\ie}{i.e.}&#10;\newcommand{\Ie}{I.e.}&#10;\newcommand{\eg}{e.g.}&#10;\newcommand{\Eg}{E.g.}&#10;\newcommand{\cf}{cf.\ }&#10;\newcommand{\Cf}{Cf.\ }&#10;\newcommand{\etc}{etc.\ }&#10;\newcommand{\wrt}{w.r.t.\ }&#10;\newcommand{\Wrt}{W.r.t.\ }&#10;% \newcommand{\wlog}{w.l.o.g.~}&#10;\newcommand{\Wlog}{W.l.o.g.\ }&#10;\newcommand{\resp}{resp.\ }&#10;\newcommand{\etal}{et al.\ }&#10;&#10;\newtheorem{theorem}{Theorem}&#10;\newtheorem{definition}{Definition}&#10;\newtheorem{expectation}{Expectation}&#10;\newtheorem{problem}{Problem}&#10;%\newtheorem{algorithm}{Algorithm}&#10;&#10;%\newenvironment{fshaded}{%&#10;%\def\FrameCommand{\fcolorbox{framecolor}{shadecolor}}%&#10;%\MakeFramed {\FrameRestore}}%&#10;%{\endMakeFramed}&#10;%&#10;%\newtheorem{theorem}{Theorem}[section]&#10;%&#10;%\newenvironment{fdfn}[1][]{&#10;%\definecolor{shadecolor}{rgb}{.9,.9,1}%DEFINITION_COLORBOX&#10;%\definecolor{framecolor}{rgb}{1,1,1}%&#10;%\begin{fshaded}\begin{theorem}[#1]}{\end{theorem}\end{fshaded}}&#10;%&#10;%&#10;%\begin{fdfn}[Blash]&#10;%Eine Zahlenfolge ...&#10;%\end{fdfn}&#10;%&#10;%\begin{fdfn}[Test]&#10;%Eine Zahlenfolge ...&#10;%\end{fdfn}&#10;&#10;% :mode=latex: %&#10;&#10;\begin{document}&#10;&#10;\[&#10;\vx_2&#10;\]&#10;&#10;\end{document}"/>
  <p:tag name="IGUANATEXSIZE" val="16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%\usepackage[osf,sc]{mathpazo}&#10;\usepackage{cool}&#10;\usepackage{mathtools}&#10;\pagestyle{empty}&#10;&#10;%!TEX root = diss.tex&#10;&#10;%%%%%%%%%%%%%%%%%%%%%%%%%%%%%%%%%%%%%%%%%%%%%%%%%%%%%%%%%%%%%&#10;%% LaTeX math macros&#10;%%%%%%%%%%%%%%%%%%%%%%%%%%%%%%%%%%%%%%%%%%%%%%%%%%%%%%%%%%%%%&#10;&#10;\newcommand{\mySetNotation}[1]{{\mathbb{#1}}}&#10;\newcommand{\RRSet}{{\mySetNotation{R}}}&#10;\newcommand{\EESet}{{\mySetNotation{E}}}&#10;\newcommand{\NNSet}{{\mySetNotation{N}}}&#10;\newcommand{\QQSet}{{\mySetNotation{Q}}}&#10;&#10;\newcommand{\myBoldNotation}[1]{{\mathbf #1}}&#10;%\newcommand{\myBoldNotation}[1]{{\mathbold{#1}}} %for euler math&#10;\newcommand{\va}   {{\myBoldNotation{a}}}&#10;\newcommand{\vb}   {{\myBoldNotation{b}}}&#10;\newcommand{\vc}   {{\myBoldNotation{c}}}&#10;\newcommand{\vd}   {{\myBoldNotation{d}}}&#10;\newcommand{\ve}   {{\myBoldNotation{e}}}&#10;\newcommand{\vf}   {{\myBoldNotation{f}}}&#10;\newcommand{\vg}   {{\myBoldNotation{g}}}&#10;\newcommand{\vh}   {{\myBoldNotation{h}}}&#10;\newcommand{\vi}   {{\myBoldNotation{i}}}&#10;\newcommand{\vj}   {{\myBoldNotation{j}}}&#10;\newcommand{\vk}   {{\myBoldNotation{k}}}&#10;\newcommand{\vl}   {{\myBoldNotation{l}}}&#10;\newcommand{\vm}   {{\myBoldNotation{m}}}&#10;\newcommand{\vn}   {{\myBoldNotation{n}}}&#10;\newcommand{\nn}   {{\myBoldNotation{n}}}&#10;\newcommand{\vo}   {{\myBoldNotation{o}}}&#10;\newcommand{\vp}   {{\myBoldNotation{p}}}&#10;\newcommand{\pp}   {{\myBoldNotation{p}}}&#10;\newcommand{\vq}   {{\myBoldNotation{q}}}&#10;\newcommand{\vr}   {{\myBoldNotation{r}}}&#10;\newcommand{\vs}   {{\myBoldNotation{s}}}&#10;\newcommand{\vt}   {{\myBoldNotation{t}}}&#10;\newcommand{\vu}   {{\myBoldNotation{u}}}&#10;\newcommand{\vv}   {{\myBoldNotation{v}}}&#10;\newcommand{\vw}   {{\myBoldNotation{w}}}&#10;\newcommand{\vx}   {{\myBoldNotation{x}}}&#10;\newcommand{\vy}   {{\myBoldNotation{y}}}&#10;\newcommand{\vz}   {{\myBoldNotation{z}}}&#10;\newcommand{\vNull}{{\myBoldNotation{0}}}&#10;\newcommand{\vOne} {{\myBoldNotation{1}}}&#10;&#10;\newcommand{\mA}   {{\myBoldNotation{A}}}&#10;\newcommand{\mB}   {{\myBoldNotation{B}}}&#10;\newcommand{\mC}   {{\myBoldNotation{C}}}&#10;\newcommand{\mD}   {{\myBoldNotation{D}}}&#10;\newcommand{\mE}   {{\myBoldNotation{E}}}&#10;\newcommand{\mF}   {{\myBoldNotation{F}}}&#10;\newcommand{\mG}   {{\myBoldNotation{G}}}&#10;\newcommand{\mH}   {{\myBoldNotation{H}}}&#10;\newcommand{\mI}   {{\myBoldNotation{I}}}&#10;\newcommand{\mJ}   {{\myBoldNotation{J}}}&#10;\newcommand{\mK}   {{\myBoldNotation{K}}}&#10;\newcommand{\mL}   {{\myBoldNotation{L}}}&#10;\newcommand{\mM}   {{\myBoldNotation{M}}}&#10;\newcommand{\mN}   {{\myBoldNotation{N}}}&#10;\newcommand{\mO}   {{\myBoldNotation{O}}}&#10;\newcommand{\mP}   {{\myBoldNotation{P}}}&#10;\newcommand{\mQ}   {{\myBoldNotation{Q}}}&#10;\newcommand{\mR}   {{\myBoldNotation{R}}}&#10;\newcommand{\mS}   {{\myBoldNotation{S}}}&#10;\newcommand{\mT}   {{\myBoldNotation{T}}}&#10;\newcommand{\mU}   {{\myBoldNotation{U}}}&#10;\newcommand{\mV}   {{\myBoldNotation{V}}}&#10;\newcommand{\mW}   {{\myBoldNotation{W}}}&#10;\newcommand{\mX}   {{\myBoldNotation{X}}}&#10;\newcommand{\mY}   {{\myBoldNotation{Y}}}&#10;\newcommand{\mZ}   {{\myBoldNotation{Z}}}&#10;\newcommand{\mNull}{{\myBoldNotation{0}}}&#10;&#10;%\newcommand{\myBoldGreekNotation}[1]{\boldsymbol{#1}}&#10;\newcommand{\myBoldGreekNotationLower}[1]{{\bm{#1}}}&#10;\newcommand{\myBoldGreekNotationUpper}[1]{{\bm{#1}}}&#10;\newcommand{\balpha}  {{\myBoldGreekNotationLower{\alpha}  }}&#10;\newcommand{\bbeta}   {{\myBoldGreekNotationLower{\beta}   }}&#10;\newcommand{\bgamma}  {{\myBoldGreekNotationLower{\gamma}  }}&#10;\newcommand{\bdelta}  {{\myBoldGreekNotationLower{\delta}  }}&#10;\newcommand{\bepsilon}{{\myBoldGreekNotationLower{\epsilon}}}&#10;\newcommand{\bzeta}   {{\myBoldGreekNotationLower{\zeta}   }}&#10;\newcommand{\btheta}  {{\myBoldGreekNotationLower{\theta}  }}&#10;\newcommand{\biota}   {{\myBoldGreekNotationLower{\iota}   }}&#10;\newcommand{\bkappa}  {{\myBoldGreekNotationLower{\kappa}  }}&#10;\newcommand{\blambda} {{\myBoldGreekNotationLower{\lambda} }}&#10;\newcommand{\bmu}     {{\myBoldGreekNotationLower{\mu}     }}&#10;\newcommand{\bnu}     {{\myBoldGreekNotationLower{\nu}     }}&#10;\newcommand{\bxi}     {{\myBoldGreekNotationLower{\xi}     }}&#10;\newcommand{\bomicron}{{\myBoldGreekNotationLower{\omicron}}}&#10;\newcommand{\bpi}     {{\myBoldGreekNotationLower{\pi}     }}&#10;\newcommand{\brho}    {{\myBoldGreekNotationLower{\rho}    }}&#10;\newcommand{\bsigma}  {{\myBoldGreekNotationLower{\sigma}  }}&#10;\newcommand{\btau}    {{\myBoldGreekNotationLower{\tau}    }}&#10;\newcommand{\bupsilon}{{\myBoldGreekNotationLower{\upsilon}}}&#10;\newcommand{\bphi}    {{\myBoldGreekNotationLower{\phi}    }}&#10;\newcommand{\bchi}    {{\myBoldGreekNotationLower{\chi}    }}&#10;\newcommand{\bpsi}    {{\myBoldGreekNotationLower{\psi}    }}&#10;\newcommand{\bomega}  {{\myBoldGreekNotationLower{\omega}  }}&#10;&#10;\newcommand{\bGamma}  {{\myBoldGreekNotationUpper{\Gamma}  }}&#10;\newcommand{\bDelta}  {{\myBoldGreekNotationUpper{\Delta}  }}&#10;\newcommand{\bTheta}  {{\myBoldGreekNotationUpper{\Theta}  }}&#10;\newcommand{\bLambda} {{\myBoldGreekNotationUpper{\Lambda} }}&#10;\newcommand{\bXi}     {{\myBoldGreekNotationUpper{\Xi}     }}&#10;\newcommand{\bPi}     {{\myBoldGreekNotationUpper{\Pi}     }}&#10;\newcommand{\bSigma}  {{\myBoldGreekNotationUpper{\Sigma}  }}&#10;\newcommand{\bUpsilon}{{\myBoldGreekNotationUpper{\Upsilon}}}&#10;\newcommand{\bPhi}    {{\myBoldGreekNotationUpper{\Phi}    }}&#10;\newcommand{\bPsi}    {{\myBoldGreekNotationUpper{\Psi}    }}&#10;\newcommand{\bOmega}  {{\myBoldGreekNotationUpper{\Omega}  }}&#10;&#10;\newcommand{\inn}[2][0cm]{\mathopen{}\left|{#2}\parbox[h][#1]{0cm}{}\right|}&#10;\newcommand{\invn}[2][0cm]{\mathopen{}\left|\left|{#2}\parbox[h][#1]{0cm}{}\right|\right|}&#10;&#10;%\newcommand{\Sa}{{\mathbf {Sa}}}&#10;%\newcommand{\Topo}{{\mathbf {Topo}}}&#10;%\newcommand{\Sep}{{\mathbf {Sep}}}&#10;%\newcommand{\Str}{{\mathbf {Str}}}&#10;%\newcommand{\Reg}{{\mathbf {Reg}}}&#10;&#10;%\newcommand{\PPhi}{{\pmb \Phi}}&#10;%\newcommand{\PPi}{{\pmb \Pi}}&#10;%\newcommand{\PPhi}{{\bm \Phi}}&#10;%\newcommand{\PPi}{{\bm \Pi}}&#10;\newcommand{\PPhi}{{\Phi}}&#10;\newcommand{\PPi}{{\Pi}}&#10;\newcommand{\ppi}{{\pi}}&#10;\newcommand{\ggam}{{\gamma}}&#10;&#10;\newcommand{\cA}{{\mathcal A}}&#10;\newcommand{\cB}{{\mathcal B}}&#10;\newcommand{\cC}{{\mathcal C}}&#10;\newcommand{\cD}{{\mathcal D}}&#10;\newcommand{\cE}{{\mathcal E}}&#10;\newcommand{\cF}{{\mathcal F}}&#10;\newcommand{\cG}{{\mathcal G}}&#10;\newcommand{\cH}{{\mathcal H}}&#10;\newcommand{\cI}{{\mathcal I}}&#10;\newcommand{\cJ}{{\mathcal J}}&#10;\newcommand{\cK}{{\mathcal K}}&#10;\newcommand{\cL}{{\mathcal L}}&#10;\newcommand{\cM}{{\mathcal M}}&#10;\newcommand{\cN}{{\mathcal N}}&#10;\newcommand{\cO}{{\mathcal O}}&#10;\newcommand{\cP}{{\mathcal P}}&#10;\newcommand{\cQ}{{\mathcal Q}}&#10;\newcommand{\cR}{{\mathcal R}}&#10;\newcommand{\cS}{{\mathcal S}}&#10;\newcommand{\cT}{{\mathcal T}}&#10;\newcommand{\cU}{{\mathcal U}}&#10;\newcommand{\cV}{{\mathcal V}}&#10;\newcommand{\cW}{{\mathcal W}}&#10;\newcommand{\cX}{{\mathcal X}}&#10;\newcommand{\cY}{{\mathcal Y}}&#10;\newcommand{\cZ}{{\mathcal Z}}&#10;&#10;\newcommand{\ca}{{\mathcal a}}&#10;\newcommand{\cb}{{\mathcal b}}&#10;\newcommand{\cc}{{\mathcal c}}&#10;\newcommand{\cd}{{\mathcal d}}&#10;\newcommand{\ce}{{\mathcal e}}&#10;%\newcommand{\cf}{{\mathcal f}}&#10;\newcommand{\cg}{{\mathcal g}}&#10;\newcommand{\ch}{{\mathcal h}}&#10;\newcommand{\ci}{{\mathcal i}}&#10;\newcommand{\cj}{{\mathcal j}}&#10;%\newcommand{\ck}{{\mathcal k}}&#10;\newcommand{\cl}{{\mathcal l}}&#10;\newcommand{\cm}{{\mathcal m}}&#10;\newcommand{\cn}{{\mathcal n}}&#10;\newcommand{\co}{{\mathcal o}}&#10;\newcommand{\cp}{{\mathcal p}}&#10;\newcommand{\cq}{{\mathcal q}}&#10;%\newcommand{\cr}{{\mathcal r}}&#10;\newcommand{\cs}{{\mathcal s}}&#10;\newcommand{\ct}{{\mathcal t}}&#10;\newcommand{\cu}{{\mathcal u}}&#10;\newcommand{\cv}{{\mathcal v}}&#10;\newcommand{\cw}{{\mathcal w}}&#10;\newcommand{\cx}{{\mathcal x}}&#10;\newcommand{\cy}{{\mathcal y}}&#10;\newcommand{\cz}{{\mathcal z}}&#10;&#10;%cool package Styles&#10;\Style{IdentityMatrixSymb=\mI,%&#10;       DSymb={\mathrm d},%&#10;       IntegrateDifferentialDSymb={\mathrm d},%&#10;       TrParen=p,%&#10;       DetParen=p}&#10;\Style{DDisplayFunc=outset}&#10;\renewcommand{\Transpose}[1]{ {#1}^\Transp }&#10;\newcommand{\TransposeInv}[1]{ {#1}^{-\Transp} }&#10;\newcommand{\T}[1]{\Transpose{#1}}&#10;\newcommand{\TInv}[1]{\TransposeInv{#1}}&#10;\newcommand{\Inv}[1]{ {#1}^{-1} }&#10;\newcommand{\Transp}{{{\mathrm T}}}&#10;      &#10;\newcommand{\Rank}[1]    {\operatorname{rank}\inp{#1}}&#10;\newcommand{\Vol}[1]     {\operatorname{vol}\inp{#1}}&#10;\renewcommand{\Vec}[1]   {\operatorname{vec}\inp{#1}}&#10;\renewcommand{\Div}[1]   {\T{\nabla} \, #1}&#10;\newcommand{\Diag}[1]    {\operatorname{diag}\inp{#1}}&#10;\newcommand{\Dim}[1]     {\operatorname{dim}\inp{#1}}&#10;\newcommand{\Diagof}[1]  {\operatorname{diag}^{-1}\inp{#1}}&#10;\newcommand*{\diff}{\mathop{}\!\mathrm{d}} %e.g. $F(x) = \int\!f(x)\diff x$&#10;\newcommand{\Argmin}[1]{\underset{#1}{\operatorname{argmin}} \;}&#10;\newcommand{\Maxof}[1]{\underset{#1}{\operatorname{max}} \;}&#10;\newcommand{\Minof}[1]{\underset{#1}{\operatorname{min}} \;}&#10;&#10;\providecommand{\e}[1]{\ensuremath{\cdot 10^{#1}}}&#10;&#10;%workaround for mathbold in cool, cf. http://tex.stackexchange.com/questions/97910&#10;\let\oldmb\mathbold&#10;\protected\def\mathbold{\oldmb}&#10;&#10;\newcommand{\CB} [1]{{\color{#1}     $\bullet$}}&#10;\newcommand{\CBB}[2]{{\color[#1]{#2} $\bullet$}}&#10;&#10;\newcommand{\ie}{i.e.}&#10;\newcommand{\Ie}{I.e.}&#10;\newcommand{\eg}{e.g.}&#10;\newcommand{\Eg}{E.g.}&#10;\newcommand{\cf}{cf.\ }&#10;\newcommand{\Cf}{Cf.\ }&#10;\newcommand{\etc}{etc.\ }&#10;\newcommand{\wrt}{w.r.t.\ }&#10;\newcommand{\Wrt}{W.r.t.\ }&#10;% \newcommand{\wlog}{w.l.o.g.~}&#10;\newcommand{\Wlog}{W.l.o.g.\ }&#10;\newcommand{\resp}{resp.\ }&#10;\newcommand{\etal}{et al.\ }&#10;&#10;\newtheorem{theorem}{Theorem}&#10;\newtheorem{definition}{Definition}&#10;\newtheorem{expectation}{Expectation}&#10;\newtheorem{problem}{Problem}&#10;%\newtheorem{algorithm}{Algorithm}&#10;&#10;%\newenvironment{fshaded}{%&#10;%\def\FrameCommand{\fcolorbox{framecolor}{shadecolor}}%&#10;%\MakeFramed {\FrameRestore}}%&#10;%{\endMakeFramed}&#10;%&#10;%\newtheorem{theorem}{Theorem}[section]&#10;%&#10;%\newenvironment{fdfn}[1][]{&#10;%\definecolor{shadecolor}{rgb}{.9,.9,1}%DEFINITION_COLORBOX&#10;%\definecolor{framecolor}{rgb}{1,1,1}%&#10;%\begin{fshaded}\begin{theorem}[#1]}{\end{theorem}\end{fshaded}}&#10;%&#10;%&#10;%\begin{fdfn}[Blash]&#10;%Eine Zahlenfolge ...&#10;%\end{fdfn}&#10;%&#10;%\begin{fdfn}[Test]&#10;%Eine Zahlenfolge ...&#10;%\end{fdfn}&#10;&#10;% :mode=latex: %&#10;&#10;\begin{document}&#10;&#10;\[&#10;0 \leq \alpha_0, \, \alpha_1, \, \alpha_2 \leq 1&#10;\]&#10;&#10;\end{document}"/>
  <p:tag name="IGUANATEXSIZE" val="18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%\usepackage[osf,sc]{mathpazo}&#10;\usepackage{cool}&#10;\usepackage{mathtools}&#10;\pagestyle{empty}&#10;&#10;%!TEX root = diss.tex&#10;&#10;%%%%%%%%%%%%%%%%%%%%%%%%%%%%%%%%%%%%%%%%%%%%%%%%%%%%%%%%%%%%%&#10;%% LaTeX math macros&#10;%%%%%%%%%%%%%%%%%%%%%%%%%%%%%%%%%%%%%%%%%%%%%%%%%%%%%%%%%%%%%&#10;&#10;\newcommand{\mySetNotation}[1]{{\mathbb{#1}}}&#10;\newcommand{\RRSet}{{\mySetNotation{R}}}&#10;\newcommand{\EESet}{{\mySetNotation{E}}}&#10;\newcommand{\NNSet}{{\mySetNotation{N}}}&#10;\newcommand{\QQSet}{{\mySetNotation{Q}}}&#10;&#10;\newcommand{\myBoldNotation}[1]{{\mathbf #1}}&#10;%\newcommand{\myBoldNotation}[1]{{\mathbold{#1}}} %for euler math&#10;\newcommand{\va}   {{\myBoldNotation{a}}}&#10;\newcommand{\vb}   {{\myBoldNotation{b}}}&#10;\newcommand{\vc}   {{\myBoldNotation{c}}}&#10;\newcommand{\vd}   {{\myBoldNotation{d}}}&#10;\newcommand{\ve}   {{\myBoldNotation{e}}}&#10;\newcommand{\vf}   {{\myBoldNotation{f}}}&#10;\newcommand{\vg}   {{\myBoldNotation{g}}}&#10;\newcommand{\vh}   {{\myBoldNotation{h}}}&#10;\newcommand{\vi}   {{\myBoldNotation{i}}}&#10;\newcommand{\vj}   {{\myBoldNotation{j}}}&#10;\newcommand{\vk}   {{\myBoldNotation{k}}}&#10;\newcommand{\vl}   {{\myBoldNotation{l}}}&#10;\newcommand{\vm}   {{\myBoldNotation{m}}}&#10;\newcommand{\vn}   {{\myBoldNotation{n}}}&#10;\newcommand{\nn}   {{\myBoldNotation{n}}}&#10;\newcommand{\vo}   {{\myBoldNotation{o}}}&#10;\newcommand{\vp}   {{\myBoldNotation{p}}}&#10;\newcommand{\pp}   {{\myBoldNotation{p}}}&#10;\newcommand{\vq}   {{\myBoldNotation{q}}}&#10;\newcommand{\vr}   {{\myBoldNotation{r}}}&#10;\newcommand{\vs}   {{\myBoldNotation{s}}}&#10;\newcommand{\vt}   {{\myBoldNotation{t}}}&#10;\newcommand{\vu}   {{\myBoldNotation{u}}}&#10;\newcommand{\vv}   {{\myBoldNotation{v}}}&#10;\newcommand{\vw}   {{\myBoldNotation{w}}}&#10;\newcommand{\vx}   {{\myBoldNotation{x}}}&#10;\newcommand{\vy}   {{\myBoldNotation{y}}}&#10;\newcommand{\vz}   {{\myBoldNotation{z}}}&#10;\newcommand{\vNull}{{\myBoldNotation{0}}}&#10;\newcommand{\vOne} {{\myBoldNotation{1}}}&#10;&#10;\newcommand{\mA}   {{\myBoldNotation{A}}}&#10;\newcommand{\mB}   {{\myBoldNotation{B}}}&#10;\newcommand{\mC}   {{\myBoldNotation{C}}}&#10;\newcommand{\mD}   {{\myBoldNotation{D}}}&#10;\newcommand{\mE}   {{\myBoldNotation{E}}}&#10;\newcommand{\mF}   {{\myBoldNotation{F}}}&#10;\newcommand{\mG}   {{\myBoldNotation{G}}}&#10;\newcommand{\mH}   {{\myBoldNotation{H}}}&#10;\newcommand{\mI}   {{\myBoldNotation{I}}}&#10;\newcommand{\mJ}   {{\myBoldNotation{J}}}&#10;\newcommand{\mK}   {{\myBoldNotation{K}}}&#10;\newcommand{\mL}   {{\myBoldNotation{L}}}&#10;\newcommand{\mM}   {{\myBoldNotation{M}}}&#10;\newcommand{\mN}   {{\myBoldNotation{N}}}&#10;\newcommand{\mO}   {{\myBoldNotation{O}}}&#10;\newcommand{\mP}   {{\myBoldNotation{P}}}&#10;\newcommand{\mQ}   {{\myBoldNotation{Q}}}&#10;\newcommand{\mR}   {{\myBoldNotation{R}}}&#10;\newcommand{\mS}   {{\myBoldNotation{S}}}&#10;\newcommand{\mT}   {{\myBoldNotation{T}}}&#10;\newcommand{\mU}   {{\myBoldNotation{U}}}&#10;\newcommand{\mV}   {{\myBoldNotation{V}}}&#10;\newcommand{\mW}   {{\myBoldNotation{W}}}&#10;\newcommand{\mX}   {{\myBoldNotation{X}}}&#10;\newcommand{\mY}   {{\myBoldNotation{Y}}}&#10;\newcommand{\mZ}   {{\myBoldNotation{Z}}}&#10;\newcommand{\mNull}{{\myBoldNotation{0}}}&#10;&#10;%\newcommand{\myBoldGreekNotation}[1]{\boldsymbol{#1}}&#10;\newcommand{\myBoldGreekNotationLower}[1]{{\bm{#1}}}&#10;\newcommand{\myBoldGreekNotationUpper}[1]{{\bm{#1}}}&#10;\newcommand{\balpha}  {{\myBoldGreekNotationLower{\alpha}  }}&#10;\newcommand{\bbeta}   {{\myBoldGreekNotationLower{\beta}   }}&#10;\newcommand{\bgamma}  {{\myBoldGreekNotationLower{\gamma}  }}&#10;\newcommand{\bdelta}  {{\myBoldGreekNotationLower{\delta}  }}&#10;\newcommand{\bepsilon}{{\myBoldGreekNotationLower{\epsilon}}}&#10;\newcommand{\bzeta}   {{\myBoldGreekNotationLower{\zeta}   }}&#10;\newcommand{\btheta}  {{\myBoldGreekNotationLower{\theta}  }}&#10;\newcommand{\biota}   {{\myBoldGreekNotationLower{\iota}   }}&#10;\newcommand{\bkappa}  {{\myBoldGreekNotationLower{\kappa}  }}&#10;\newcommand{\blambda} {{\myBoldGreekNotationLower{\lambda} }}&#10;\newcommand{\bmu}     {{\myBoldGreekNotationLower{\mu}     }}&#10;\newcommand{\bnu}     {{\myBoldGreekNotationLower{\nu}     }}&#10;\newcommand{\bxi}     {{\myBoldGreekNotationLower{\xi}     }}&#10;\newcommand{\bomicron}{{\myBoldGreekNotationLower{\omicron}}}&#10;\newcommand{\bpi}     {{\myBoldGreekNotationLower{\pi}     }}&#10;\newcommand{\brho}    {{\myBoldGreekNotationLower{\rho}    }}&#10;\newcommand{\bsigma}  {{\myBoldGreekNotationLower{\sigma}  }}&#10;\newcommand{\btau}    {{\myBoldGreekNotationLower{\tau}    }}&#10;\newcommand{\bupsilon}{{\myBoldGreekNotationLower{\upsilon}}}&#10;\newcommand{\bphi}    {{\myBoldGreekNotationLower{\phi}    }}&#10;\newcommand{\bchi}    {{\myBoldGreekNotationLower{\chi}    }}&#10;\newcommand{\bpsi}    {{\myBoldGreekNotationLower{\psi}    }}&#10;\newcommand{\bomega}  {{\myBoldGreekNotationLower{\omega}  }}&#10;&#10;\newcommand{\bGamma}  {{\myBoldGreekNotationUpper{\Gamma}  }}&#10;\newcommand{\bDelta}  {{\myBoldGreekNotationUpper{\Delta}  }}&#10;\newcommand{\bTheta}  {{\myBoldGreekNotationUpper{\Theta}  }}&#10;\newcommand{\bLambda} {{\myBoldGreekNotationUpper{\Lambda} }}&#10;\newcommand{\bXi}     {{\myBoldGreekNotationUpper{\Xi}     }}&#10;\newcommand{\bPi}     {{\myBoldGreekNotationUpper{\Pi}     }}&#10;\newcommand{\bSigma}  {{\myBoldGreekNotationUpper{\Sigma}  }}&#10;\newcommand{\bUpsilon}{{\myBoldGreekNotationUpper{\Upsilon}}}&#10;\newcommand{\bPhi}    {{\myBoldGreekNotationUpper{\Phi}    }}&#10;\newcommand{\bPsi}    {{\myBoldGreekNotationUpper{\Psi}    }}&#10;\newcommand{\bOmega}  {{\myBoldGreekNotationUpper{\Omega}  }}&#10;&#10;\newcommand{\inn}[2][0cm]{\mathopen{}\left|{#2}\parbox[h][#1]{0cm}{}\right|}&#10;\newcommand{\invn}[2][0cm]{\mathopen{}\left|\left|{#2}\parbox[h][#1]{0cm}{}\right|\right|}&#10;&#10;%\newcommand{\Sa}{{\mathbf {Sa}}}&#10;%\newcommand{\Topo}{{\mathbf {Topo}}}&#10;%\newcommand{\Sep}{{\mathbf {Sep}}}&#10;%\newcommand{\Str}{{\mathbf {Str}}}&#10;%\newcommand{\Reg}{{\mathbf {Reg}}}&#10;&#10;%\newcommand{\PPhi}{{\pmb \Phi}}&#10;%\newcommand{\PPi}{{\pmb \Pi}}&#10;%\newcommand{\PPhi}{{\bm \Phi}}&#10;%\newcommand{\PPi}{{\bm \Pi}}&#10;\newcommand{\PPhi}{{\Phi}}&#10;\newcommand{\PPi}{{\Pi}}&#10;\newcommand{\ppi}{{\pi}}&#10;\newcommand{\ggam}{{\gamma}}&#10;&#10;\newcommand{\cA}{{\mathcal A}}&#10;\newcommand{\cB}{{\mathcal B}}&#10;\newcommand{\cC}{{\mathcal C}}&#10;\newcommand{\cD}{{\mathcal D}}&#10;\newcommand{\cE}{{\mathcal E}}&#10;\newcommand{\cF}{{\mathcal F}}&#10;\newcommand{\cG}{{\mathcal G}}&#10;\newcommand{\cH}{{\mathcal H}}&#10;\newcommand{\cI}{{\mathcal I}}&#10;\newcommand{\cJ}{{\mathcal J}}&#10;\newcommand{\cK}{{\mathcal K}}&#10;\newcommand{\cL}{{\mathcal L}}&#10;\newcommand{\cM}{{\mathcal M}}&#10;\newcommand{\cN}{{\mathcal N}}&#10;\newcommand{\cO}{{\mathcal O}}&#10;\newcommand{\cP}{{\mathcal P}}&#10;\newcommand{\cQ}{{\mathcal Q}}&#10;\newcommand{\cR}{{\mathcal R}}&#10;\newcommand{\cS}{{\mathcal S}}&#10;\newcommand{\cT}{{\mathcal T}}&#10;\newcommand{\cU}{{\mathcal U}}&#10;\newcommand{\cV}{{\mathcal V}}&#10;\newcommand{\cW}{{\mathcal W}}&#10;\newcommand{\cX}{{\mathcal X}}&#10;\newcommand{\cY}{{\mathcal Y}}&#10;\newcommand{\cZ}{{\mathcal Z}}&#10;&#10;\newcommand{\ca}{{\mathcal a}}&#10;\newcommand{\cb}{{\mathcal b}}&#10;\newcommand{\cc}{{\mathcal c}}&#10;\newcommand{\cd}{{\mathcal d}}&#10;\newcommand{\ce}{{\mathcal e}}&#10;%\newcommand{\cf}{{\mathcal f}}&#10;\newcommand{\cg}{{\mathcal g}}&#10;\newcommand{\ch}{{\mathcal h}}&#10;\newcommand{\ci}{{\mathcal i}}&#10;\newcommand{\cj}{{\mathcal j}}&#10;%\newcommand{\ck}{{\mathcal k}}&#10;\newcommand{\cl}{{\mathcal l}}&#10;\newcommand{\cm}{{\mathcal m}}&#10;\newcommand{\cn}{{\mathcal n}}&#10;\newcommand{\co}{{\mathcal o}}&#10;\newcommand{\cp}{{\mathcal p}}&#10;\newcommand{\cq}{{\mathcal q}}&#10;%\newcommand{\cr}{{\mathcal r}}&#10;\newcommand{\cs}{{\mathcal s}}&#10;\newcommand{\ct}{{\mathcal t}}&#10;\newcommand{\cu}{{\mathcal u}}&#10;\newcommand{\cv}{{\mathcal v}}&#10;\newcommand{\cw}{{\mathcal w}}&#10;\newcommand{\cx}{{\mathcal x}}&#10;\newcommand{\cy}{{\mathcal y}}&#10;\newcommand{\cz}{{\mathcal z}}&#10;&#10;%cool package Styles&#10;\Style{IdentityMatrixSymb=\mI,%&#10;       DSymb={\mathrm d},%&#10;       IntegrateDifferentialDSymb={\mathrm d},%&#10;       TrParen=p,%&#10;       DetParen=p}&#10;\Style{DDisplayFunc=outset}&#10;\renewcommand{\Transpose}[1]{ {#1}^\Transp }&#10;\newcommand{\TransposeInv}[1]{ {#1}^{-\Transp} }&#10;\newcommand{\T}[1]{\Transpose{#1}}&#10;\newcommand{\TInv}[1]{\TransposeInv{#1}}&#10;\newcommand{\Inv}[1]{ {#1}^{-1} }&#10;\newcommand{\Transp}{{{\mathrm T}}}&#10;      &#10;\newcommand{\Rank}[1]    {\operatorname{rank}\inp{#1}}&#10;\newcommand{\Vol}[1]     {\operatorname{vol}\inp{#1}}&#10;\renewcommand{\Vec}[1]   {\operatorname{vec}\inp{#1}}&#10;\renewcommand{\Div}[1]   {\T{\nabla} \, #1}&#10;\newcommand{\Diag}[1]    {\operatorname{diag}\inp{#1}}&#10;\newcommand{\Dim}[1]     {\operatorname{dim}\inp{#1}}&#10;\newcommand{\Diagof}[1]  {\operatorname{diag}^{-1}\inp{#1}}&#10;\newcommand*{\diff}{\mathop{}\!\mathrm{d}} %e.g. $F(x) = \int\!f(x)\diff x$&#10;\newcommand{\Argmin}[1]{\underset{#1}{\operatorname{argmin}} \;}&#10;\newcommand{\Maxof}[1]{\underset{#1}{\operatorname{max}} \;}&#10;\newcommand{\Minof}[1]{\underset{#1}{\operatorname{min}} \;}&#10;&#10;\providecommand{\e}[1]{\ensuremath{\cdot 10^{#1}}}&#10;&#10;%workaround for mathbold in cool, cf. http://tex.stackexchange.com/questions/97910&#10;\let\oldmb\mathbold&#10;\protected\def\mathbold{\oldmb}&#10;&#10;\newcommand{\CB} [1]{{\color{#1}     $\bullet$}}&#10;\newcommand{\CBB}[2]{{\color[#1]{#2} $\bullet$}}&#10;&#10;\newcommand{\ie}{i.e.}&#10;\newcommand{\Ie}{I.e.}&#10;\newcommand{\eg}{e.g.}&#10;\newcommand{\Eg}{E.g.}&#10;\newcommand{\cf}{cf.\ }&#10;\newcommand{\Cf}{Cf.\ }&#10;\newcommand{\etc}{etc.\ }&#10;\newcommand{\wrt}{w.r.t.\ }&#10;\newcommand{\Wrt}{W.r.t.\ }&#10;% \newcommand{\wlog}{w.l.o.g.~}&#10;\newcommand{\Wlog}{W.l.o.g.\ }&#10;\newcommand{\resp}{resp.\ }&#10;\newcommand{\etal}{et al.\ }&#10;&#10;\newtheorem{theorem}{Theorem}&#10;\newtheorem{definition}{Definition}&#10;\newtheorem{expectation}{Expectation}&#10;\newtheorem{problem}{Problem}&#10;%\newtheorem{algorithm}{Algorithm}&#10;&#10;%\newenvironment{fshaded}{%&#10;%\def\FrameCommand{\fcolorbox{framecolor}{shadecolor}}%&#10;%\MakeFramed {\FrameRestore}}%&#10;%{\endMakeFramed}&#10;%&#10;%\newtheorem{theorem}{Theorem}[section]&#10;%&#10;%\newenvironment{fdfn}[1][]{&#10;%\definecolor{shadecolor}{rgb}{.9,.9,1}%DEFINITION_COLORBOX&#10;%\definecolor{framecolor}{rgb}{1,1,1}%&#10;%\begin{fshaded}\begin{theorem}[#1]}{\end{theorem}\end{fshaded}}&#10;%&#10;%&#10;%\begin{fdfn}[Blash]&#10;%Eine Zahlenfolge ...&#10;%\end{fdfn}&#10;%&#10;%\begin{fdfn}[Test]&#10;%Eine Zahlenfolge ...&#10;%\end{fdfn}&#10;&#10;% :mode=latex: %&#10;&#10;\begin{document}&#10;&#10;\[&#10;f_0&#10;\]&#10;&#10;\end{document}"/>
  <p:tag name="IGUANATEXSIZE" val="22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%\usepackage[osf,sc]{mathpazo}&#10;\usepackage{cool}&#10;\usepackage{mathtools}&#10;\pagestyle{empty}&#10;&#10;%!TEX root = diss.tex&#10;&#10;%%%%%%%%%%%%%%%%%%%%%%%%%%%%%%%%%%%%%%%%%%%%%%%%%%%%%%%%%%%%%&#10;%% LaTeX math macros&#10;%%%%%%%%%%%%%%%%%%%%%%%%%%%%%%%%%%%%%%%%%%%%%%%%%%%%%%%%%%%%%&#10;&#10;\newcommand{\mySetNotation}[1]{{\mathbb{#1}}}&#10;\newcommand{\RRSet}{{\mySetNotation{R}}}&#10;\newcommand{\EESet}{{\mySetNotation{E}}}&#10;\newcommand{\NNSet}{{\mySetNotation{N}}}&#10;\newcommand{\QQSet}{{\mySetNotation{Q}}}&#10;&#10;\newcommand{\myBoldNotation}[1]{{\mathbf #1}}&#10;%\newcommand{\myBoldNotation}[1]{{\mathbold{#1}}} %for euler math&#10;\newcommand{\va}   {{\myBoldNotation{a}}}&#10;\newcommand{\vb}   {{\myBoldNotation{b}}}&#10;\newcommand{\vc}   {{\myBoldNotation{c}}}&#10;\newcommand{\vd}   {{\myBoldNotation{d}}}&#10;\newcommand{\ve}   {{\myBoldNotation{e}}}&#10;\newcommand{\vf}   {{\myBoldNotation{f}}}&#10;\newcommand{\vg}   {{\myBoldNotation{g}}}&#10;\newcommand{\vh}   {{\myBoldNotation{h}}}&#10;\newcommand{\vi}   {{\myBoldNotation{i}}}&#10;\newcommand{\vj}   {{\myBoldNotation{j}}}&#10;\newcommand{\vk}   {{\myBoldNotation{k}}}&#10;\newcommand{\vl}   {{\myBoldNotation{l}}}&#10;\newcommand{\vm}   {{\myBoldNotation{m}}}&#10;\newcommand{\vn}   {{\myBoldNotation{n}}}&#10;\newcommand{\nn}   {{\myBoldNotation{n}}}&#10;\newcommand{\vo}   {{\myBoldNotation{o}}}&#10;\newcommand{\vp}   {{\myBoldNotation{p}}}&#10;\newcommand{\pp}   {{\myBoldNotation{p}}}&#10;\newcommand{\vq}   {{\myBoldNotation{q}}}&#10;\newcommand{\vr}   {{\myBoldNotation{r}}}&#10;\newcommand{\vs}   {{\myBoldNotation{s}}}&#10;\newcommand{\vt}   {{\myBoldNotation{t}}}&#10;\newcommand{\vu}   {{\myBoldNotation{u}}}&#10;\newcommand{\vv}   {{\myBoldNotation{v}}}&#10;\newcommand{\vw}   {{\myBoldNotation{w}}}&#10;\newcommand{\vx}   {{\myBoldNotation{x}}}&#10;\newcommand{\vy}   {{\myBoldNotation{y}}}&#10;\newcommand{\vz}   {{\myBoldNotation{z}}}&#10;\newcommand{\vNull}{{\myBoldNotation{0}}}&#10;\newcommand{\vOne} {{\myBoldNotation{1}}}&#10;&#10;\newcommand{\mA}   {{\myBoldNotation{A}}}&#10;\newcommand{\mB}   {{\myBoldNotation{B}}}&#10;\newcommand{\mC}   {{\myBoldNotation{C}}}&#10;\newcommand{\mD}   {{\myBoldNotation{D}}}&#10;\newcommand{\mE}   {{\myBoldNotation{E}}}&#10;\newcommand{\mF}   {{\myBoldNotation{F}}}&#10;\newcommand{\mG}   {{\myBoldNotation{G}}}&#10;\newcommand{\mH}   {{\myBoldNotation{H}}}&#10;\newcommand{\mI}   {{\myBoldNotation{I}}}&#10;\newcommand{\mJ}   {{\myBoldNotation{J}}}&#10;\newcommand{\mK}   {{\myBoldNotation{K}}}&#10;\newcommand{\mL}   {{\myBoldNotation{L}}}&#10;\newcommand{\mM}   {{\myBoldNotation{M}}}&#10;\newcommand{\mN}   {{\myBoldNotation{N}}}&#10;\newcommand{\mO}   {{\myBoldNotation{O}}}&#10;\newcommand{\mP}   {{\myBoldNotation{P}}}&#10;\newcommand{\mQ}   {{\myBoldNotation{Q}}}&#10;\newcommand{\mR}   {{\myBoldNotation{R}}}&#10;\newcommand{\mS}   {{\myBoldNotation{S}}}&#10;\newcommand{\mT}   {{\myBoldNotation{T}}}&#10;\newcommand{\mU}   {{\myBoldNotation{U}}}&#10;\newcommand{\mV}   {{\myBoldNotation{V}}}&#10;\newcommand{\mW}   {{\myBoldNotation{W}}}&#10;\newcommand{\mX}   {{\myBoldNotation{X}}}&#10;\newcommand{\mY}   {{\myBoldNotation{Y}}}&#10;\newcommand{\mZ}   {{\myBoldNotation{Z}}}&#10;\newcommand{\mNull}{{\myBoldNotation{0}}}&#10;&#10;%\newcommand{\myBoldGreekNotation}[1]{\boldsymbol{#1}}&#10;\newcommand{\myBoldGreekNotationLower}[1]{{\bm{#1}}}&#10;\newcommand{\myBoldGreekNotationUpper}[1]{{\bm{#1}}}&#10;\newcommand{\balpha}  {{\myBoldGreekNotationLower{\alpha}  }}&#10;\newcommand{\bbeta}   {{\myBoldGreekNotationLower{\beta}   }}&#10;\newcommand{\bgamma}  {{\myBoldGreekNotationLower{\gamma}  }}&#10;\newcommand{\bdelta}  {{\myBoldGreekNotationLower{\delta}  }}&#10;\newcommand{\bepsilon}{{\myBoldGreekNotationLower{\epsilon}}}&#10;\newcommand{\bzeta}   {{\myBoldGreekNotationLower{\zeta}   }}&#10;\newcommand{\btheta}  {{\myBoldGreekNotationLower{\theta}  }}&#10;\newcommand{\biota}   {{\myBoldGreekNotationLower{\iota}   }}&#10;\newcommand{\bkappa}  {{\myBoldGreekNotationLower{\kappa}  }}&#10;\newcommand{\blambda} {{\myBoldGreekNotationLower{\lambda} }}&#10;\newcommand{\bmu}     {{\myBoldGreekNotationLower{\mu}     }}&#10;\newcommand{\bnu}     {{\myBoldGreekNotationLower{\nu}     }}&#10;\newcommand{\bxi}     {{\myBoldGreekNotationLower{\xi}     }}&#10;\newcommand{\bomicron}{{\myBoldGreekNotationLower{\omicron}}}&#10;\newcommand{\bpi}     {{\myBoldGreekNotationLower{\pi}     }}&#10;\newcommand{\brho}    {{\myBoldGreekNotationLower{\rho}    }}&#10;\newcommand{\bsigma}  {{\myBoldGreekNotationLower{\sigma}  }}&#10;\newcommand{\btau}    {{\myBoldGreekNotationLower{\tau}    }}&#10;\newcommand{\bupsilon}{{\myBoldGreekNotationLower{\upsilon}}}&#10;\newcommand{\bphi}    {{\myBoldGreekNotationLower{\phi}    }}&#10;\newcommand{\bchi}    {{\myBoldGreekNotationLower{\chi}    }}&#10;\newcommand{\bpsi}    {{\myBoldGreekNotationLower{\psi}    }}&#10;\newcommand{\bomega}  {{\myBoldGreekNotationLower{\omega}  }}&#10;&#10;\newcommand{\bGamma}  {{\myBoldGreekNotationUpper{\Gamma}  }}&#10;\newcommand{\bDelta}  {{\myBoldGreekNotationUpper{\Delta}  }}&#10;\newcommand{\bTheta}  {{\myBoldGreekNotationUpper{\Theta}  }}&#10;\newcommand{\bLambda} {{\myBoldGreekNotationUpper{\Lambda} }}&#10;\newcommand{\bXi}     {{\myBoldGreekNotationUpper{\Xi}     }}&#10;\newcommand{\bPi}     {{\myBoldGreekNotationUpper{\Pi}     }}&#10;\newcommand{\bSigma}  {{\myBoldGreekNotationUpper{\Sigma}  }}&#10;\newcommand{\bUpsilon}{{\myBoldGreekNotationUpper{\Upsilon}}}&#10;\newcommand{\bPhi}    {{\myBoldGreekNotationUpper{\Phi}    }}&#10;\newcommand{\bPsi}    {{\myBoldGreekNotationUpper{\Psi}    }}&#10;\newcommand{\bOmega}  {{\myBoldGreekNotationUpper{\Omega}  }}&#10;&#10;\newcommand{\inn}[2][0cm]{\mathopen{}\left|{#2}\parbox[h][#1]{0cm}{}\right|}&#10;\newcommand{\invn}[2][0cm]{\mathopen{}\left|\left|{#2}\parbox[h][#1]{0cm}{}\right|\right|}&#10;&#10;%\newcommand{\Sa}{{\mathbf {Sa}}}&#10;%\newcommand{\Topo}{{\mathbf {Topo}}}&#10;%\newcommand{\Sep}{{\mathbf {Sep}}}&#10;%\newcommand{\Str}{{\mathbf {Str}}}&#10;%\newcommand{\Reg}{{\mathbf {Reg}}}&#10;&#10;%\newcommand{\PPhi}{{\pmb \Phi}}&#10;%\newcommand{\PPi}{{\pmb \Pi}}&#10;%\newcommand{\PPhi}{{\bm \Phi}}&#10;%\newcommand{\PPi}{{\bm \Pi}}&#10;\newcommand{\PPhi}{{\Phi}}&#10;\newcommand{\PPi}{{\Pi}}&#10;\newcommand{\ppi}{{\pi}}&#10;\newcommand{\ggam}{{\gamma}}&#10;&#10;\newcommand{\cA}{{\mathcal A}}&#10;\newcommand{\cB}{{\mathcal B}}&#10;\newcommand{\cC}{{\mathcal C}}&#10;\newcommand{\cD}{{\mathcal D}}&#10;\newcommand{\cE}{{\mathcal E}}&#10;\newcommand{\cF}{{\mathcal F}}&#10;\newcommand{\cG}{{\mathcal G}}&#10;\newcommand{\cH}{{\mathcal H}}&#10;\newcommand{\cI}{{\mathcal I}}&#10;\newcommand{\cJ}{{\mathcal J}}&#10;\newcommand{\cK}{{\mathcal K}}&#10;\newcommand{\cL}{{\mathcal L}}&#10;\newcommand{\cM}{{\mathcal M}}&#10;\newcommand{\cN}{{\mathcal N}}&#10;\newcommand{\cO}{{\mathcal O}}&#10;\newcommand{\cP}{{\mathcal P}}&#10;\newcommand{\cQ}{{\mathcal Q}}&#10;\newcommand{\cR}{{\mathcal R}}&#10;\newcommand{\cS}{{\mathcal S}}&#10;\newcommand{\cT}{{\mathcal T}}&#10;\newcommand{\cU}{{\mathcal U}}&#10;\newcommand{\cV}{{\mathcal V}}&#10;\newcommand{\cW}{{\mathcal W}}&#10;\newcommand{\cX}{{\mathcal X}}&#10;\newcommand{\cY}{{\mathcal Y}}&#10;\newcommand{\cZ}{{\mathcal Z}}&#10;&#10;\newcommand{\ca}{{\mathcal a}}&#10;\newcommand{\cb}{{\mathcal b}}&#10;\newcommand{\cc}{{\mathcal c}}&#10;\newcommand{\cd}{{\mathcal d}}&#10;\newcommand{\ce}{{\mathcal e}}&#10;%\newcommand{\cf}{{\mathcal f}}&#10;\newcommand{\cg}{{\mathcal g}}&#10;\newcommand{\ch}{{\mathcal h}}&#10;\newcommand{\ci}{{\mathcal i}}&#10;\newcommand{\cj}{{\mathcal j}}&#10;%\newcommand{\ck}{{\mathcal k}}&#10;\newcommand{\cl}{{\mathcal l}}&#10;\newcommand{\cm}{{\mathcal m}}&#10;\newcommand{\cn}{{\mathcal n}}&#10;\newcommand{\co}{{\mathcal o}}&#10;\newcommand{\cp}{{\mathcal p}}&#10;\newcommand{\cq}{{\mathcal q}}&#10;%\newcommand{\cr}{{\mathcal r}}&#10;\newcommand{\cs}{{\mathcal s}}&#10;\newcommand{\ct}{{\mathcal t}}&#10;\newcommand{\cu}{{\mathcal u}}&#10;\newcommand{\cv}{{\mathcal v}}&#10;\newcommand{\cw}{{\mathcal w}}&#10;\newcommand{\cx}{{\mathcal x}}&#10;\newcommand{\cy}{{\mathcal y}}&#10;\newcommand{\cz}{{\mathcal z}}&#10;&#10;%cool package Styles&#10;\Style{IdentityMatrixSymb=\mI,%&#10;       DSymb={\mathrm d},%&#10;       IntegrateDifferentialDSymb={\mathrm d},%&#10;       TrParen=p,%&#10;       DetParen=p}&#10;\Style{DDisplayFunc=outset}&#10;\renewcommand{\Transpose}[1]{ {#1}^\Transp }&#10;\newcommand{\TransposeInv}[1]{ {#1}^{-\Transp} }&#10;\newcommand{\T}[1]{\Transpose{#1}}&#10;\newcommand{\TInv}[1]{\TransposeInv{#1}}&#10;\newcommand{\Inv}[1]{ {#1}^{-1} }&#10;\newcommand{\Transp}{{{\mathrm T}}}&#10;      &#10;\newcommand{\Rank}[1]    {\operatorname{rank}\inp{#1}}&#10;\newcommand{\Vol}[1]     {\operatorname{vol}\inp{#1}}&#10;\renewcommand{\Vec}[1]   {\operatorname{vec}\inp{#1}}&#10;\renewcommand{\Div}[1]   {\T{\nabla} \, #1}&#10;\newcommand{\Diag}[1]    {\operatorname{diag}\inp{#1}}&#10;\newcommand{\Dim}[1]     {\operatorname{dim}\inp{#1}}&#10;\newcommand{\Diagof}[1]  {\operatorname{diag}^{-1}\inp{#1}}&#10;\newcommand*{\diff}{\mathop{}\!\mathrm{d}} %e.g. $F(x) = \int\!f(x)\diff x$&#10;\newcommand{\Argmin}[1]{\underset{#1}{\operatorname{argmin}} \;}&#10;\newcommand{\Maxof}[1]{\underset{#1}{\operatorname{max}} \;}&#10;\newcommand{\Minof}[1]{\underset{#1}{\operatorname{min}} \;}&#10;&#10;\providecommand{\e}[1]{\ensuremath{\cdot 10^{#1}}}&#10;&#10;%workaround for mathbold in cool, cf. http://tex.stackexchange.com/questions/97910&#10;\let\oldmb\mathbold&#10;\protected\def\mathbold{\oldmb}&#10;&#10;\newcommand{\CB} [1]{{\color{#1}     $\bullet$}}&#10;\newcommand{\CBB}[2]{{\color[#1]{#2} $\bullet$}}&#10;&#10;\newcommand{\ie}{i.e.}&#10;\newcommand{\Ie}{I.e.}&#10;\newcommand{\eg}{e.g.}&#10;\newcommand{\Eg}{E.g.}&#10;\newcommand{\cf}{cf.\ }&#10;\newcommand{\Cf}{Cf.\ }&#10;\newcommand{\etc}{etc.\ }&#10;\newcommand{\wrt}{w.r.t.\ }&#10;\newcommand{\Wrt}{W.r.t.\ }&#10;% \newcommand{\wlog}{w.l.o.g.~}&#10;\newcommand{\Wlog}{W.l.o.g.\ }&#10;\newcommand{\resp}{resp.\ }&#10;\newcommand{\etal}{et al.\ }&#10;&#10;\newtheorem{theorem}{Theorem}&#10;\newtheorem{definition}{Definition}&#10;\newtheorem{expectation}{Expectation}&#10;\newtheorem{problem}{Problem}&#10;%\newtheorem{algorithm}{Algorithm}&#10;&#10;%\newenvironment{fshaded}{%&#10;%\def\FrameCommand{\fcolorbox{framecolor}{shadecolor}}%&#10;%\MakeFramed {\FrameRestore}}%&#10;%{\endMakeFramed}&#10;%&#10;%\newtheorem{theorem}{Theorem}[section]&#10;%&#10;%\newenvironment{fdfn}[1][]{&#10;%\definecolor{shadecolor}{rgb}{.9,.9,1}%DEFINITION_COLORBOX&#10;%\definecolor{framecolor}{rgb}{1,1,1}%&#10;%\begin{fshaded}\begin{theorem}[#1]}{\end{theorem}\end{fshaded}}&#10;%&#10;%&#10;%\begin{fdfn}[Blash]&#10;%Eine Zahlenfolge ...&#10;%\end{fdfn}&#10;%&#10;%\begin{fdfn}[Test]&#10;%Eine Zahlenfolge ...&#10;%\end{fdfn}&#10;&#10;% :mode=latex: %&#10;&#10;\begin{document}&#10;&#10;\[&#10;f_1&#10;\]&#10;&#10;\end{document}"/>
  <p:tag name="IGUANATEXSIZE" val="22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%\usepackage[osf,sc]{mathpazo}&#10;\usepackage{cool}&#10;\usepackage{mathtools}&#10;\pagestyle{empty}&#10;&#10;%!TEX root = diss.tex&#10;&#10;%%%%%%%%%%%%%%%%%%%%%%%%%%%%%%%%%%%%%%%%%%%%%%%%%%%%%%%%%%%%%&#10;%% LaTeX math macros&#10;%%%%%%%%%%%%%%%%%%%%%%%%%%%%%%%%%%%%%%%%%%%%%%%%%%%%%%%%%%%%%&#10;&#10;\newcommand{\mySetNotation}[1]{{\mathbb{#1}}}&#10;\newcommand{\RRSet}{{\mySetNotation{R}}}&#10;\newcommand{\EESet}{{\mySetNotation{E}}}&#10;\newcommand{\NNSet}{{\mySetNotation{N}}}&#10;\newcommand{\QQSet}{{\mySetNotation{Q}}}&#10;&#10;\newcommand{\myBoldNotation}[1]{{\mathbf #1}}&#10;%\newcommand{\myBoldNotation}[1]{{\mathbold{#1}}} %for euler math&#10;\newcommand{\va}   {{\myBoldNotation{a}}}&#10;\newcommand{\vb}   {{\myBoldNotation{b}}}&#10;\newcommand{\vc}   {{\myBoldNotation{c}}}&#10;\newcommand{\vd}   {{\myBoldNotation{d}}}&#10;\newcommand{\ve}   {{\myBoldNotation{e}}}&#10;\newcommand{\vf}   {{\myBoldNotation{f}}}&#10;\newcommand{\vg}   {{\myBoldNotation{g}}}&#10;\newcommand{\vh}   {{\myBoldNotation{h}}}&#10;\newcommand{\vi}   {{\myBoldNotation{i}}}&#10;\newcommand{\vj}   {{\myBoldNotation{j}}}&#10;\newcommand{\vk}   {{\myBoldNotation{k}}}&#10;\newcommand{\vl}   {{\myBoldNotation{l}}}&#10;\newcommand{\vm}   {{\myBoldNotation{m}}}&#10;\newcommand{\vn}   {{\myBoldNotation{n}}}&#10;\newcommand{\nn}   {{\myBoldNotation{n}}}&#10;\newcommand{\vo}   {{\myBoldNotation{o}}}&#10;\newcommand{\vp}   {{\myBoldNotation{p}}}&#10;\newcommand{\pp}   {{\myBoldNotation{p}}}&#10;\newcommand{\vq}   {{\myBoldNotation{q}}}&#10;\newcommand{\vr}   {{\myBoldNotation{r}}}&#10;\newcommand{\vs}   {{\myBoldNotation{s}}}&#10;\newcommand{\vt}   {{\myBoldNotation{t}}}&#10;\newcommand{\vu}   {{\myBoldNotation{u}}}&#10;\newcommand{\vv}   {{\myBoldNotation{v}}}&#10;\newcommand{\vw}   {{\myBoldNotation{w}}}&#10;\newcommand{\vx}   {{\myBoldNotation{x}}}&#10;\newcommand{\vy}   {{\myBoldNotation{y}}}&#10;\newcommand{\vz}   {{\myBoldNotation{z}}}&#10;\newcommand{\vNull}{{\myBoldNotation{0}}}&#10;\newcommand{\vOne} {{\myBoldNotation{1}}}&#10;&#10;\newcommand{\mA}   {{\myBoldNotation{A}}}&#10;\newcommand{\mB}   {{\myBoldNotation{B}}}&#10;\newcommand{\mC}   {{\myBoldNotation{C}}}&#10;\newcommand{\mD}   {{\myBoldNotation{D}}}&#10;\newcommand{\mE}   {{\myBoldNotation{E}}}&#10;\newcommand{\mF}   {{\myBoldNotation{F}}}&#10;\newcommand{\mG}   {{\myBoldNotation{G}}}&#10;\newcommand{\mH}   {{\myBoldNotation{H}}}&#10;\newcommand{\mI}   {{\myBoldNotation{I}}}&#10;\newcommand{\mJ}   {{\myBoldNotation{J}}}&#10;\newcommand{\mK}   {{\myBoldNotation{K}}}&#10;\newcommand{\mL}   {{\myBoldNotation{L}}}&#10;\newcommand{\mM}   {{\myBoldNotation{M}}}&#10;\newcommand{\mN}   {{\myBoldNotation{N}}}&#10;\newcommand{\mO}   {{\myBoldNotation{O}}}&#10;\newcommand{\mP}   {{\myBoldNotation{P}}}&#10;\newcommand{\mQ}   {{\myBoldNotation{Q}}}&#10;\newcommand{\mR}   {{\myBoldNotation{R}}}&#10;\newcommand{\mS}   {{\myBoldNotation{S}}}&#10;\newcommand{\mT}   {{\myBoldNotation{T}}}&#10;\newcommand{\mU}   {{\myBoldNotation{U}}}&#10;\newcommand{\mV}   {{\myBoldNotation{V}}}&#10;\newcommand{\mW}   {{\myBoldNotation{W}}}&#10;\newcommand{\mX}   {{\myBoldNotation{X}}}&#10;\newcommand{\mY}   {{\myBoldNotation{Y}}}&#10;\newcommand{\mZ}   {{\myBoldNotation{Z}}}&#10;\newcommand{\mNull}{{\myBoldNotation{0}}}&#10;&#10;%\newcommand{\myBoldGreekNotation}[1]{\boldsymbol{#1}}&#10;\newcommand{\myBoldGreekNotationLower}[1]{{\bm{#1}}}&#10;\newcommand{\myBoldGreekNotationUpper}[1]{{\bm{#1}}}&#10;\newcommand{\balpha}  {{\myBoldGreekNotationLower{\alpha}  }}&#10;\newcommand{\bbeta}   {{\myBoldGreekNotationLower{\beta}   }}&#10;\newcommand{\bgamma}  {{\myBoldGreekNotationLower{\gamma}  }}&#10;\newcommand{\bdelta}  {{\myBoldGreekNotationLower{\delta}  }}&#10;\newcommand{\bepsilon}{{\myBoldGreekNotationLower{\epsilon}}}&#10;\newcommand{\bzeta}   {{\myBoldGreekNotationLower{\zeta}   }}&#10;\newcommand{\btheta}  {{\myBoldGreekNotationLower{\theta}  }}&#10;\newcommand{\biota}   {{\myBoldGreekNotationLower{\iota}   }}&#10;\newcommand{\bkappa}  {{\myBoldGreekNotationLower{\kappa}  }}&#10;\newcommand{\blambda} {{\myBoldGreekNotationLower{\lambda} }}&#10;\newcommand{\bmu}     {{\myBoldGreekNotationLower{\mu}     }}&#10;\newcommand{\bnu}     {{\myBoldGreekNotationLower{\nu}     }}&#10;\newcommand{\bxi}     {{\myBoldGreekNotationLower{\xi}     }}&#10;\newcommand{\bomicron}{{\myBoldGreekNotationLower{\omicron}}}&#10;\newcommand{\bpi}     {{\myBoldGreekNotationLower{\pi}     }}&#10;\newcommand{\brho}    {{\myBoldGreekNotationLower{\rho}    }}&#10;\newcommand{\bsigma}  {{\myBoldGreekNotationLower{\sigma}  }}&#10;\newcommand{\btau}    {{\myBoldGreekNotationLower{\tau}    }}&#10;\newcommand{\bupsilon}{{\myBoldGreekNotationLower{\upsilon}}}&#10;\newcommand{\bphi}    {{\myBoldGreekNotationLower{\phi}    }}&#10;\newcommand{\bchi}    {{\myBoldGreekNotationLower{\chi}    }}&#10;\newcommand{\bpsi}    {{\myBoldGreekNotationLower{\psi}    }}&#10;\newcommand{\bomega}  {{\myBoldGreekNotationLower{\omega}  }}&#10;&#10;\newcommand{\bGamma}  {{\myBoldGreekNotationUpper{\Gamma}  }}&#10;\newcommand{\bDelta}  {{\myBoldGreekNotationUpper{\Delta}  }}&#10;\newcommand{\bTheta}  {{\myBoldGreekNotationUpper{\Theta}  }}&#10;\newcommand{\bLambda} {{\myBoldGreekNotationUpper{\Lambda} }}&#10;\newcommand{\bXi}     {{\myBoldGreekNotationUpper{\Xi}     }}&#10;\newcommand{\bPi}     {{\myBoldGreekNotationUpper{\Pi}     }}&#10;\newcommand{\bSigma}  {{\myBoldGreekNotationUpper{\Sigma}  }}&#10;\newcommand{\bUpsilon}{{\myBoldGreekNotationUpper{\Upsilon}}}&#10;\newcommand{\bPhi}    {{\myBoldGreekNotationUpper{\Phi}    }}&#10;\newcommand{\bPsi}    {{\myBoldGreekNotationUpper{\Psi}    }}&#10;\newcommand{\bOmega}  {{\myBoldGreekNotationUpper{\Omega}  }}&#10;&#10;\newcommand{\inn}[2][0cm]{\mathopen{}\left|{#2}\parbox[h][#1]{0cm}{}\right|}&#10;\newcommand{\invn}[2][0cm]{\mathopen{}\left|\left|{#2}\parbox[h][#1]{0cm}{}\right|\right|}&#10;&#10;%\newcommand{\Sa}{{\mathbf {Sa}}}&#10;%\newcommand{\Topo}{{\mathbf {Topo}}}&#10;%\newcommand{\Sep}{{\mathbf {Sep}}}&#10;%\newcommand{\Str}{{\mathbf {Str}}}&#10;%\newcommand{\Reg}{{\mathbf {Reg}}}&#10;&#10;%\newcommand{\PPhi}{{\pmb \Phi}}&#10;%\newcommand{\PPi}{{\pmb \Pi}}&#10;%\newcommand{\PPhi}{{\bm \Phi}}&#10;%\newcommand{\PPi}{{\bm \Pi}}&#10;\newcommand{\PPhi}{{\Phi}}&#10;\newcommand{\PPi}{{\Pi}}&#10;\newcommand{\ppi}{{\pi}}&#10;\newcommand{\ggam}{{\gamma}}&#10;&#10;\newcommand{\cA}{{\mathcal A}}&#10;\newcommand{\cB}{{\mathcal B}}&#10;\newcommand{\cC}{{\mathcal C}}&#10;\newcommand{\cD}{{\mathcal D}}&#10;\newcommand{\cE}{{\mathcal E}}&#10;\newcommand{\cF}{{\mathcal F}}&#10;\newcommand{\cG}{{\mathcal G}}&#10;\newcommand{\cH}{{\mathcal H}}&#10;\newcommand{\cI}{{\mathcal I}}&#10;\newcommand{\cJ}{{\mathcal J}}&#10;\newcommand{\cK}{{\mathcal K}}&#10;\newcommand{\cL}{{\mathcal L}}&#10;\newcommand{\cM}{{\mathcal M}}&#10;\newcommand{\cN}{{\mathcal N}}&#10;\newcommand{\cO}{{\mathcal O}}&#10;\newcommand{\cP}{{\mathcal P}}&#10;\newcommand{\cQ}{{\mathcal Q}}&#10;\newcommand{\cR}{{\mathcal R}}&#10;\newcommand{\cS}{{\mathcal S}}&#10;\newcommand{\cT}{{\mathcal T}}&#10;\newcommand{\cU}{{\mathcal U}}&#10;\newcommand{\cV}{{\mathcal V}}&#10;\newcommand{\cW}{{\mathcal W}}&#10;\newcommand{\cX}{{\mathcal X}}&#10;\newcommand{\cY}{{\mathcal Y}}&#10;\newcommand{\cZ}{{\mathcal Z}}&#10;&#10;\newcommand{\ca}{{\mathcal a}}&#10;\newcommand{\cb}{{\mathcal b}}&#10;\newcommand{\cc}{{\mathcal c}}&#10;\newcommand{\cd}{{\mathcal d}}&#10;\newcommand{\ce}{{\mathcal e}}&#10;%\newcommand{\cf}{{\mathcal f}}&#10;\newcommand{\cg}{{\mathcal g}}&#10;\newcommand{\ch}{{\mathcal h}}&#10;\newcommand{\ci}{{\mathcal i}}&#10;\newcommand{\cj}{{\mathcal j}}&#10;%\newcommand{\ck}{{\mathcal k}}&#10;\newcommand{\cl}{{\mathcal l}}&#10;\newcommand{\cm}{{\mathcal m}}&#10;\newcommand{\cn}{{\mathcal n}}&#10;\newcommand{\co}{{\mathcal o}}&#10;\newcommand{\cp}{{\mathcal p}}&#10;\newcommand{\cq}{{\mathcal q}}&#10;%\newcommand{\cr}{{\mathcal r}}&#10;\newcommand{\cs}{{\mathcal s}}&#10;\newcommand{\ct}{{\mathcal t}}&#10;\newcommand{\cu}{{\mathcal u}}&#10;\newcommand{\cv}{{\mathcal v}}&#10;\newcommand{\cw}{{\mathcal w}}&#10;\newcommand{\cx}{{\mathcal x}}&#10;\newcommand{\cy}{{\mathcal y}}&#10;\newcommand{\cz}{{\mathcal z}}&#10;&#10;%cool package Styles&#10;\Style{IdentityMatrixSymb=\mI,%&#10;       DSymb={\mathrm d},%&#10;       IntegrateDifferentialDSymb={\mathrm d},%&#10;       TrParen=p,%&#10;       DetParen=p}&#10;\Style{DDisplayFunc=outset}&#10;\renewcommand{\Transpose}[1]{ {#1}^\Transp }&#10;\newcommand{\TransposeInv}[1]{ {#1}^{-\Transp} }&#10;\newcommand{\T}[1]{\Transpose{#1}}&#10;\newcommand{\TInv}[1]{\TransposeInv{#1}}&#10;\newcommand{\Inv}[1]{ {#1}^{-1} }&#10;\newcommand{\Transp}{{{\mathrm T}}}&#10;      &#10;\newcommand{\Rank}[1]    {\operatorname{rank}\inp{#1}}&#10;\newcommand{\Vol}[1]     {\operatorname{vol}\inp{#1}}&#10;\renewcommand{\Vec}[1]   {\operatorname{vec}\inp{#1}}&#10;\renewcommand{\Div}[1]   {\T{\nabla} \, #1}&#10;\newcommand{\Diag}[1]    {\operatorname{diag}\inp{#1}}&#10;\newcommand{\Dim}[1]     {\operatorname{dim}\inp{#1}}&#10;\newcommand{\Diagof}[1]  {\operatorname{diag}^{-1}\inp{#1}}&#10;\newcommand*{\diff}{\mathop{}\!\mathrm{d}} %e.g. $F(x) = \int\!f(x)\diff x$&#10;\newcommand{\Argmin}[1]{\underset{#1}{\operatorname{argmin}} \;}&#10;\newcommand{\Maxof}[1]{\underset{#1}{\operatorname{max}} \;}&#10;\newcommand{\Minof}[1]{\underset{#1}{\operatorname{min}} \;}&#10;&#10;\providecommand{\e}[1]{\ensuremath{\cdot 10^{#1}}}&#10;&#10;%workaround for mathbold in cool, cf. http://tex.stackexchange.com/questions/97910&#10;\let\oldmb\mathbold&#10;\protected\def\mathbold{\oldmb}&#10;&#10;\newcommand{\CB} [1]{{\color{#1}     $\bullet$}}&#10;\newcommand{\CBB}[2]{{\color[#1]{#2} $\bullet$}}&#10;&#10;\newcommand{\ie}{i.e.}&#10;\newcommand{\Ie}{I.e.}&#10;\newcommand{\eg}{e.g.}&#10;\newcommand{\Eg}{E.g.}&#10;\newcommand{\cf}{cf.\ }&#10;\newcommand{\Cf}{Cf.\ }&#10;\newcommand{\etc}{etc.\ }&#10;\newcommand{\wrt}{w.r.t.\ }&#10;\newcommand{\Wrt}{W.r.t.\ }&#10;% \newcommand{\wlog}{w.l.o.g.~}&#10;\newcommand{\Wlog}{W.l.o.g.\ }&#10;\newcommand{\resp}{resp.\ }&#10;\newcommand{\etal}{et al.\ }&#10;&#10;\newtheorem{theorem}{Theorem}&#10;\newtheorem{definition}{Definition}&#10;\newtheorem{expectation}{Expectation}&#10;\newtheorem{problem}{Problem}&#10;%\newtheorem{algorithm}{Algorithm}&#10;&#10;%\newenvironment{fshaded}{%&#10;%\def\FrameCommand{\fcolorbox{framecolor}{shadecolor}}%&#10;%\MakeFramed {\FrameRestore}}%&#10;%{\endMakeFramed}&#10;%&#10;%\newtheorem{theorem}{Theorem}[section]&#10;%&#10;%\newenvironment{fdfn}[1][]{&#10;%\definecolor{shadecolor}{rgb}{.9,.9,1}%DEFINITION_COLORBOX&#10;%\definecolor{framecolor}{rgb}{1,1,1}%&#10;%\begin{fshaded}\begin{theorem}[#1]}{\end{theorem}\end{fshaded}}&#10;%&#10;%&#10;%\begin{fdfn}[Blash]&#10;%Eine Zahlenfolge ...&#10;%\end{fdfn}&#10;%&#10;%\begin{fdfn}[Test]&#10;%Eine Zahlenfolge ...&#10;%\end{fdfn}&#10;&#10;% :mode=latex: %&#10;&#10;\begin{document}&#10;&#10;\[&#10;f_2&#10;\]&#10;&#10;\end{document}"/>
  <p:tag name="IGUANATEXSIZE" val="22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%\usepackage[osf,sc]{mathpazo}&#10;\usepackage{cool}&#10;\usepackage{mathtools}&#10;\pagestyle{empty}&#10;&#10;%!TEX root = diss.tex&#10;&#10;%%%%%%%%%%%%%%%%%%%%%%%%%%%%%%%%%%%%%%%%%%%%%%%%%%%%%%%%%%%%%&#10;%% LaTeX math macros&#10;%%%%%%%%%%%%%%%%%%%%%%%%%%%%%%%%%%%%%%%%%%%%%%%%%%%%%%%%%%%%%&#10;&#10;\newcommand{\mySetNotation}[1]{{\mathbb{#1}}}&#10;\newcommand{\RRSet}{{\mySetNotation{R}}}&#10;\newcommand{\EESet}{{\mySetNotation{E}}}&#10;\newcommand{\NNSet}{{\mySetNotation{N}}}&#10;\newcommand{\QQSet}{{\mySetNotation{Q}}}&#10;&#10;\newcommand{\myBoldNotation}[1]{{\mathbf #1}}&#10;%\newcommand{\myBoldNotation}[1]{{\mathbold{#1}}} %for euler math&#10;\newcommand{\va}   {{\myBoldNotation{a}}}&#10;\newcommand{\vb}   {{\myBoldNotation{b}}}&#10;\newcommand{\vc}   {{\myBoldNotation{c}}}&#10;\newcommand{\vd}   {{\myBoldNotation{d}}}&#10;\newcommand{\ve}   {{\myBoldNotation{e}}}&#10;\newcommand{\vf}   {{\myBoldNotation{f}}}&#10;\newcommand{\vg}   {{\myBoldNotation{g}}}&#10;\newcommand{\vh}   {{\myBoldNotation{h}}}&#10;\newcommand{\vi}   {{\myBoldNotation{i}}}&#10;\newcommand{\vj}   {{\myBoldNotation{j}}}&#10;\newcommand{\vk}   {{\myBoldNotation{k}}}&#10;\newcommand{\vl}   {{\myBoldNotation{l}}}&#10;\newcommand{\vm}   {{\myBoldNotation{m}}}&#10;\newcommand{\vn}   {{\myBoldNotation{n}}}&#10;\newcommand{\nn}   {{\myBoldNotation{n}}}&#10;\newcommand{\vo}   {{\myBoldNotation{o}}}&#10;\newcommand{\vp}   {{\myBoldNotation{p}}}&#10;\newcommand{\pp}   {{\myBoldNotation{p}}}&#10;\newcommand{\vq}   {{\myBoldNotation{q}}}&#10;\newcommand{\vr}   {{\myBoldNotation{r}}}&#10;\newcommand{\vs}   {{\myBoldNotation{s}}}&#10;\newcommand{\vt}   {{\myBoldNotation{t}}}&#10;\newcommand{\vu}   {{\myBoldNotation{u}}}&#10;\newcommand{\vv}   {{\myBoldNotation{v}}}&#10;\newcommand{\vw}   {{\myBoldNotation{w}}}&#10;\newcommand{\vx}   {{\myBoldNotation{x}}}&#10;\newcommand{\vy}   {{\myBoldNotation{y}}}&#10;\newcommand{\vz}   {{\myBoldNotation{z}}}&#10;\newcommand{\vNull}{{\myBoldNotation{0}}}&#10;\newcommand{\vOne} {{\myBoldNotation{1}}}&#10;&#10;\newcommand{\mA}   {{\myBoldNotation{A}}}&#10;\newcommand{\mB}   {{\myBoldNotation{B}}}&#10;\newcommand{\mC}   {{\myBoldNotation{C}}}&#10;\newcommand{\mD}   {{\myBoldNotation{D}}}&#10;\newcommand{\mE}   {{\myBoldNotation{E}}}&#10;\newcommand{\mF}   {{\myBoldNotation{F}}}&#10;\newcommand{\mG}   {{\myBoldNotation{G}}}&#10;\newcommand{\mH}   {{\myBoldNotation{H}}}&#10;\newcommand{\mI}   {{\myBoldNotation{I}}}&#10;\newcommand{\mJ}   {{\myBoldNotation{J}}}&#10;\newcommand{\mK}   {{\myBoldNotation{K}}}&#10;\newcommand{\mL}   {{\myBoldNotation{L}}}&#10;\newcommand{\mM}   {{\myBoldNotation{M}}}&#10;\newcommand{\mN}   {{\myBoldNotation{N}}}&#10;\newcommand{\mO}   {{\myBoldNotation{O}}}&#10;\newcommand{\mP}   {{\myBoldNotation{P}}}&#10;\newcommand{\mQ}   {{\myBoldNotation{Q}}}&#10;\newcommand{\mR}   {{\myBoldNotation{R}}}&#10;\newcommand{\mS}   {{\myBoldNotation{S}}}&#10;\newcommand{\mT}   {{\myBoldNotation{T}}}&#10;\newcommand{\mU}   {{\myBoldNotation{U}}}&#10;\newcommand{\mV}   {{\myBoldNotation{V}}}&#10;\newcommand{\mW}   {{\myBoldNotation{W}}}&#10;\newcommand{\mX}   {{\myBoldNotation{X}}}&#10;\newcommand{\mY}   {{\myBoldNotation{Y}}}&#10;\newcommand{\mZ}   {{\myBoldNotation{Z}}}&#10;\newcommand{\mNull}{{\myBoldNotation{0}}}&#10;&#10;%\newcommand{\myBoldGreekNotation}[1]{\boldsymbol{#1}}&#10;\newcommand{\myBoldGreekNotationLower}[1]{{\bm{#1}}}&#10;\newcommand{\myBoldGreekNotationUpper}[1]{{\bm{#1}}}&#10;\newcommand{\balpha}  {{\myBoldGreekNotationLower{\alpha}  }}&#10;\newcommand{\bbeta}   {{\myBoldGreekNotationLower{\beta}   }}&#10;\newcommand{\bgamma}  {{\myBoldGreekNotationLower{\gamma}  }}&#10;\newcommand{\bdelta}  {{\myBoldGreekNotationLower{\delta}  }}&#10;\newcommand{\bepsilon}{{\myBoldGreekNotationLower{\epsilon}}}&#10;\newcommand{\bzeta}   {{\myBoldGreekNotationLower{\zeta}   }}&#10;\newcommand{\btheta}  {{\myBoldGreekNotationLower{\theta}  }}&#10;\newcommand{\biota}   {{\myBoldGreekNotationLower{\iota}   }}&#10;\newcommand{\bkappa}  {{\myBoldGreekNotationLower{\kappa}  }}&#10;\newcommand{\blambda} {{\myBoldGreekNotationLower{\lambda} }}&#10;\newcommand{\bmu}     {{\myBoldGreekNotationLower{\mu}     }}&#10;\newcommand{\bnu}     {{\myBoldGreekNotationLower{\nu}     }}&#10;\newcommand{\bxi}     {{\myBoldGreekNotationLower{\xi}     }}&#10;\newcommand{\bomicron}{{\myBoldGreekNotationLower{\omicron}}}&#10;\newcommand{\bpi}     {{\myBoldGreekNotationLower{\pi}     }}&#10;\newcommand{\brho}    {{\myBoldGreekNotationLower{\rho}    }}&#10;\newcommand{\bsigma}  {{\myBoldGreekNotationLower{\sigma}  }}&#10;\newcommand{\btau}    {{\myBoldGreekNotationLower{\tau}    }}&#10;\newcommand{\bupsilon}{{\myBoldGreekNotationLower{\upsilon}}}&#10;\newcommand{\bphi}    {{\myBoldGreekNotationLower{\phi}    }}&#10;\newcommand{\bchi}    {{\myBoldGreekNotationLower{\chi}    }}&#10;\newcommand{\bpsi}    {{\myBoldGreekNotationLower{\psi}    }}&#10;\newcommand{\bomega}  {{\myBoldGreekNotationLower{\omega}  }}&#10;&#10;\newcommand{\bGamma}  {{\myBoldGreekNotationUpper{\Gamma}  }}&#10;\newcommand{\bDelta}  {{\myBoldGreekNotationUpper{\Delta}  }}&#10;\newcommand{\bTheta}  {{\myBoldGreekNotationUpper{\Theta}  }}&#10;\newcommand{\bLambda} {{\myBoldGreekNotationUpper{\Lambda} }}&#10;\newcommand{\bXi}     {{\myBoldGreekNotationUpper{\Xi}     }}&#10;\newcommand{\bPi}     {{\myBoldGreekNotationUpper{\Pi}     }}&#10;\newcommand{\bSigma}  {{\myBoldGreekNotationUpper{\Sigma}  }}&#10;\newcommand{\bUpsilon}{{\myBoldGreekNotationUpper{\Upsilon}}}&#10;\newcommand{\bPhi}    {{\myBoldGreekNotationUpper{\Phi}    }}&#10;\newcommand{\bPsi}    {{\myBoldGreekNotationUpper{\Psi}    }}&#10;\newcommand{\bOmega}  {{\myBoldGreekNotationUpper{\Omega}  }}&#10;&#10;\newcommand{\inn}[2][0cm]{\mathopen{}\left|{#2}\parbox[h][#1]{0cm}{}\right|}&#10;\newcommand{\invn}[2][0cm]{\mathopen{}\left|\left|{#2}\parbox[h][#1]{0cm}{}\right|\right|}&#10;&#10;%\newcommand{\Sa}{{\mathbf {Sa}}}&#10;%\newcommand{\Topo}{{\mathbf {Topo}}}&#10;%\newcommand{\Sep}{{\mathbf {Sep}}}&#10;%\newcommand{\Str}{{\mathbf {Str}}}&#10;%\newcommand{\Reg}{{\mathbf {Reg}}}&#10;&#10;%\newcommand{\PPhi}{{\pmb \Phi}}&#10;%\newcommand{\PPi}{{\pmb \Pi}}&#10;%\newcommand{\PPhi}{{\bm \Phi}}&#10;%\newcommand{\PPi}{{\bm \Pi}}&#10;\newcommand{\PPhi}{{\Phi}}&#10;\newcommand{\PPi}{{\Pi}}&#10;\newcommand{\ppi}{{\pi}}&#10;\newcommand{\ggam}{{\gamma}}&#10;&#10;\newcommand{\cA}{{\mathcal A}}&#10;\newcommand{\cB}{{\mathcal B}}&#10;\newcommand{\cC}{{\mathcal C}}&#10;\newcommand{\cD}{{\mathcal D}}&#10;\newcommand{\cE}{{\mathcal E}}&#10;\newcommand{\cF}{{\mathcal F}}&#10;\newcommand{\cG}{{\mathcal G}}&#10;\newcommand{\cH}{{\mathcal H}}&#10;\newcommand{\cI}{{\mathcal I}}&#10;\newcommand{\cJ}{{\mathcal J}}&#10;\newcommand{\cK}{{\mathcal K}}&#10;\newcommand{\cL}{{\mathcal L}}&#10;\newcommand{\cM}{{\mathcal M}}&#10;\newcommand{\cN}{{\mathcal N}}&#10;\newcommand{\cO}{{\mathcal O}}&#10;\newcommand{\cP}{{\mathcal P}}&#10;\newcommand{\cQ}{{\mathcal Q}}&#10;\newcommand{\cR}{{\mathcal R}}&#10;\newcommand{\cS}{{\mathcal S}}&#10;\newcommand{\cT}{{\mathcal T}}&#10;\newcommand{\cU}{{\mathcal U}}&#10;\newcommand{\cV}{{\mathcal V}}&#10;\newcommand{\cW}{{\mathcal W}}&#10;\newcommand{\cX}{{\mathcal X}}&#10;\newcommand{\cY}{{\mathcal Y}}&#10;\newcommand{\cZ}{{\mathcal Z}}&#10;&#10;\newcommand{\ca}{{\mathcal a}}&#10;\newcommand{\cb}{{\mathcal b}}&#10;\newcommand{\cc}{{\mathcal c}}&#10;\newcommand{\cd}{{\mathcal d}}&#10;\newcommand{\ce}{{\mathcal e}}&#10;%\newcommand{\cf}{{\mathcal f}}&#10;\newcommand{\cg}{{\mathcal g}}&#10;\newcommand{\ch}{{\mathcal h}}&#10;\newcommand{\ci}{{\mathcal i}}&#10;\newcommand{\cj}{{\mathcal j}}&#10;%\newcommand{\ck}{{\mathcal k}}&#10;\newcommand{\cl}{{\mathcal l}}&#10;\newcommand{\cm}{{\mathcal m}}&#10;\newcommand{\cn}{{\mathcal n}}&#10;\newcommand{\co}{{\mathcal o}}&#10;\newcommand{\cp}{{\mathcal p}}&#10;\newcommand{\cq}{{\mathcal q}}&#10;%\newcommand{\cr}{{\mathcal r}}&#10;\newcommand{\cs}{{\mathcal s}}&#10;\newcommand{\ct}{{\mathcal t}}&#10;\newcommand{\cu}{{\mathcal u}}&#10;\newcommand{\cv}{{\mathcal v}}&#10;\newcommand{\cw}{{\mathcal w}}&#10;\newcommand{\cx}{{\mathcal x}}&#10;\newcommand{\cy}{{\mathcal y}}&#10;\newcommand{\cz}{{\mathcal z}}&#10;&#10;%cool package Styles&#10;\Style{IdentityMatrixSymb=\mI,%&#10;       DSymb={\mathrm d},%&#10;       IntegrateDifferentialDSymb={\mathrm d},%&#10;       TrParen=p,%&#10;       DetParen=p}&#10;\Style{DDisplayFunc=outset}&#10;\renewcommand{\Transpose}[1]{ {#1}^\Transp }&#10;\newcommand{\TransposeInv}[1]{ {#1}^{-\Transp} }&#10;\newcommand{\T}[1]{\Transpose{#1}}&#10;\newcommand{\TInv}[1]{\TransposeInv{#1}}&#10;\newcommand{\Inv}[1]{ {#1}^{-1} }&#10;\newcommand{\Transp}{{{\mathrm T}}}&#10;      &#10;\newcommand{\Rank}[1]    {\operatorname{rank}\inp{#1}}&#10;\newcommand{\Vol}[1]     {\operatorname{vol}\inp{#1}}&#10;\renewcommand{\Vec}[1]   {\operatorname{vec}\inp{#1}}&#10;\renewcommand{\Div}[1]   {\T{\nabla} \, #1}&#10;\newcommand{\Diag}[1]    {\operatorname{diag}\inp{#1}}&#10;\newcommand{\Dim}[1]     {\operatorname{dim}\inp{#1}}&#10;\newcommand{\Diagof}[1]  {\operatorname{diag}^{-1}\inp{#1}}&#10;\newcommand*{\diff}{\mathop{}\!\mathrm{d}} %e.g. $F(x) = \int\!f(x)\diff x$&#10;\newcommand{\Argmin}[1]{\underset{#1}{\operatorname{argmin}} \;}&#10;\newcommand{\Maxof}[1]{\underset{#1}{\operatorname{max}} \;}&#10;\newcommand{\Minof}[1]{\underset{#1}{\operatorname{min}} \;}&#10;&#10;\providecommand{\e}[1]{\ensuremath{\cdot 10^{#1}}}&#10;&#10;%workaround for mathbold in cool, cf. http://tex.stackexchange.com/questions/97910&#10;\let\oldmb\mathbold&#10;\protected\def\mathbold{\oldmb}&#10;&#10;\newcommand{\CB} [1]{{\color{#1}     $\bullet$}}&#10;\newcommand{\CBB}[2]{{\color[#1]{#2} $\bullet$}}&#10;&#10;\newcommand{\ie}{i.e.}&#10;\newcommand{\Ie}{I.e.}&#10;\newcommand{\eg}{e.g.}&#10;\newcommand{\Eg}{E.g.}&#10;\newcommand{\cf}{cf.\ }&#10;\newcommand{\Cf}{Cf.\ }&#10;\newcommand{\etc}{etc.\ }&#10;\newcommand{\wrt}{w.r.t.\ }&#10;\newcommand{\Wrt}{W.r.t.\ }&#10;% \newcommand{\wlog}{w.l.o.g.~}&#10;\newcommand{\Wlog}{W.l.o.g.\ }&#10;\newcommand{\resp}{resp.\ }&#10;\newcommand{\etal}{et al.\ }&#10;&#10;\newtheorem{theorem}{Theorem}&#10;\newtheorem{definition}{Definition}&#10;\newtheorem{expectation}{Expectation}&#10;\newtheorem{problem}{Problem}&#10;%\newtheorem{algorithm}{Algorithm}&#10;&#10;%\newenvironment{fshaded}{%&#10;%\def\FrameCommand{\fcolorbox{framecolor}{shadecolor}}%&#10;%\MakeFramed {\FrameRestore}}%&#10;%{\endMakeFramed}&#10;%&#10;%\newtheorem{theorem}{Theorem}[section]&#10;%&#10;%\newenvironment{fdfn}[1][]{&#10;%\definecolor{shadecolor}{rgb}{.9,.9,1}%DEFINITION_COLORBOX&#10;%\definecolor{framecolor}{rgb}{1,1,1}%&#10;%\begin{fshaded}\begin{theorem}[#1]}{\end{theorem}\end{fshaded}}&#10;%&#10;%&#10;%\begin{fdfn}[Blash]&#10;%Eine Zahlenfolge ...&#10;%\end{fdfn}&#10;%&#10;%\begin{fdfn}[Test]&#10;%Eine Zahlenfolge ...&#10;%\end{fdfn}&#10;&#10;% :mode=latex: %&#10;&#10;\begin{document}&#10;&#10;\[&#10;f(x,y) = \sum_{k=1}^n \frac{w_k(x,y)}{\sum_{j=1}^n w_j(x,y)} \, f_k&#10;\]&#10;&#10;\end{document}"/>
  <p:tag name="IGUANATEXSIZE" val="25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%\usepackage[osf,sc]{mathpazo}&#10;\usepackage{cool}&#10;\pagestyle{empty}&#10;&#10;%!TEX root = diss.tex&#10;&#10;%%%%%%%%%%%%%%%%%%%%%%%%%%%%%%%%%%%%%%%%%%%%%%%%%%%%%%%%%%%%%&#10;%% LaTeX math macros&#10;%%%%%%%%%%%%%%%%%%%%%%%%%%%%%%%%%%%%%%%%%%%%%%%%%%%%%%%%%%%%%&#10;&#10;\newcommand{\mySetNotation}[1]{{\mathbb{#1}}}&#10;\newcommand{\RRSet}{{\mySetNotation{R}}}&#10;\newcommand{\EESet}{{\mySetNotation{E}}}&#10;\newcommand{\NNSet}{{\mySetNotation{N}}}&#10;\newcommand{\QQSet}{{\mySetNotation{Q}}}&#10;&#10;\newcommand{\myBoldNotation}[1]{{\mathbf #1}}&#10;%\newcommand{\myBoldNotation}[1]{{\mathbold{#1}}} %for euler math&#10;\newcommand{\va}   {{\myBoldNotation{a}}}&#10;\newcommand{\vb}   {{\myBoldNotation{b}}}&#10;\newcommand{\vc}   {{\myBoldNotation{c}}}&#10;\newcommand{\vd}   {{\myBoldNotation{d}}}&#10;\newcommand{\ve}   {{\myBoldNotation{e}}}&#10;\newcommand{\vf}   {{\myBoldNotation{f}}}&#10;\newcommand{\vg}   {{\myBoldNotation{g}}}&#10;\newcommand{\vh}   {{\myBoldNotation{h}}}&#10;\newcommand{\vi}   {{\myBoldNotation{i}}}&#10;\newcommand{\vj}   {{\myBoldNotation{j}}}&#10;\newcommand{\vk}   {{\myBoldNotation{k}}}&#10;\newcommand{\vl}   {{\myBoldNotation{l}}}&#10;\newcommand{\vm}   {{\myBoldNotation{m}}}&#10;\newcommand{\vn}   {{\myBoldNotation{n}}}&#10;\newcommand{\nn}   {{\myBoldNotation{n}}}&#10;\newcommand{\vo}   {{\myBoldNotation{o}}}&#10;\newcommand{\vp}   {{\myBoldNotation{p}}}&#10;\newcommand{\pp}   {{\myBoldNotation{p}}}&#10;\newcommand{\vq}   {{\myBoldNotation{q}}}&#10;\newcommand{\vr}   {{\myBoldNotation{r}}}&#10;\newcommand{\vs}   {{\myBoldNotation{s}}}&#10;\newcommand{\vt}   {{\myBoldNotation{t}}}&#10;\newcommand{\vu}   {{\myBoldNotation{u}}}&#10;\newcommand{\vv}   {{\myBoldNotation{v}}}&#10;\newcommand{\vw}   {{\myBoldNotation{w}}}&#10;\newcommand{\vx}   {{\myBoldNotation{x}}}&#10;\newcommand{\vy}   {{\myBoldNotation{y}}}&#10;\newcommand{\vz}   {{\myBoldNotation{z}}}&#10;\newcommand{\vNull}{{\myBoldNotation{0}}}&#10;\newcommand{\vOne} {{\myBoldNotation{1}}}&#10;&#10;\newcommand{\mA}   {{\myBoldNotation{A}}}&#10;\newcommand{\mB}   {{\myBoldNotation{B}}}&#10;\newcommand{\mC}   {{\myBoldNotation{C}}}&#10;\newcommand{\mD}   {{\myBoldNotation{D}}}&#10;\newcommand{\mE}   {{\myBoldNotation{E}}}&#10;\newcommand{\mF}   {{\myBoldNotation{F}}}&#10;\newcommand{\mG}   {{\myBoldNotation{G}}}&#10;\newcommand{\mH}   {{\myBoldNotation{H}}}&#10;\newcommand{\mI}   {{\myBoldNotation{I}}}&#10;\newcommand{\mJ}   {{\myBoldNotation{J}}}&#10;\newcommand{\mK}   {{\myBoldNotation{K}}}&#10;\newcommand{\mL}   {{\myBoldNotation{L}}}&#10;\newcommand{\mM}   {{\myBoldNotation{M}}}&#10;\newcommand{\mN}   {{\myBoldNotation{N}}}&#10;\newcommand{\mO}   {{\myBoldNotation{O}}}&#10;\newcommand{\mP}   {{\myBoldNotation{P}}}&#10;\newcommand{\mQ}   {{\myBoldNotation{Q}}}&#10;\newcommand{\mR}   {{\myBoldNotation{R}}}&#10;\newcommand{\mS}   {{\myBoldNotation{S}}}&#10;\newcommand{\mT}   {{\myBoldNotation{T}}}&#10;\newcommand{\mU}   {{\myBoldNotation{U}}}&#10;\newcommand{\mV}   {{\myBoldNotation{V}}}&#10;\newcommand{\mW}   {{\myBoldNotation{W}}}&#10;\newcommand{\mX}   {{\myBoldNotation{X}}}&#10;\newcommand{\mY}   {{\myBoldNotation{Y}}}&#10;\newcommand{\mZ}   {{\myBoldNotation{Z}}}&#10;\newcommand{\mNull}{{\myBoldNotation{0}}}&#10;&#10;%\newcommand{\myBoldGreekNotation}[1]{\boldsymbol{#1}}&#10;\newcommand{\myBoldGreekNotationLower}[1]{{\bm{#1}}}&#10;\newcommand{\myBoldGreekNotationUpper}[1]{{\bm{#1}}}&#10;\newcommand{\balpha}  {{\myBoldGreekNotationLower{\alpha}  }}&#10;\newcommand{\bbeta}   {{\myBoldGreekNotationLower{\beta}   }}&#10;\newcommand{\bgamma}  {{\myBoldGreekNotationLower{\gamma}  }}&#10;\newcommand{\bdelta}  {{\myBoldGreekNotationLower{\delta}  }}&#10;\newcommand{\bepsilon}{{\myBoldGreekNotationLower{\epsilon}}}&#10;\newcommand{\bzeta}   {{\myBoldGreekNotationLower{\zeta}   }}&#10;\newcommand{\btheta}  {{\myBoldGreekNotationLower{\theta}  }}&#10;\newcommand{\biota}   {{\myBoldGreekNotationLower{\iota}   }}&#10;\newcommand{\bkappa}  {{\myBoldGreekNotationLower{\kappa}  }}&#10;\newcommand{\blambda} {{\myBoldGreekNotationLower{\lambda} }}&#10;\newcommand{\bmu}     {{\myBoldGreekNotationLower{\mu}     }}&#10;\newcommand{\bnu}     {{\myBoldGreekNotationLower{\nu}     }}&#10;\newcommand{\bxi}     {{\myBoldGreekNotationLower{\xi}     }}&#10;\newcommand{\bomicron}{{\myBoldGreekNotationLower{\omicron}}}&#10;\newcommand{\bpi}     {{\myBoldGreekNotationLower{\pi}     }}&#10;\newcommand{\brho}    {{\myBoldGreekNotationLower{\rho}    }}&#10;\newcommand{\bsigma}  {{\myBoldGreekNotationLower{\sigma}  }}&#10;\newcommand{\btau}    {{\myBoldGreekNotationLower{\tau}    }}&#10;\newcommand{\bupsilon}{{\myBoldGreekNotationLower{\upsilon}}}&#10;\newcommand{\bphi}    {{\myBoldGreekNotationLower{\phi}    }}&#10;\newcommand{\bchi}    {{\myBoldGreekNotationLower{\chi}    }}&#10;\newcommand{\bpsi}    {{\myBoldGreekNotationLower{\psi}    }}&#10;\newcommand{\bomega}  {{\myBoldGreekNotationLower{\omega}  }}&#10;&#10;\newcommand{\bGamma}  {{\myBoldGreekNotationUpper{\Gamma}  }}&#10;\newcommand{\bDelta}  {{\myBoldGreekNotationUpper{\Delta}  }}&#10;\newcommand{\bTheta}  {{\myBoldGreekNotationUpper{\Theta}  }}&#10;\newcommand{\bLambda} {{\myBoldGreekNotationUpper{\Lambda} }}&#10;\newcommand{\bXi}     {{\myBoldGreekNotationUpper{\Xi}     }}&#10;\newcommand{\bPi}     {{\myBoldGreekNotationUpper{\Pi}     }}&#10;\newcommand{\bSigma}  {{\myBoldGreekNotationUpper{\Sigma}  }}&#10;\newcommand{\bUpsilon}{{\myBoldGreekNotationUpper{\Upsilon}}}&#10;\newcommand{\bPhi}    {{\myBoldGreekNotationUpper{\Phi}    }}&#10;\newcommand{\bPsi}    {{\myBoldGreekNotationUpper{\Psi}    }}&#10;\newcommand{\bOmega}  {{\myBoldGreekNotationUpper{\Omega}  }}&#10;&#10;\newcommand{\inn}[2][0cm]{\mathopen{}\left|{#2}\parbox[h][#1]{0cm}{}\right|}&#10;\newcommand{\invn}[2][0cm]{\mathopen{}\left|\left|{#2}\parbox[h][#1]{0cm}{}\right|\right|}&#10;&#10;%\newcommand{\Sa}{{\mathbf {Sa}}}&#10;%\newcommand{\Topo}{{\mathbf {Topo}}}&#10;%\newcommand{\Sep}{{\mathbf {Sep}}}&#10;%\newcommand{\Str}{{\mathbf {Str}}}&#10;%\newcommand{\Reg}{{\mathbf {Reg}}}&#10;&#10;%\newcommand{\PPhi}{{\pmb \Phi}}&#10;%\newcommand{\PPi}{{\pmb \Pi}}&#10;%\newcommand{\PPhi}{{\bm \Phi}}&#10;%\newcommand{\PPi}{{\bm \Pi}}&#10;\newcommand{\PPhi}{{\Phi}}&#10;\newcommand{\PPi}{{\Pi}}&#10;\newcommand{\ppi}{{\pi}}&#10;\newcommand{\ggam}{{\gamma}}&#10;&#10;\newcommand{\cA}{{\mathcal A}}&#10;\newcommand{\cB}{{\mathcal B}}&#10;\newcommand{\cC}{{\mathcal C}}&#10;\newcommand{\cD}{{\mathcal D}}&#10;\newcommand{\cE}{{\mathcal E}}&#10;\newcommand{\cF}{{\mathcal F}}&#10;\newcommand{\cG}{{\mathcal G}}&#10;\newcommand{\cH}{{\mathcal H}}&#10;\newcommand{\cI}{{\mathcal I}}&#10;\newcommand{\cJ}{{\mathcal J}}&#10;\newcommand{\cK}{{\mathcal K}}&#10;\newcommand{\cL}{{\mathcal L}}&#10;\newcommand{\cM}{{\mathcal M}}&#10;\newcommand{\cN}{{\mathcal N}}&#10;\newcommand{\cO}{{\mathcal O}}&#10;\newcommand{\cP}{{\mathcal P}}&#10;\newcommand{\cQ}{{\mathcal Q}}&#10;\newcommand{\cR}{{\mathcal R}}&#10;\newcommand{\cS}{{\mathcal S}}&#10;\newcommand{\cT}{{\mathcal T}}&#10;\newcommand{\cU}{{\mathcal U}}&#10;\newcommand{\cV}{{\mathcal V}}&#10;\newcommand{\cW}{{\mathcal W}}&#10;\newcommand{\cX}{{\mathcal X}}&#10;\newcommand{\cY}{{\mathcal Y}}&#10;\newcommand{\cZ}{{\mathcal Z}}&#10;&#10;\newcommand{\ca}{{\mathcal a}}&#10;\newcommand{\cb}{{\mathcal b}}&#10;\newcommand{\cc}{{\mathcal c}}&#10;\newcommand{\cd}{{\mathcal d}}&#10;\newcommand{\ce}{{\mathcal e}}&#10;%\newcommand{\cf}{{\mathcal f}}&#10;\newcommand{\cg}{{\mathcal g}}&#10;\newcommand{\ch}{{\mathcal h}}&#10;\newcommand{\ci}{{\mathcal i}}&#10;\newcommand{\cj}{{\mathcal j}}&#10;%\newcommand{\ck}{{\mathcal k}}&#10;\newcommand{\cl}{{\mathcal l}}&#10;\newcommand{\cm}{{\mathcal m}}&#10;\newcommand{\cn}{{\mathcal n}}&#10;\newcommand{\co}{{\mathcal o}}&#10;\newcommand{\cp}{{\mathcal p}}&#10;\newcommand{\cq}{{\mathcal q}}&#10;%\newcommand{\cr}{{\mathcal r}}&#10;\newcommand{\cs}{{\mathcal s}}&#10;\newcommand{\ct}{{\mathcal t}}&#10;\newcommand{\cu}{{\mathcal u}}&#10;\newcommand{\cv}{{\mathcal v}}&#10;\newcommand{\cw}{{\mathcal w}}&#10;\newcommand{\cx}{{\mathcal x}}&#10;\newcommand{\cy}{{\mathcal y}}&#10;\newcommand{\cz}{{\mathcal z}}&#10;&#10;%cool package Styles&#10;\Style{IdentityMatrixSymb=\mI,%&#10;       DSymb={\mathrm d},%&#10;       IntegrateDifferentialDSymb={\mathrm d},%&#10;       TrParen=p,%&#10;       DetParen=p}&#10;\Style{DDisplayFunc=outset}&#10;\renewcommand{\Transpose}[1]{ {#1}^\Transp }&#10;\newcommand{\TransposeInv}[1]{ {#1}^{-\Transp} }&#10;\newcommand{\T}[1]{\Transpose{#1}}&#10;\newcommand{\TInv}[1]{\TransposeInv{#1}}&#10;\newcommand{\Inv}[1]{ {#1}^{-1} }&#10;\newcommand{\Transp}{{{\mathrm T}}}&#10;      &#10;\newcommand{\Rank}[1]    {\operatorname{rank}\inp{#1}}&#10;\newcommand{\Vol}[1]     {\operatorname{vol}\inp{#1}}&#10;\renewcommand{\Vec}[1]   {\operatorname{vec}\inp{#1}}&#10;\renewcommand{\Div}[1]   {\T{\nabla} \, #1}&#10;\newcommand{\Diag}[1]    {\operatorname{diag}\inp{#1}}&#10;\newcommand{\Dim}[1]     {\operatorname{dim}\inp{#1}}&#10;\newcommand{\Diagof}[1]  {\operatorname{diag}^{-1}\inp{#1}}&#10;\newcommand*{\diff}{\mathop{}\!\mathrm{d}} %e.g. $F(x) = \int\!f(x)\diff x$&#10;\newcommand{\Argmin}[1]{\underset{#1}{\operatorname{argmin}} \;}&#10;\newcommand{\Maxof}[1]{\underset{#1}{\operatorname{max}} \;}&#10;\newcommand{\Minof}[1]{\underset{#1}{\operatorname{min}} \;}&#10;&#10;\providecommand{\e}[1]{\ensuremath{\cdot 10^{#1}}}&#10;&#10;%workaround for mathbold in cool, cf. http://tex.stackexchange.com/questions/97910&#10;\let\oldmb\mathbold&#10;\protected\def\mathbold{\oldmb}&#10;&#10;\newcommand{\CB} [1]{{\color{#1}     $\bullet$}}&#10;\newcommand{\CBB}[2]{{\color[#1]{#2} $\bullet$}}&#10;&#10;\newcommand{\ie}{i.e.}&#10;\newcommand{\Ie}{I.e.}&#10;\newcommand{\eg}{e.g.}&#10;\newcommand{\Eg}{E.g.}&#10;\newcommand{\cf}{cf.\ }&#10;\newcommand{\Cf}{Cf.\ }&#10;\newcommand{\etc}{etc.\ }&#10;\newcommand{\wrt}{w.r.t.\ }&#10;\newcommand{\Wrt}{W.r.t.\ }&#10;% \newcommand{\wlog}{w.l.o.g.~}&#10;\newcommand{\Wlog}{W.l.o.g.\ }&#10;\newcommand{\resp}{resp.\ }&#10;\newcommand{\etal}{et al.\ }&#10;&#10;\newtheorem{theorem}{Theorem}&#10;\newtheorem{definition}{Definition}&#10;\newtheorem{expectation}{Expectation}&#10;\newtheorem{problem}{Problem}&#10;%\newtheorem{algorithm}{Algorithm}&#10;&#10;%\newenvironment{fshaded}{%&#10;%\def\FrameCommand{\fcolorbox{framecolor}{shadecolor}}%&#10;%\MakeFramed {\FrameRestore}}%&#10;%{\endMakeFramed}&#10;%&#10;%\newtheorem{theorem}{Theorem}[section]&#10;%&#10;%\newenvironment{fdfn}[1][]{&#10;%\definecolor{shadecolor}{rgb}{.9,.9,1}%DEFINITION_COLORBOX&#10;%\definecolor{framecolor}{rgb}{1,1,1}%&#10;%\begin{fshaded}\begin{theorem}[#1]}{\end{theorem}\end{fshaded}}&#10;%&#10;%&#10;%\begin{fdfn}[Blash]&#10;%Eine Zahlenfolge ...&#10;%\end{fdfn}&#10;%&#10;%\begin{fdfn}[Test]&#10;%Eine Zahlenfolge ...&#10;%\end{fdfn}&#10;&#10;% :mode=latex: %&#10;&#10;\begin{document}&#10;&#10;$f_i := f(x_i) $&#10;&#10;\end{document}"/>
  <p:tag name="IGUANATEXSIZE" val="30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%\usepackage[osf,sc]{mathpazo}&#10;\usepackage{cool}&#10;\usepackage{mathtools}&#10;\pagestyle{empty}&#10;&#10;%!TEX root = diss.tex&#10;&#10;%%%%%%%%%%%%%%%%%%%%%%%%%%%%%%%%%%%%%%%%%%%%%%%%%%%%%%%%%%%%%&#10;%% LaTeX math macros&#10;%%%%%%%%%%%%%%%%%%%%%%%%%%%%%%%%%%%%%%%%%%%%%%%%%%%%%%%%%%%%%&#10;&#10;\newcommand{\mySetNotation}[1]{{\mathbb{#1}}}&#10;\newcommand{\RRSet}{{\mySetNotation{R}}}&#10;\newcommand{\EESet}{{\mySetNotation{E}}}&#10;\newcommand{\NNSet}{{\mySetNotation{N}}}&#10;\newcommand{\QQSet}{{\mySetNotation{Q}}}&#10;&#10;\newcommand{\myBoldNotation}[1]{{\mathbf #1}}&#10;%\newcommand{\myBoldNotation}[1]{{\mathbold{#1}}} %for euler math&#10;\newcommand{\va}   {{\myBoldNotation{a}}}&#10;\newcommand{\vb}   {{\myBoldNotation{b}}}&#10;\newcommand{\vc}   {{\myBoldNotation{c}}}&#10;\newcommand{\vd}   {{\myBoldNotation{d}}}&#10;\newcommand{\ve}   {{\myBoldNotation{e}}}&#10;\newcommand{\vf}   {{\myBoldNotation{f}}}&#10;\newcommand{\vg}   {{\myBoldNotation{g}}}&#10;\newcommand{\vh}   {{\myBoldNotation{h}}}&#10;\newcommand{\vi}   {{\myBoldNotation{i}}}&#10;\newcommand{\vj}   {{\myBoldNotation{j}}}&#10;\newcommand{\vk}   {{\myBoldNotation{k}}}&#10;\newcommand{\vl}   {{\myBoldNotation{l}}}&#10;\newcommand{\vm}   {{\myBoldNotation{m}}}&#10;\newcommand{\vn}   {{\myBoldNotation{n}}}&#10;\newcommand{\nn}   {{\myBoldNotation{n}}}&#10;\newcommand{\vo}   {{\myBoldNotation{o}}}&#10;\newcommand{\vp}   {{\myBoldNotation{p}}}&#10;\newcommand{\pp}   {{\myBoldNotation{p}}}&#10;\newcommand{\vq}   {{\myBoldNotation{q}}}&#10;\newcommand{\vr}   {{\myBoldNotation{r}}}&#10;\newcommand{\vs}   {{\myBoldNotation{s}}}&#10;\newcommand{\vt}   {{\myBoldNotation{t}}}&#10;\newcommand{\vu}   {{\myBoldNotation{u}}}&#10;\newcommand{\vv}   {{\myBoldNotation{v}}}&#10;\newcommand{\vw}   {{\myBoldNotation{w}}}&#10;\newcommand{\vx}   {{\myBoldNotation{x}}}&#10;\newcommand{\vy}   {{\myBoldNotation{y}}}&#10;\newcommand{\vz}   {{\myBoldNotation{z}}}&#10;\newcommand{\vNull}{{\myBoldNotation{0}}}&#10;\newcommand{\vOne} {{\myBoldNotation{1}}}&#10;&#10;\newcommand{\mA}   {{\myBoldNotation{A}}}&#10;\newcommand{\mB}   {{\myBoldNotation{B}}}&#10;\newcommand{\mC}   {{\myBoldNotation{C}}}&#10;\newcommand{\mD}   {{\myBoldNotation{D}}}&#10;\newcommand{\mE}   {{\myBoldNotation{E}}}&#10;\newcommand{\mF}   {{\myBoldNotation{F}}}&#10;\newcommand{\mG}   {{\myBoldNotation{G}}}&#10;\newcommand{\mH}   {{\myBoldNotation{H}}}&#10;\newcommand{\mI}   {{\myBoldNotation{I}}}&#10;\newcommand{\mJ}   {{\myBoldNotation{J}}}&#10;\newcommand{\mK}   {{\myBoldNotation{K}}}&#10;\newcommand{\mL}   {{\myBoldNotation{L}}}&#10;\newcommand{\mM}   {{\myBoldNotation{M}}}&#10;\newcommand{\mN}   {{\myBoldNotation{N}}}&#10;\newcommand{\mO}   {{\myBoldNotation{O}}}&#10;\newcommand{\mP}   {{\myBoldNotation{P}}}&#10;\newcommand{\mQ}   {{\myBoldNotation{Q}}}&#10;\newcommand{\mR}   {{\myBoldNotation{R}}}&#10;\newcommand{\mS}   {{\myBoldNotation{S}}}&#10;\newcommand{\mT}   {{\myBoldNotation{T}}}&#10;\newcommand{\mU}   {{\myBoldNotation{U}}}&#10;\newcommand{\mV}   {{\myBoldNotation{V}}}&#10;\newcommand{\mW}   {{\myBoldNotation{W}}}&#10;\newcommand{\mX}   {{\myBoldNotation{X}}}&#10;\newcommand{\mY}   {{\myBoldNotation{Y}}}&#10;\newcommand{\mZ}   {{\myBoldNotation{Z}}}&#10;\newcommand{\mNull}{{\myBoldNotation{0}}}&#10;&#10;%\newcommand{\myBoldGreekNotation}[1]{\boldsymbol{#1}}&#10;\newcommand{\myBoldGreekNotationLower}[1]{{\bm{#1}}}&#10;\newcommand{\myBoldGreekNotationUpper}[1]{{\bm{#1}}}&#10;\newcommand{\balpha}  {{\myBoldGreekNotationLower{\alpha}  }}&#10;\newcommand{\bbeta}   {{\myBoldGreekNotationLower{\beta}   }}&#10;\newcommand{\bgamma}  {{\myBoldGreekNotationLower{\gamma}  }}&#10;\newcommand{\bdelta}  {{\myBoldGreekNotationLower{\delta}  }}&#10;\newcommand{\bepsilon}{{\myBoldGreekNotationLower{\epsilon}}}&#10;\newcommand{\bzeta}   {{\myBoldGreekNotationLower{\zeta}   }}&#10;\newcommand{\btheta}  {{\myBoldGreekNotationLower{\theta}  }}&#10;\newcommand{\biota}   {{\myBoldGreekNotationLower{\iota}   }}&#10;\newcommand{\bkappa}  {{\myBoldGreekNotationLower{\kappa}  }}&#10;\newcommand{\blambda} {{\myBoldGreekNotationLower{\lambda} }}&#10;\newcommand{\bmu}     {{\myBoldGreekNotationLower{\mu}     }}&#10;\newcommand{\bnu}     {{\myBoldGreekNotationLower{\nu}     }}&#10;\newcommand{\bxi}     {{\myBoldGreekNotationLower{\xi}     }}&#10;\newcommand{\bomicron}{{\myBoldGreekNotationLower{\omicron}}}&#10;\newcommand{\bpi}     {{\myBoldGreekNotationLower{\pi}     }}&#10;\newcommand{\brho}    {{\myBoldGreekNotationLower{\rho}    }}&#10;\newcommand{\bsigma}  {{\myBoldGreekNotationLower{\sigma}  }}&#10;\newcommand{\btau}    {{\myBoldGreekNotationLower{\tau}    }}&#10;\newcommand{\bupsilon}{{\myBoldGreekNotationLower{\upsilon}}}&#10;\newcommand{\bphi}    {{\myBoldGreekNotationLower{\phi}    }}&#10;\newcommand{\bchi}    {{\myBoldGreekNotationLower{\chi}    }}&#10;\newcommand{\bpsi}    {{\myBoldGreekNotationLower{\psi}    }}&#10;\newcommand{\bomega}  {{\myBoldGreekNotationLower{\omega}  }}&#10;&#10;\newcommand{\bGamma}  {{\myBoldGreekNotationUpper{\Gamma}  }}&#10;\newcommand{\bDelta}  {{\myBoldGreekNotationUpper{\Delta}  }}&#10;\newcommand{\bTheta}  {{\myBoldGreekNotationUpper{\Theta}  }}&#10;\newcommand{\bLambda} {{\myBoldGreekNotationUpper{\Lambda} }}&#10;\newcommand{\bXi}     {{\myBoldGreekNotationUpper{\Xi}     }}&#10;\newcommand{\bPi}     {{\myBoldGreekNotationUpper{\Pi}     }}&#10;\newcommand{\bSigma}  {{\myBoldGreekNotationUpper{\Sigma}  }}&#10;\newcommand{\bUpsilon}{{\myBoldGreekNotationUpper{\Upsilon}}}&#10;\newcommand{\bPhi}    {{\myBoldGreekNotationUpper{\Phi}    }}&#10;\newcommand{\bPsi}    {{\myBoldGreekNotationUpper{\Psi}    }}&#10;\newcommand{\bOmega}  {{\myBoldGreekNotationUpper{\Omega}  }}&#10;&#10;\newcommand{\inn}[2][0cm]{\mathopen{}\left|{#2}\parbox[h][#1]{0cm}{}\right|}&#10;\newcommand{\invn}[2][0cm]{\mathopen{}\left|\left|{#2}\parbox[h][#1]{0cm}{}\right|\right|}&#10;&#10;%\newcommand{\Sa}{{\mathbf {Sa}}}&#10;%\newcommand{\Topo}{{\mathbf {Topo}}}&#10;%\newcommand{\Sep}{{\mathbf {Sep}}}&#10;%\newcommand{\Str}{{\mathbf {Str}}}&#10;%\newcommand{\Reg}{{\mathbf {Reg}}}&#10;&#10;%\newcommand{\PPhi}{{\pmb \Phi}}&#10;%\newcommand{\PPi}{{\pmb \Pi}}&#10;%\newcommand{\PPhi}{{\bm \Phi}}&#10;%\newcommand{\PPi}{{\bm \Pi}}&#10;\newcommand{\PPhi}{{\Phi}}&#10;\newcommand{\PPi}{{\Pi}}&#10;\newcommand{\ppi}{{\pi}}&#10;\newcommand{\ggam}{{\gamma}}&#10;&#10;\newcommand{\cA}{{\mathcal A}}&#10;\newcommand{\cB}{{\mathcal B}}&#10;\newcommand{\cC}{{\mathcal C}}&#10;\newcommand{\cD}{{\mathcal D}}&#10;\newcommand{\cE}{{\mathcal E}}&#10;\newcommand{\cF}{{\mathcal F}}&#10;\newcommand{\cG}{{\mathcal G}}&#10;\newcommand{\cH}{{\mathcal H}}&#10;\newcommand{\cI}{{\mathcal I}}&#10;\newcommand{\cJ}{{\mathcal J}}&#10;\newcommand{\cK}{{\mathcal K}}&#10;\newcommand{\cL}{{\mathcal L}}&#10;\newcommand{\cM}{{\mathcal M}}&#10;\newcommand{\cN}{{\mathcal N}}&#10;\newcommand{\cO}{{\mathcal O}}&#10;\newcommand{\cP}{{\mathcal P}}&#10;\newcommand{\cQ}{{\mathcal Q}}&#10;\newcommand{\cR}{{\mathcal R}}&#10;\newcommand{\cS}{{\mathcal S}}&#10;\newcommand{\cT}{{\mathcal T}}&#10;\newcommand{\cU}{{\mathcal U}}&#10;\newcommand{\cV}{{\mathcal V}}&#10;\newcommand{\cW}{{\mathcal W}}&#10;\newcommand{\cX}{{\mathcal X}}&#10;\newcommand{\cY}{{\mathcal Y}}&#10;\newcommand{\cZ}{{\mathcal Z}}&#10;&#10;\newcommand{\ca}{{\mathcal a}}&#10;\newcommand{\cb}{{\mathcal b}}&#10;\newcommand{\cc}{{\mathcal c}}&#10;\newcommand{\cd}{{\mathcal d}}&#10;\newcommand{\ce}{{\mathcal e}}&#10;%\newcommand{\cf}{{\mathcal f}}&#10;\newcommand{\cg}{{\mathcal g}}&#10;\newcommand{\ch}{{\mathcal h}}&#10;\newcommand{\ci}{{\mathcal i}}&#10;\newcommand{\cj}{{\mathcal j}}&#10;%\newcommand{\ck}{{\mathcal k}}&#10;\newcommand{\cl}{{\mathcal l}}&#10;\newcommand{\cm}{{\mathcal m}}&#10;\newcommand{\cn}{{\mathcal n}}&#10;\newcommand{\co}{{\mathcal o}}&#10;\newcommand{\cp}{{\mathcal p}}&#10;\newcommand{\cq}{{\mathcal q}}&#10;%\newcommand{\cr}{{\mathcal r}}&#10;\newcommand{\cs}{{\mathcal s}}&#10;\newcommand{\ct}{{\mathcal t}}&#10;\newcommand{\cu}{{\mathcal u}}&#10;\newcommand{\cv}{{\mathcal v}}&#10;\newcommand{\cw}{{\mathcal w}}&#10;\newcommand{\cx}{{\mathcal x}}&#10;\newcommand{\cy}{{\mathcal y}}&#10;\newcommand{\cz}{{\mathcal z}}&#10;&#10;%cool package Styles&#10;\Style{IdentityMatrixSymb=\mI,%&#10;       DSymb={\mathrm d},%&#10;       IntegrateDifferentialDSymb={\mathrm d},%&#10;       TrParen=p,%&#10;       DetParen=p}&#10;\Style{DDisplayFunc=outset}&#10;\renewcommand{\Transpose}[1]{ {#1}^\Transp }&#10;\newcommand{\TransposeInv}[1]{ {#1}^{-\Transp} }&#10;\newcommand{\T}[1]{\Transpose{#1}}&#10;\newcommand{\TInv}[1]{\TransposeInv{#1}}&#10;\newcommand{\Inv}[1]{ {#1}^{-1} }&#10;\newcommand{\Transp}{{{\mathrm T}}}&#10;      &#10;\newcommand{\Rank}[1]    {\operatorname{rank}\inp{#1}}&#10;\newcommand{\Vol}[1]     {\operatorname{vol}\inp{#1}}&#10;\renewcommand{\Vec}[1]   {\operatorname{vec}\inp{#1}}&#10;\renewcommand{\Div}[1]   {\T{\nabla} \, #1}&#10;\newcommand{\Diag}[1]    {\operatorname{diag}\inp{#1}}&#10;\newcommand{\Dim}[1]     {\operatorname{dim}\inp{#1}}&#10;\newcommand{\Diagof}[1]  {\operatorname{diag}^{-1}\inp{#1}}&#10;\newcommand*{\diff}{\mathop{}\!\mathrm{d}} %e.g. $F(x) = \int\!f(x)\diff x$&#10;\newcommand{\Argmin}[1]{\underset{#1}{\operatorname{argmin}} \;}&#10;\newcommand{\Maxof}[1]{\underset{#1}{\operatorname{max}} \;}&#10;\newcommand{\Minof}[1]{\underset{#1}{\operatorname{min}} \;}&#10;&#10;\providecommand{\e}[1]{\ensuremath{\cdot 10^{#1}}}&#10;&#10;%workaround for mathbold in cool, cf. http://tex.stackexchange.com/questions/97910&#10;\let\oldmb\mathbold&#10;\protected\def\mathbold{\oldmb}&#10;&#10;\newcommand{\CB} [1]{{\color{#1}     $\bullet$}}&#10;\newcommand{\CBB}[2]{{\color[#1]{#2} $\bullet$}}&#10;&#10;\newcommand{\ie}{i.e.}&#10;\newcommand{\Ie}{I.e.}&#10;\newcommand{\eg}{e.g.}&#10;\newcommand{\Eg}{E.g.}&#10;\newcommand{\cf}{cf.\ }&#10;\newcommand{\Cf}{Cf.\ }&#10;\newcommand{\etc}{etc.\ }&#10;\newcommand{\wrt}{w.r.t.\ }&#10;\newcommand{\Wrt}{W.r.t.\ }&#10;% \newcommand{\wlog}{w.l.o.g.~}&#10;\newcommand{\Wlog}{W.l.o.g.\ }&#10;\newcommand{\resp}{resp.\ }&#10;\newcommand{\etal}{et al.\ }&#10;&#10;\newtheorem{theorem}{Theorem}&#10;\newtheorem{definition}{Definition}&#10;\newtheorem{expectation}{Expectation}&#10;\newtheorem{problem}{Problem}&#10;%\newtheorem{algorithm}{Algorithm}&#10;&#10;%\newenvironment{fshaded}{%&#10;%\def\FrameCommand{\fcolorbox{framecolor}{shadecolor}}%&#10;%\MakeFramed {\FrameRestore}}%&#10;%{\endMakeFramed}&#10;%&#10;%\newtheorem{theorem}{Theorem}[section]&#10;%&#10;%\newenvironment{fdfn}[1][]{&#10;%\definecolor{shadecolor}{rgb}{.9,.9,1}%DEFINITION_COLORBOX&#10;%\definecolor{framecolor}{rgb}{1,1,1}%&#10;%\begin{fshaded}\begin{theorem}[#1]}{\end{theorem}\end{fshaded}}&#10;%&#10;%&#10;%\begin{fdfn}[Blash]&#10;%Eine Zahlenfolge ...&#10;%\end{fdfn}&#10;%&#10;%\begin{fdfn}[Test]&#10;%Eine Zahlenfolge ...&#10;%\end{fdfn}&#10;&#10;% :mode=latex: %&#10;&#10;\begin{document}&#10;&#10;\[&#10;w_k(x,y) = \frac{1}{\inp{(x-x_k)^p + (y-y_k)^p}^{\frac{1}{p}}} = (\frac{1}{d_k})&#10;\]&#10;&#10;\end{document}"/>
  <p:tag name="IGUANATEXSIZE" val="25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%\usepackage[osf,sc]{mathpazo}&#10;\usepackage{cool}&#10;\usepackage{mathtools}&#10;\pagestyle{empty}&#10;&#10;%!TEX root = diss.tex&#10;&#10;%%%%%%%%%%%%%%%%%%%%%%%%%%%%%%%%%%%%%%%%%%%%%%%%%%%%%%%%%%%%%&#10;%% LaTeX math macros&#10;%%%%%%%%%%%%%%%%%%%%%%%%%%%%%%%%%%%%%%%%%%%%%%%%%%%%%%%%%%%%%&#10;&#10;\newcommand{\mySetNotation}[1]{{\mathbb{#1}}}&#10;\newcommand{\RRSet}{{\mySetNotation{R}}}&#10;\newcommand{\EESet}{{\mySetNotation{E}}}&#10;\newcommand{\NNSet}{{\mySetNotation{N}}}&#10;\newcommand{\QQSet}{{\mySetNotation{Q}}}&#10;&#10;\newcommand{\myBoldNotation}[1]{{\mathbf #1}}&#10;%\newcommand{\myBoldNotation}[1]{{\mathbold{#1}}} %for euler math&#10;\newcommand{\va}   {{\myBoldNotation{a}}}&#10;\newcommand{\vb}   {{\myBoldNotation{b}}}&#10;\newcommand{\vc}   {{\myBoldNotation{c}}}&#10;\newcommand{\vd}   {{\myBoldNotation{d}}}&#10;\newcommand{\ve}   {{\myBoldNotation{e}}}&#10;\newcommand{\vf}   {{\myBoldNotation{f}}}&#10;\newcommand{\vg}   {{\myBoldNotation{g}}}&#10;\newcommand{\vh}   {{\myBoldNotation{h}}}&#10;\newcommand{\vi}   {{\myBoldNotation{i}}}&#10;\newcommand{\vj}   {{\myBoldNotation{j}}}&#10;\newcommand{\vk}   {{\myBoldNotation{k}}}&#10;\newcommand{\vl}   {{\myBoldNotation{l}}}&#10;\newcommand{\vm}   {{\myBoldNotation{m}}}&#10;\newcommand{\vn}   {{\myBoldNotation{n}}}&#10;\newcommand{\nn}   {{\myBoldNotation{n}}}&#10;\newcommand{\vo}   {{\myBoldNotation{o}}}&#10;\newcommand{\vp}   {{\myBoldNotation{p}}}&#10;\newcommand{\pp}   {{\myBoldNotation{p}}}&#10;\newcommand{\vq}   {{\myBoldNotation{q}}}&#10;\newcommand{\vr}   {{\myBoldNotation{r}}}&#10;\newcommand{\vs}   {{\myBoldNotation{s}}}&#10;\newcommand{\vt}   {{\myBoldNotation{t}}}&#10;\newcommand{\vu}   {{\myBoldNotation{u}}}&#10;\newcommand{\vv}   {{\myBoldNotation{v}}}&#10;\newcommand{\vw}   {{\myBoldNotation{w}}}&#10;\newcommand{\vx}   {{\myBoldNotation{x}}}&#10;\newcommand{\vy}   {{\myBoldNotation{y}}}&#10;\newcommand{\vz}   {{\myBoldNotation{z}}}&#10;\newcommand{\vNull}{{\myBoldNotation{0}}}&#10;\newcommand{\vOne} {{\myBoldNotation{1}}}&#10;&#10;\newcommand{\mA}   {{\myBoldNotation{A}}}&#10;\newcommand{\mB}   {{\myBoldNotation{B}}}&#10;\newcommand{\mC}   {{\myBoldNotation{C}}}&#10;\newcommand{\mD}   {{\myBoldNotation{D}}}&#10;\newcommand{\mE}   {{\myBoldNotation{E}}}&#10;\newcommand{\mF}   {{\myBoldNotation{F}}}&#10;\newcommand{\mG}   {{\myBoldNotation{G}}}&#10;\newcommand{\mH}   {{\myBoldNotation{H}}}&#10;\newcommand{\mI}   {{\myBoldNotation{I}}}&#10;\newcommand{\mJ}   {{\myBoldNotation{J}}}&#10;\newcommand{\mK}   {{\myBoldNotation{K}}}&#10;\newcommand{\mL}   {{\myBoldNotation{L}}}&#10;\newcommand{\mM}   {{\myBoldNotation{M}}}&#10;\newcommand{\mN}   {{\myBoldNotation{N}}}&#10;\newcommand{\mO}   {{\myBoldNotation{O}}}&#10;\newcommand{\mP}   {{\myBoldNotation{P}}}&#10;\newcommand{\mQ}   {{\myBoldNotation{Q}}}&#10;\newcommand{\mR}   {{\myBoldNotation{R}}}&#10;\newcommand{\mS}   {{\myBoldNotation{S}}}&#10;\newcommand{\mT}   {{\myBoldNotation{T}}}&#10;\newcommand{\mU}   {{\myBoldNotation{U}}}&#10;\newcommand{\mV}   {{\myBoldNotation{V}}}&#10;\newcommand{\mW}   {{\myBoldNotation{W}}}&#10;\newcommand{\mX}   {{\myBoldNotation{X}}}&#10;\newcommand{\mY}   {{\myBoldNotation{Y}}}&#10;\newcommand{\mZ}   {{\myBoldNotation{Z}}}&#10;\newcommand{\mNull}{{\myBoldNotation{0}}}&#10;&#10;%\newcommand{\myBoldGreekNotation}[1]{\boldsymbol{#1}}&#10;\newcommand{\myBoldGreekNotationLower}[1]{{\bm{#1}}}&#10;\newcommand{\myBoldGreekNotationUpper}[1]{{\bm{#1}}}&#10;\newcommand{\balpha}  {{\myBoldGreekNotationLower{\alpha}  }}&#10;\newcommand{\bbeta}   {{\myBoldGreekNotationLower{\beta}   }}&#10;\newcommand{\bgamma}  {{\myBoldGreekNotationLower{\gamma}  }}&#10;\newcommand{\bdelta}  {{\myBoldGreekNotationLower{\delta}  }}&#10;\newcommand{\bepsilon}{{\myBoldGreekNotationLower{\epsilon}}}&#10;\newcommand{\bzeta}   {{\myBoldGreekNotationLower{\zeta}   }}&#10;\newcommand{\btheta}  {{\myBoldGreekNotationLower{\theta}  }}&#10;\newcommand{\biota}   {{\myBoldGreekNotationLower{\iota}   }}&#10;\newcommand{\bkappa}  {{\myBoldGreekNotationLower{\kappa}  }}&#10;\newcommand{\blambda} {{\myBoldGreekNotationLower{\lambda} }}&#10;\newcommand{\bmu}     {{\myBoldGreekNotationLower{\mu}     }}&#10;\newcommand{\bnu}     {{\myBoldGreekNotationLower{\nu}     }}&#10;\newcommand{\bxi}     {{\myBoldGreekNotationLower{\xi}     }}&#10;\newcommand{\bomicron}{{\myBoldGreekNotationLower{\omicron}}}&#10;\newcommand{\bpi}     {{\myBoldGreekNotationLower{\pi}     }}&#10;\newcommand{\brho}    {{\myBoldGreekNotationLower{\rho}    }}&#10;\newcommand{\bsigma}  {{\myBoldGreekNotationLower{\sigma}  }}&#10;\newcommand{\btau}    {{\myBoldGreekNotationLower{\tau}    }}&#10;\newcommand{\bupsilon}{{\myBoldGreekNotationLower{\upsilon}}}&#10;\newcommand{\bphi}    {{\myBoldGreekNotationLower{\phi}    }}&#10;\newcommand{\bchi}    {{\myBoldGreekNotationLower{\chi}    }}&#10;\newcommand{\bpsi}    {{\myBoldGreekNotationLower{\psi}    }}&#10;\newcommand{\bomega}  {{\myBoldGreekNotationLower{\omega}  }}&#10;&#10;\newcommand{\bGamma}  {{\myBoldGreekNotationUpper{\Gamma}  }}&#10;\newcommand{\bDelta}  {{\myBoldGreekNotationUpper{\Delta}  }}&#10;\newcommand{\bTheta}  {{\myBoldGreekNotationUpper{\Theta}  }}&#10;\newcommand{\bLambda} {{\myBoldGreekNotationUpper{\Lambda} }}&#10;\newcommand{\bXi}     {{\myBoldGreekNotationUpper{\Xi}     }}&#10;\newcommand{\bPi}     {{\myBoldGreekNotationUpper{\Pi}     }}&#10;\newcommand{\bSigma}  {{\myBoldGreekNotationUpper{\Sigma}  }}&#10;\newcommand{\bUpsilon}{{\myBoldGreekNotationUpper{\Upsilon}}}&#10;\newcommand{\bPhi}    {{\myBoldGreekNotationUpper{\Phi}    }}&#10;\newcommand{\bPsi}    {{\myBoldGreekNotationUpper{\Psi}    }}&#10;\newcommand{\bOmega}  {{\myBoldGreekNotationUpper{\Omega}  }}&#10;&#10;\newcommand{\inn}[2][0cm]{\mathopen{}\left|{#2}\parbox[h][#1]{0cm}{}\right|}&#10;\newcommand{\invn}[2][0cm]{\mathopen{}\left|\left|{#2}\parbox[h][#1]{0cm}{}\right|\right|}&#10;&#10;%\newcommand{\Sa}{{\mathbf {Sa}}}&#10;%\newcommand{\Topo}{{\mathbf {Topo}}}&#10;%\newcommand{\Sep}{{\mathbf {Sep}}}&#10;%\newcommand{\Str}{{\mathbf {Str}}}&#10;%\newcommand{\Reg}{{\mathbf {Reg}}}&#10;&#10;%\newcommand{\PPhi}{{\pmb \Phi}}&#10;%\newcommand{\PPi}{{\pmb \Pi}}&#10;%\newcommand{\PPhi}{{\bm \Phi}}&#10;%\newcommand{\PPi}{{\bm \Pi}}&#10;\newcommand{\PPhi}{{\Phi}}&#10;\newcommand{\PPi}{{\Pi}}&#10;\newcommand{\ppi}{{\pi}}&#10;\newcommand{\ggam}{{\gamma}}&#10;&#10;\newcommand{\cA}{{\mathcal A}}&#10;\newcommand{\cB}{{\mathcal B}}&#10;\newcommand{\cC}{{\mathcal C}}&#10;\newcommand{\cD}{{\mathcal D}}&#10;\newcommand{\cE}{{\mathcal E}}&#10;\newcommand{\cF}{{\mathcal F}}&#10;\newcommand{\cG}{{\mathcal G}}&#10;\newcommand{\cH}{{\mathcal H}}&#10;\newcommand{\cI}{{\mathcal I}}&#10;\newcommand{\cJ}{{\mathcal J}}&#10;\newcommand{\cK}{{\mathcal K}}&#10;\newcommand{\cL}{{\mathcal L}}&#10;\newcommand{\cM}{{\mathcal M}}&#10;\newcommand{\cN}{{\mathcal N}}&#10;\newcommand{\cO}{{\mathcal O}}&#10;\newcommand{\cP}{{\mathcal P}}&#10;\newcommand{\cQ}{{\mathcal Q}}&#10;\newcommand{\cR}{{\mathcal R}}&#10;\newcommand{\cS}{{\mathcal S}}&#10;\newcommand{\cT}{{\mathcal T}}&#10;\newcommand{\cU}{{\mathcal U}}&#10;\newcommand{\cV}{{\mathcal V}}&#10;\newcommand{\cW}{{\mathcal W}}&#10;\newcommand{\cX}{{\mathcal X}}&#10;\newcommand{\cY}{{\mathcal Y}}&#10;\newcommand{\cZ}{{\mathcal Z}}&#10;&#10;\newcommand{\ca}{{\mathcal a}}&#10;\newcommand{\cb}{{\mathcal b}}&#10;\newcommand{\cc}{{\mathcal c}}&#10;\newcommand{\cd}{{\mathcal d}}&#10;\newcommand{\ce}{{\mathcal e}}&#10;%\newcommand{\cf}{{\mathcal f}}&#10;\newcommand{\cg}{{\mathcal g}}&#10;\newcommand{\ch}{{\mathcal h}}&#10;\newcommand{\ci}{{\mathcal i}}&#10;\newcommand{\cj}{{\mathcal j}}&#10;%\newcommand{\ck}{{\mathcal k}}&#10;\newcommand{\cl}{{\mathcal l}}&#10;\newcommand{\cm}{{\mathcal m}}&#10;\newcommand{\cn}{{\mathcal n}}&#10;\newcommand{\co}{{\mathcal o}}&#10;\newcommand{\cp}{{\mathcal p}}&#10;\newcommand{\cq}{{\mathcal q}}&#10;%\newcommand{\cr}{{\mathcal r}}&#10;\newcommand{\cs}{{\mathcal s}}&#10;\newcommand{\ct}{{\mathcal t}}&#10;\newcommand{\cu}{{\mathcal u}}&#10;\newcommand{\cv}{{\mathcal v}}&#10;\newcommand{\cw}{{\mathcal w}}&#10;\newcommand{\cx}{{\mathcal x}}&#10;\newcommand{\cy}{{\mathcal y}}&#10;\newcommand{\cz}{{\mathcal z}}&#10;&#10;%cool package Styles&#10;\Style{IdentityMatrixSymb=\mI,%&#10;       DSymb={\mathrm d},%&#10;       IntegrateDifferentialDSymb={\mathrm d},%&#10;       TrParen=p,%&#10;       DetParen=p}&#10;\Style{DDisplayFunc=outset}&#10;\renewcommand{\Transpose}[1]{ {#1}^\Transp }&#10;\newcommand{\TransposeInv}[1]{ {#1}^{-\Transp} }&#10;\newcommand{\T}[1]{\Transpose{#1}}&#10;\newcommand{\TInv}[1]{\TransposeInv{#1}}&#10;\newcommand{\Inv}[1]{ {#1}^{-1} }&#10;\newcommand{\Transp}{{{\mathrm T}}}&#10;      &#10;\newcommand{\Rank}[1]    {\operatorname{rank}\inp{#1}}&#10;\newcommand{\Vol}[1]     {\operatorname{vol}\inp{#1}}&#10;\renewcommand{\Vec}[1]   {\operatorname{vec}\inp{#1}}&#10;\renewcommand{\Div}[1]   {\T{\nabla} \, #1}&#10;\newcommand{\Diag}[1]    {\operatorname{diag}\inp{#1}}&#10;\newcommand{\Dim}[1]     {\operatorname{dim}\inp{#1}}&#10;\newcommand{\Diagof}[1]  {\operatorname{diag}^{-1}\inp{#1}}&#10;\newcommand*{\diff}{\mathop{}\!\mathrm{d}} %e.g. $F(x) = \int\!f(x)\diff x$&#10;\newcommand{\Argmin}[1]{\underset{#1}{\operatorname{argmin}} \;}&#10;\newcommand{\Maxof}[1]{\underset{#1}{\operatorname{max}} \;}&#10;\newcommand{\Minof}[1]{\underset{#1}{\operatorname{min}} \;}&#10;&#10;\providecommand{\e}[1]{\ensuremath{\cdot 10^{#1}}}&#10;&#10;%workaround for mathbold in cool, cf. http://tex.stackexchange.com/questions/97910&#10;\let\oldmb\mathbold&#10;\protected\def\mathbold{\oldmb}&#10;&#10;\newcommand{\CB} [1]{{\color{#1}     $\bullet$}}&#10;\newcommand{\CBB}[2]{{\color[#1]{#2} $\bullet$}}&#10;&#10;\newcommand{\ie}{i.e.}&#10;\newcommand{\Ie}{I.e.}&#10;\newcommand{\eg}{e.g.}&#10;\newcommand{\Eg}{E.g.}&#10;\newcommand{\cf}{cf.\ }&#10;\newcommand{\Cf}{Cf.\ }&#10;\newcommand{\etc}{etc.\ }&#10;\newcommand{\wrt}{w.r.t.\ }&#10;\newcommand{\Wrt}{W.r.t.\ }&#10;% \newcommand{\wlog}{w.l.o.g.~}&#10;\newcommand{\Wlog}{W.l.o.g.\ }&#10;\newcommand{\resp}{resp.\ }&#10;\newcommand{\etal}{et al.\ }&#10;&#10;\newtheorem{theorem}{Theorem}&#10;\newtheorem{definition}{Definition}&#10;\newtheorem{expectation}{Expectation}&#10;\newtheorem{problem}{Problem}&#10;%\newtheorem{algorithm}{Algorithm}&#10;&#10;%\newenvironment{fshaded}{%&#10;%\def\FrameCommand{\fcolorbox{framecolor}{shadecolor}}%&#10;%\MakeFramed {\FrameRestore}}%&#10;%{\endMakeFramed}&#10;%&#10;%\newtheorem{theorem}{Theorem}[section]&#10;%&#10;%\newenvironment{fdfn}[1][]{&#10;%\definecolor{shadecolor}{rgb}{.9,.9,1}%DEFINITION_COLORBOX&#10;%\definecolor{framecolor}{rgb}{1,1,1}%&#10;%\begin{fshaded}\begin{theorem}[#1]}{\end{theorem}\end{fshaded}}&#10;%&#10;%&#10;%\begin{fdfn}[Blash]&#10;%Eine Zahlenfolge ...&#10;%\end{fdfn}&#10;%&#10;%\begin{fdfn}[Test]&#10;%Eine Zahlenfolge ...&#10;%\end{fdfn}&#10;&#10;% :mode=latex: %&#10;&#10;\begin{document}&#10;&#10;\[&#10;w_k&#10;\]&#10;&#10;\end{document}"/>
  <p:tag name="IGUANATEXSIZE" val="25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%\usepackage[osf,sc]{mathpazo}&#10;\usepackage{cool}&#10;\usepackage{mathtools}&#10;\pagestyle{empty}&#10;&#10;%!TEX root = diss.tex&#10;&#10;%%%%%%%%%%%%%%%%%%%%%%%%%%%%%%%%%%%%%%%%%%%%%%%%%%%%%%%%%%%%%&#10;%% LaTeX math macros&#10;%%%%%%%%%%%%%%%%%%%%%%%%%%%%%%%%%%%%%%%%%%%%%%%%%%%%%%%%%%%%%&#10;&#10;\newcommand{\mySetNotation}[1]{{\mathbb{#1}}}&#10;\newcommand{\RRSet}{{\mySetNotation{R}}}&#10;\newcommand{\EESet}{{\mySetNotation{E}}}&#10;\newcommand{\NNSet}{{\mySetNotation{N}}}&#10;\newcommand{\QQSet}{{\mySetNotation{Q}}}&#10;&#10;\newcommand{\myBoldNotation}[1]{{\mathbf #1}}&#10;%\newcommand{\myBoldNotation}[1]{{\mathbold{#1}}} %for euler math&#10;\newcommand{\va}   {{\myBoldNotation{a}}}&#10;\newcommand{\vb}   {{\myBoldNotation{b}}}&#10;\newcommand{\vc}   {{\myBoldNotation{c}}}&#10;\newcommand{\vd}   {{\myBoldNotation{d}}}&#10;\newcommand{\ve}   {{\myBoldNotation{e}}}&#10;\newcommand{\vf}   {{\myBoldNotation{f}}}&#10;\newcommand{\vg}   {{\myBoldNotation{g}}}&#10;\newcommand{\vh}   {{\myBoldNotation{h}}}&#10;\newcommand{\vi}   {{\myBoldNotation{i}}}&#10;\newcommand{\vj}   {{\myBoldNotation{j}}}&#10;\newcommand{\vk}   {{\myBoldNotation{k}}}&#10;\newcommand{\vl}   {{\myBoldNotation{l}}}&#10;\newcommand{\vm}   {{\myBoldNotation{m}}}&#10;\newcommand{\vn}   {{\myBoldNotation{n}}}&#10;\newcommand{\nn}   {{\myBoldNotation{n}}}&#10;\newcommand{\vo}   {{\myBoldNotation{o}}}&#10;\newcommand{\vp}   {{\myBoldNotation{p}}}&#10;\newcommand{\pp}   {{\myBoldNotation{p}}}&#10;\newcommand{\vq}   {{\myBoldNotation{q}}}&#10;\newcommand{\vr}   {{\myBoldNotation{r}}}&#10;\newcommand{\vs}   {{\myBoldNotation{s}}}&#10;\newcommand{\vt}   {{\myBoldNotation{t}}}&#10;\newcommand{\vu}   {{\myBoldNotation{u}}}&#10;\newcommand{\vv}   {{\myBoldNotation{v}}}&#10;\newcommand{\vw}   {{\myBoldNotation{w}}}&#10;\newcommand{\vx}   {{\myBoldNotation{x}}}&#10;\newcommand{\vy}   {{\myBoldNotation{y}}}&#10;\newcommand{\vz}   {{\myBoldNotation{z}}}&#10;\newcommand{\vNull}{{\myBoldNotation{0}}}&#10;\newcommand{\vOne} {{\myBoldNotation{1}}}&#10;&#10;\newcommand{\mA}   {{\myBoldNotation{A}}}&#10;\newcommand{\mB}   {{\myBoldNotation{B}}}&#10;\newcommand{\mC}   {{\myBoldNotation{C}}}&#10;\newcommand{\mD}   {{\myBoldNotation{D}}}&#10;\newcommand{\mE}   {{\myBoldNotation{E}}}&#10;\newcommand{\mF}   {{\myBoldNotation{F}}}&#10;\newcommand{\mG}   {{\myBoldNotation{G}}}&#10;\newcommand{\mH}   {{\myBoldNotation{H}}}&#10;\newcommand{\mI}   {{\myBoldNotation{I}}}&#10;\newcommand{\mJ}   {{\myBoldNotation{J}}}&#10;\newcommand{\mK}   {{\myBoldNotation{K}}}&#10;\newcommand{\mL}   {{\myBoldNotation{L}}}&#10;\newcommand{\mM}   {{\myBoldNotation{M}}}&#10;\newcommand{\mN}   {{\myBoldNotation{N}}}&#10;\newcommand{\mO}   {{\myBoldNotation{O}}}&#10;\newcommand{\mP}   {{\myBoldNotation{P}}}&#10;\newcommand{\mQ}   {{\myBoldNotation{Q}}}&#10;\newcommand{\mR}   {{\myBoldNotation{R}}}&#10;\newcommand{\mS}   {{\myBoldNotation{S}}}&#10;\newcommand{\mT}   {{\myBoldNotation{T}}}&#10;\newcommand{\mU}   {{\myBoldNotation{U}}}&#10;\newcommand{\mV}   {{\myBoldNotation{V}}}&#10;\newcommand{\mW}   {{\myBoldNotation{W}}}&#10;\newcommand{\mX}   {{\myBoldNotation{X}}}&#10;\newcommand{\mY}   {{\myBoldNotation{Y}}}&#10;\newcommand{\mZ}   {{\myBoldNotation{Z}}}&#10;\newcommand{\mNull}{{\myBoldNotation{0}}}&#10;&#10;%\newcommand{\myBoldGreekNotation}[1]{\boldsymbol{#1}}&#10;\newcommand{\myBoldGreekNotationLower}[1]{{\bm{#1}}}&#10;\newcommand{\myBoldGreekNotationUpper}[1]{{\bm{#1}}}&#10;\newcommand{\balpha}  {{\myBoldGreekNotationLower{\alpha}  }}&#10;\newcommand{\bbeta}   {{\myBoldGreekNotationLower{\beta}   }}&#10;\newcommand{\bgamma}  {{\myBoldGreekNotationLower{\gamma}  }}&#10;\newcommand{\bdelta}  {{\myBoldGreekNotationLower{\delta}  }}&#10;\newcommand{\bepsilon}{{\myBoldGreekNotationLower{\epsilon}}}&#10;\newcommand{\bzeta}   {{\myBoldGreekNotationLower{\zeta}   }}&#10;\newcommand{\btheta}  {{\myBoldGreekNotationLower{\theta}  }}&#10;\newcommand{\biota}   {{\myBoldGreekNotationLower{\iota}   }}&#10;\newcommand{\bkappa}  {{\myBoldGreekNotationLower{\kappa}  }}&#10;\newcommand{\blambda} {{\myBoldGreekNotationLower{\lambda} }}&#10;\newcommand{\bmu}     {{\myBoldGreekNotationLower{\mu}     }}&#10;\newcommand{\bnu}     {{\myBoldGreekNotationLower{\nu}     }}&#10;\newcommand{\bxi}     {{\myBoldGreekNotationLower{\xi}     }}&#10;\newcommand{\bomicron}{{\myBoldGreekNotationLower{\omicron}}}&#10;\newcommand{\bpi}     {{\myBoldGreekNotationLower{\pi}     }}&#10;\newcommand{\brho}    {{\myBoldGreekNotationLower{\rho}    }}&#10;\newcommand{\bsigma}  {{\myBoldGreekNotationLower{\sigma}  }}&#10;\newcommand{\btau}    {{\myBoldGreekNotationLower{\tau}    }}&#10;\newcommand{\bupsilon}{{\myBoldGreekNotationLower{\upsilon}}}&#10;\newcommand{\bphi}    {{\myBoldGreekNotationLower{\phi}    }}&#10;\newcommand{\bchi}    {{\myBoldGreekNotationLower{\chi}    }}&#10;\newcommand{\bpsi}    {{\myBoldGreekNotationLower{\psi}    }}&#10;\newcommand{\bomega}  {{\myBoldGreekNotationLower{\omega}  }}&#10;&#10;\newcommand{\bGamma}  {{\myBoldGreekNotationUpper{\Gamma}  }}&#10;\newcommand{\bDelta}  {{\myBoldGreekNotationUpper{\Delta}  }}&#10;\newcommand{\bTheta}  {{\myBoldGreekNotationUpper{\Theta}  }}&#10;\newcommand{\bLambda} {{\myBoldGreekNotationUpper{\Lambda} }}&#10;\newcommand{\bXi}     {{\myBoldGreekNotationUpper{\Xi}     }}&#10;\newcommand{\bPi}     {{\myBoldGreekNotationUpper{\Pi}     }}&#10;\newcommand{\bSigma}  {{\myBoldGreekNotationUpper{\Sigma}  }}&#10;\newcommand{\bUpsilon}{{\myBoldGreekNotationUpper{\Upsilon}}}&#10;\newcommand{\bPhi}    {{\myBoldGreekNotationUpper{\Phi}    }}&#10;\newcommand{\bPsi}    {{\myBoldGreekNotationUpper{\Psi}    }}&#10;\newcommand{\bOmega}  {{\myBoldGreekNotationUpper{\Omega}  }}&#10;&#10;\newcommand{\inn}[2][0cm]{\mathopen{}\left|{#2}\parbox[h][#1]{0cm}{}\right|}&#10;\newcommand{\invn}[2][0cm]{\mathopen{}\left|\left|{#2}\parbox[h][#1]{0cm}{}\right|\right|}&#10;&#10;%\newcommand{\Sa}{{\mathbf {Sa}}}&#10;%\newcommand{\Topo}{{\mathbf {Topo}}}&#10;%\newcommand{\Sep}{{\mathbf {Sep}}}&#10;%\newcommand{\Str}{{\mathbf {Str}}}&#10;%\newcommand{\Reg}{{\mathbf {Reg}}}&#10;&#10;%\newcommand{\PPhi}{{\pmb \Phi}}&#10;%\newcommand{\PPi}{{\pmb \Pi}}&#10;%\newcommand{\PPhi}{{\bm \Phi}}&#10;%\newcommand{\PPi}{{\bm \Pi}}&#10;\newcommand{\PPhi}{{\Phi}}&#10;\newcommand{\PPi}{{\Pi}}&#10;\newcommand{\ppi}{{\pi}}&#10;\newcommand{\ggam}{{\gamma}}&#10;&#10;\newcommand{\cA}{{\mathcal A}}&#10;\newcommand{\cB}{{\mathcal B}}&#10;\newcommand{\cC}{{\mathcal C}}&#10;\newcommand{\cD}{{\mathcal D}}&#10;\newcommand{\cE}{{\mathcal E}}&#10;\newcommand{\cF}{{\mathcal F}}&#10;\newcommand{\cG}{{\mathcal G}}&#10;\newcommand{\cH}{{\mathcal H}}&#10;\newcommand{\cI}{{\mathcal I}}&#10;\newcommand{\cJ}{{\mathcal J}}&#10;\newcommand{\cK}{{\mathcal K}}&#10;\newcommand{\cL}{{\mathcal L}}&#10;\newcommand{\cM}{{\mathcal M}}&#10;\newcommand{\cN}{{\mathcal N}}&#10;\newcommand{\cO}{{\mathcal O}}&#10;\newcommand{\cP}{{\mathcal P}}&#10;\newcommand{\cQ}{{\mathcal Q}}&#10;\newcommand{\cR}{{\mathcal R}}&#10;\newcommand{\cS}{{\mathcal S}}&#10;\newcommand{\cT}{{\mathcal T}}&#10;\newcommand{\cU}{{\mathcal U}}&#10;\newcommand{\cV}{{\mathcal V}}&#10;\newcommand{\cW}{{\mathcal W}}&#10;\newcommand{\cX}{{\mathcal X}}&#10;\newcommand{\cY}{{\mathcal Y}}&#10;\newcommand{\cZ}{{\mathcal Z}}&#10;&#10;\newcommand{\ca}{{\mathcal a}}&#10;\newcommand{\cb}{{\mathcal b}}&#10;\newcommand{\cc}{{\mathcal c}}&#10;\newcommand{\cd}{{\mathcal d}}&#10;\newcommand{\ce}{{\mathcal e}}&#10;%\newcommand{\cf}{{\mathcal f}}&#10;\newcommand{\cg}{{\mathcal g}}&#10;\newcommand{\ch}{{\mathcal h}}&#10;\newcommand{\ci}{{\mathcal i}}&#10;\newcommand{\cj}{{\mathcal j}}&#10;%\newcommand{\ck}{{\mathcal k}}&#10;\newcommand{\cl}{{\mathcal l}}&#10;\newcommand{\cm}{{\mathcal m}}&#10;\newcommand{\cn}{{\mathcal n}}&#10;\newcommand{\co}{{\mathcal o}}&#10;\newcommand{\cp}{{\mathcal p}}&#10;\newcommand{\cq}{{\mathcal q}}&#10;%\newcommand{\cr}{{\mathcal r}}&#10;\newcommand{\cs}{{\mathcal s}}&#10;\newcommand{\ct}{{\mathcal t}}&#10;\newcommand{\cu}{{\mathcal u}}&#10;\newcommand{\cv}{{\mathcal v}}&#10;\newcommand{\cw}{{\mathcal w}}&#10;\newcommand{\cx}{{\mathcal x}}&#10;\newcommand{\cy}{{\mathcal y}}&#10;\newcommand{\cz}{{\mathcal z}}&#10;&#10;%cool package Styles&#10;\Style{IdentityMatrixSymb=\mI,%&#10;       DSymb={\mathrm d},%&#10;       IntegrateDifferentialDSymb={\mathrm d},%&#10;       TrParen=p,%&#10;       DetParen=p}&#10;\Style{DDisplayFunc=outset}&#10;\renewcommand{\Transpose}[1]{ {#1}^\Transp }&#10;\newcommand{\TransposeInv}[1]{ {#1}^{-\Transp} }&#10;\newcommand{\T}[1]{\Transpose{#1}}&#10;\newcommand{\TInv}[1]{\TransposeInv{#1}}&#10;\newcommand{\Inv}[1]{ {#1}^{-1} }&#10;\newcommand{\Transp}{{{\mathrm T}}}&#10;      &#10;\newcommand{\Rank}[1]    {\operatorname{rank}\inp{#1}}&#10;\newcommand{\Vol}[1]     {\operatorname{vol}\inp{#1}}&#10;\renewcommand{\Vec}[1]   {\operatorname{vec}\inp{#1}}&#10;\renewcommand{\Div}[1]   {\T{\nabla} \, #1}&#10;\newcommand{\Diag}[1]    {\operatorname{diag}\inp{#1}}&#10;\newcommand{\Dim}[1]     {\operatorname{dim}\inp{#1}}&#10;\newcommand{\Diagof}[1]  {\operatorname{diag}^{-1}\inp{#1}}&#10;\newcommand*{\diff}{\mathop{}\!\mathrm{d}} %e.g. $F(x) = \int\!f(x)\diff x$&#10;\newcommand{\Argmin}[1]{\underset{#1}{\operatorname{argmin}} \;}&#10;\newcommand{\Maxof}[1]{\underset{#1}{\operatorname{max}} \;}&#10;\newcommand{\Minof}[1]{\underset{#1}{\operatorname{min}} \;}&#10;&#10;\providecommand{\e}[1]{\ensuremath{\cdot 10^{#1}}}&#10;&#10;%workaround for mathbold in cool, cf. http://tex.stackexchange.com/questions/97910&#10;\let\oldmb\mathbold&#10;\protected\def\mathbold{\oldmb}&#10;&#10;\newcommand{\CB} [1]{{\color{#1}     $\bullet$}}&#10;\newcommand{\CBB}[2]{{\color[#1]{#2} $\bullet$}}&#10;&#10;\newcommand{\ie}{i.e.}&#10;\newcommand{\Ie}{I.e.}&#10;\newcommand{\eg}{e.g.}&#10;\newcommand{\Eg}{E.g.}&#10;\newcommand{\cf}{cf.\ }&#10;\newcommand{\Cf}{Cf.\ }&#10;\newcommand{\etc}{etc.\ }&#10;\newcommand{\wrt}{w.r.t.\ }&#10;\newcommand{\Wrt}{W.r.t.\ }&#10;% \newcommand{\wlog}{w.l.o.g.~}&#10;\newcommand{\Wlog}{W.l.o.g.\ }&#10;\newcommand{\resp}{resp.\ }&#10;\newcommand{\etal}{et al.\ }&#10;&#10;\newtheorem{theorem}{Theorem}&#10;\newtheorem{definition}{Definition}&#10;\newtheorem{expectation}{Expectation}&#10;\newtheorem{problem}{Problem}&#10;%\newtheorem{algorithm}{Algorithm}&#10;&#10;%\newenvironment{fshaded}{%&#10;%\def\FrameCommand{\fcolorbox{framecolor}{shadecolor}}%&#10;%\MakeFramed {\FrameRestore}}%&#10;%{\endMakeFramed}&#10;%&#10;%\newtheorem{theorem}{Theorem}[section]&#10;%&#10;%\newenvironment{fdfn}[1][]{&#10;%\definecolor{shadecolor}{rgb}{.9,.9,1}%DEFINITION_COLORBOX&#10;%\definecolor{framecolor}{rgb}{1,1,1}%&#10;%\begin{fshaded}\begin{theorem}[#1]}{\end{theorem}\end{fshaded}}&#10;%&#10;%&#10;%\begin{fdfn}[Blash]&#10;%Eine Zahlenfolge ...&#10;%\end{fdfn}&#10;%&#10;%\begin{fdfn}[Test]&#10;%Eine Zahlenfolge ...&#10;%\end{fdfn}&#10;&#10;% :mode=latex: %&#10;&#10;\begin{document}&#10;&#10;\[&#10;w_k(x,y) = \inp{\frac{\operatorname{max}(r-d_k, \, 0)}{r\,d_k}}^2&#10;\]&#10;&#10;\end{document}"/>
  <p:tag name="IGUANATEXSIZE" val="25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%\usepackage[osf,sc]{mathpazo}&#10;\usepackage{cool}&#10;\pagestyle{empty}&#10;&#10;%!TEX root = diss.tex&#10;&#10;%%%%%%%%%%%%%%%%%%%%%%%%%%%%%%%%%%%%%%%%%%%%%%%%%%%%%%%%%%%%%&#10;%% LaTeX math macros&#10;%%%%%%%%%%%%%%%%%%%%%%%%%%%%%%%%%%%%%%%%%%%%%%%%%%%%%%%%%%%%%&#10;&#10;\newcommand{\mySetNotation}[1]{{\mathbb{#1}}}&#10;\newcommand{\RRSet}{{\mySetNotation{R}}}&#10;\newcommand{\EESet}{{\mySetNotation{E}}}&#10;\newcommand{\NNSet}{{\mySetNotation{N}}}&#10;\newcommand{\QQSet}{{\mySetNotation{Q}}}&#10;&#10;\newcommand{\myBoldNotation}[1]{{\mathbf #1}}&#10;%\newcommand{\myBoldNotation}[1]{{\mathbold{#1}}} %for euler math&#10;\newcommand{\va}   {{\myBoldNotation{a}}}&#10;\newcommand{\vb}   {{\myBoldNotation{b}}}&#10;\newcommand{\vc}   {{\myBoldNotation{c}}}&#10;\newcommand{\vd}   {{\myBoldNotation{d}}}&#10;\newcommand{\ve}   {{\myBoldNotation{e}}}&#10;\newcommand{\vf}   {{\myBoldNotation{f}}}&#10;\newcommand{\vg}   {{\myBoldNotation{g}}}&#10;\newcommand{\vh}   {{\myBoldNotation{h}}}&#10;\newcommand{\vi}   {{\myBoldNotation{i}}}&#10;\newcommand{\vj}   {{\myBoldNotation{j}}}&#10;\newcommand{\vk}   {{\myBoldNotation{k}}}&#10;\newcommand{\vl}   {{\myBoldNotation{l}}}&#10;\newcommand{\vm}   {{\myBoldNotation{m}}}&#10;\newcommand{\vn}   {{\myBoldNotation{n}}}&#10;\newcommand{\nn}   {{\myBoldNotation{n}}}&#10;\newcommand{\vo}   {{\myBoldNotation{o}}}&#10;\newcommand{\vp}   {{\myBoldNotation{p}}}&#10;\newcommand{\pp}   {{\myBoldNotation{p}}}&#10;\newcommand{\vq}   {{\myBoldNotation{q}}}&#10;\newcommand{\vr}   {{\myBoldNotation{r}}}&#10;\newcommand{\vs}   {{\myBoldNotation{s}}}&#10;\newcommand{\vt}   {{\myBoldNotation{t}}}&#10;\newcommand{\vu}   {{\myBoldNotation{u}}}&#10;\newcommand{\vv}   {{\myBoldNotation{v}}}&#10;\newcommand{\vw}   {{\myBoldNotation{w}}}&#10;\newcommand{\vx}   {{\myBoldNotation{x}}}&#10;\newcommand{\vy}   {{\myBoldNotation{y}}}&#10;\newcommand{\vz}   {{\myBoldNotation{z}}}&#10;\newcommand{\vNull}{{\myBoldNotation{0}}}&#10;\newcommand{\vOne} {{\myBoldNotation{1}}}&#10;&#10;\newcommand{\mA}   {{\myBoldNotation{A}}}&#10;\newcommand{\mB}   {{\myBoldNotation{B}}}&#10;\newcommand{\mC}   {{\myBoldNotation{C}}}&#10;\newcommand{\mD}   {{\myBoldNotation{D}}}&#10;\newcommand{\mE}   {{\myBoldNotation{E}}}&#10;\newcommand{\mF}   {{\myBoldNotation{F}}}&#10;\newcommand{\mG}   {{\myBoldNotation{G}}}&#10;\newcommand{\mH}   {{\myBoldNotation{H}}}&#10;\newcommand{\mI}   {{\myBoldNotation{I}}}&#10;\newcommand{\mJ}   {{\myBoldNotation{J}}}&#10;\newcommand{\mK}   {{\myBoldNotation{K}}}&#10;\newcommand{\mL}   {{\myBoldNotation{L}}}&#10;\newcommand{\mM}   {{\myBoldNotation{M}}}&#10;\newcommand{\mN}   {{\myBoldNotation{N}}}&#10;\newcommand{\mO}   {{\myBoldNotation{O}}}&#10;\newcommand{\mP}   {{\myBoldNotation{P}}}&#10;\newcommand{\mQ}   {{\myBoldNotation{Q}}}&#10;\newcommand{\mR}   {{\myBoldNotation{R}}}&#10;\newcommand{\mS}   {{\myBoldNotation{S}}}&#10;\newcommand{\mT}   {{\myBoldNotation{T}}}&#10;\newcommand{\mU}   {{\myBoldNotation{U}}}&#10;\newcommand{\mV}   {{\myBoldNotation{V}}}&#10;\newcommand{\mW}   {{\myBoldNotation{W}}}&#10;\newcommand{\mX}   {{\myBoldNotation{X}}}&#10;\newcommand{\mY}   {{\myBoldNotation{Y}}}&#10;\newcommand{\mZ}   {{\myBoldNotation{Z}}}&#10;\newcommand{\mNull}{{\myBoldNotation{0}}}&#10;&#10;%\newcommand{\myBoldGreekNotation}[1]{\boldsymbol{#1}}&#10;\newcommand{\myBoldGreekNotationLower}[1]{{\bm{#1}}}&#10;\newcommand{\myBoldGreekNotationUpper}[1]{{\bm{#1}}}&#10;\newcommand{\balpha}  {{\myBoldGreekNotationLower{\alpha}  }}&#10;\newcommand{\bbeta}   {{\myBoldGreekNotationLower{\beta}   }}&#10;\newcommand{\bgamma}  {{\myBoldGreekNotationLower{\gamma}  }}&#10;\newcommand{\bdelta}  {{\myBoldGreekNotationLower{\delta}  }}&#10;\newcommand{\bepsilon}{{\myBoldGreekNotationLower{\epsilon}}}&#10;\newcommand{\bzeta}   {{\myBoldGreekNotationLower{\zeta}   }}&#10;\newcommand{\btheta}  {{\myBoldGreekNotationLower{\theta}  }}&#10;\newcommand{\biota}   {{\myBoldGreekNotationLower{\iota}   }}&#10;\newcommand{\bkappa}  {{\myBoldGreekNotationLower{\kappa}  }}&#10;\newcommand{\blambda} {{\myBoldGreekNotationLower{\lambda} }}&#10;\newcommand{\bmu}     {{\myBoldGreekNotationLower{\mu}     }}&#10;\newcommand{\bnu}     {{\myBoldGreekNotationLower{\nu}     }}&#10;\newcommand{\bxi}     {{\myBoldGreekNotationLower{\xi}     }}&#10;\newcommand{\bomicron}{{\myBoldGreekNotationLower{\omicron}}}&#10;\newcommand{\bpi}     {{\myBoldGreekNotationLower{\pi}     }}&#10;\newcommand{\brho}    {{\myBoldGreekNotationLower{\rho}    }}&#10;\newcommand{\bsigma}  {{\myBoldGreekNotationLower{\sigma}  }}&#10;\newcommand{\btau}    {{\myBoldGreekNotationLower{\tau}    }}&#10;\newcommand{\bupsilon}{{\myBoldGreekNotationLower{\upsilon}}}&#10;\newcommand{\bphi}    {{\myBoldGreekNotationLower{\phi}    }}&#10;\newcommand{\bchi}    {{\myBoldGreekNotationLower{\chi}    }}&#10;\newcommand{\bpsi}    {{\myBoldGreekNotationLower{\psi}    }}&#10;\newcommand{\bomega}  {{\myBoldGreekNotationLower{\omega}  }}&#10;&#10;\newcommand{\bGamma}  {{\myBoldGreekNotationUpper{\Gamma}  }}&#10;\newcommand{\bDelta}  {{\myBoldGreekNotationUpper{\Delta}  }}&#10;\newcommand{\bTheta}  {{\myBoldGreekNotationUpper{\Theta}  }}&#10;\newcommand{\bLambda} {{\myBoldGreekNotationUpper{\Lambda} }}&#10;\newcommand{\bXi}     {{\myBoldGreekNotationUpper{\Xi}     }}&#10;\newcommand{\bPi}     {{\myBoldGreekNotationUpper{\Pi}     }}&#10;\newcommand{\bSigma}  {{\myBoldGreekNotationUpper{\Sigma}  }}&#10;\newcommand{\bUpsilon}{{\myBoldGreekNotationUpper{\Upsilon}}}&#10;\newcommand{\bPhi}    {{\myBoldGreekNotationUpper{\Phi}    }}&#10;\newcommand{\bPsi}    {{\myBoldGreekNotationUpper{\Psi}    }}&#10;\newcommand{\bOmega}  {{\myBoldGreekNotationUpper{\Omega}  }}&#10;&#10;\newcommand{\inn}[2][0cm]{\mathopen{}\left|{#2}\parbox[h][#1]{0cm}{}\right|}&#10;\newcommand{\invn}[2][0cm]{\mathopen{}\left|\left|{#2}\parbox[h][#1]{0cm}{}\right|\right|}&#10;&#10;%\newcommand{\Sa}{{\mathbf {Sa}}}&#10;%\newcommand{\Topo}{{\mathbf {Topo}}}&#10;%\newcommand{\Sep}{{\mathbf {Sep}}}&#10;%\newcommand{\Str}{{\mathbf {Str}}}&#10;%\newcommand{\Reg}{{\mathbf {Reg}}}&#10;&#10;%\newcommand{\PPhi}{{\pmb \Phi}}&#10;%\newcommand{\PPi}{{\pmb \Pi}}&#10;%\newcommand{\PPhi}{{\bm \Phi}}&#10;%\newcommand{\PPi}{{\bm \Pi}}&#10;\newcommand{\PPhi}{{\Phi}}&#10;\newcommand{\PPi}{{\Pi}}&#10;\newcommand{\ppi}{{\pi}}&#10;\newcommand{\ggam}{{\gamma}}&#10;&#10;\newcommand{\cA}{{\mathcal A}}&#10;\newcommand{\cB}{{\mathcal B}}&#10;\newcommand{\cC}{{\mathcal C}}&#10;\newcommand{\cD}{{\mathcal D}}&#10;\newcommand{\cE}{{\mathcal E}}&#10;\newcommand{\cF}{{\mathcal F}}&#10;\newcommand{\cG}{{\mathcal G}}&#10;\newcommand{\cH}{{\mathcal H}}&#10;\newcommand{\cI}{{\mathcal I}}&#10;\newcommand{\cJ}{{\mathcal J}}&#10;\newcommand{\cK}{{\mathcal K}}&#10;\newcommand{\cL}{{\mathcal L}}&#10;\newcommand{\cM}{{\mathcal M}}&#10;\newcommand{\cN}{{\mathcal N}}&#10;\newcommand{\cO}{{\mathcal O}}&#10;\newcommand{\cP}{{\mathcal P}}&#10;\newcommand{\cQ}{{\mathcal Q}}&#10;\newcommand{\cR}{{\mathcal R}}&#10;\newcommand{\cS}{{\mathcal S}}&#10;\newcommand{\cT}{{\mathcal T}}&#10;\newcommand{\cU}{{\mathcal U}}&#10;\newcommand{\cV}{{\mathcal V}}&#10;\newcommand{\cW}{{\mathcal W}}&#10;\newcommand{\cX}{{\mathcal X}}&#10;\newcommand{\cY}{{\mathcal Y}}&#10;\newcommand{\cZ}{{\mathcal Z}}&#10;&#10;\newcommand{\ca}{{\mathcal a}}&#10;\newcommand{\cb}{{\mathcal b}}&#10;\newcommand{\cc}{{\mathcal c}}&#10;\newcommand{\cd}{{\mathcal d}}&#10;\newcommand{\ce}{{\mathcal e}}&#10;%\newcommand{\cf}{{\mathcal f}}&#10;\newcommand{\cg}{{\mathcal g}}&#10;\newcommand{\ch}{{\mathcal h}}&#10;\newcommand{\ci}{{\mathcal i}}&#10;\newcommand{\cj}{{\mathcal j}}&#10;%\newcommand{\ck}{{\mathcal k}}&#10;\newcommand{\cl}{{\mathcal l}}&#10;\newcommand{\cm}{{\mathcal m}}&#10;\newcommand{\cn}{{\mathcal n}}&#10;\newcommand{\co}{{\mathcal o}}&#10;\newcommand{\cp}{{\mathcal p}}&#10;\newcommand{\cq}{{\mathcal q}}&#10;%\newcommand{\cr}{{\mathcal r}}&#10;\newcommand{\cs}{{\mathcal s}}&#10;\newcommand{\ct}{{\mathcal t}}&#10;\newcommand{\cu}{{\mathcal u}}&#10;\newcommand{\cv}{{\mathcal v}}&#10;\newcommand{\cw}{{\mathcal w}}&#10;\newcommand{\cx}{{\mathcal x}}&#10;\newcommand{\cy}{{\mathcal y}}&#10;\newcommand{\cz}{{\mathcal z}}&#10;&#10;%cool package Styles&#10;\Style{IdentityMatrixSymb=\mI,%&#10;       DSymb={\mathrm d},%&#10;       IntegrateDifferentialDSymb={\mathrm d},%&#10;       TrParen=p,%&#10;       DetParen=p}&#10;\Style{DDisplayFunc=outset}&#10;\renewcommand{\Transpose}[1]{ {#1}^\Transp }&#10;\newcommand{\TransposeInv}[1]{ {#1}^{-\Transp} }&#10;\newcommand{\T}[1]{\Transpose{#1}}&#10;\newcommand{\TInv}[1]{\TransposeInv{#1}}&#10;\newcommand{\Inv}[1]{ {#1}^{-1} }&#10;\newcommand{\Transp}{{{\mathrm T}}}&#10;      &#10;\newcommand{\Rank}[1]    {\operatorname{rank}\inp{#1}}&#10;\newcommand{\Vol}[1]     {\operatorname{vol}\inp{#1}}&#10;\renewcommand{\Vec}[1]   {\operatorname{vec}\inp{#1}}&#10;\renewcommand{\Div}[1]   {\T{\nabla} \, #1}&#10;\newcommand{\Diag}[1]    {\operatorname{diag}\inp{#1}}&#10;\newcommand{\Dim}[1]     {\operatorname{dim}\inp{#1}}&#10;\newcommand{\Diagof}[1]  {\operatorname{diag}^{-1}\inp{#1}}&#10;\newcommand*{\diff}{\mathop{}\!\mathrm{d}} %e.g. $F(x) = \int\!f(x)\diff x$&#10;\newcommand{\Argmin}[1]{\underset{#1}{\operatorname{argmin}} \;}&#10;\newcommand{\Maxof}[1]{\underset{#1}{\operatorname{max}} \;}&#10;\newcommand{\Minof}[1]{\underset{#1}{\operatorname{min}} \;}&#10;&#10;\providecommand{\e}[1]{\ensuremath{\cdot 10^{#1}}}&#10;&#10;%workaround for mathbold in cool, cf. http://tex.stackexchange.com/questions/97910&#10;\let\oldmb\mathbold&#10;\protected\def\mathbold{\oldmb}&#10;&#10;\newcommand{\CB} [1]{{\color{#1}     $\bullet$}}&#10;\newcommand{\CBB}[2]{{\color[#1]{#2} $\bullet$}}&#10;&#10;\newcommand{\ie}{i.e.}&#10;\newcommand{\Ie}{I.e.}&#10;\newcommand{\eg}{e.g.}&#10;\newcommand{\Eg}{E.g.}&#10;\newcommand{\cf}{cf.\ }&#10;\newcommand{\Cf}{Cf.\ }&#10;\newcommand{\etc}{etc.\ }&#10;\newcommand{\wrt}{w.r.t.\ }&#10;\newcommand{\Wrt}{W.r.t.\ }&#10;% \newcommand{\wlog}{w.l.o.g.~}&#10;\newcommand{\Wlog}{W.l.o.g.\ }&#10;\newcommand{\resp}{resp.\ }&#10;\newcommand{\etal}{et al.\ }&#10;&#10;\newtheorem{theorem}{Theorem}&#10;\newtheorem{definition}{Definition}&#10;\newtheorem{expectation}{Expectation}&#10;\newtheorem{problem}{Problem}&#10;%\newtheorem{algorithm}{Algorithm}&#10;&#10;%\newenvironment{fshaded}{%&#10;%\def\FrameCommand{\fcolorbox{framecolor}{shadecolor}}%&#10;%\MakeFramed {\FrameRestore}}%&#10;%{\endMakeFramed}&#10;%&#10;%\newtheorem{theorem}{Theorem}[section]&#10;%&#10;%\newenvironment{fdfn}[1][]{&#10;%\definecolor{shadecolor}{rgb}{.9,.9,1}%DEFINITION_COLORBOX&#10;%\definecolor{framecolor}{rgb}{1,1,1}%&#10;%\begin{fshaded}\begin{theorem}[#1]}{\end{theorem}\end{fshaded}}&#10;%&#10;%&#10;%\begin{fdfn}[Blash]&#10;%Eine Zahlenfolge ...&#10;%\end{fdfn}&#10;%&#10;%\begin{fdfn}[Test]&#10;%Eine Zahlenfolge ...&#10;%\end{fdfn}&#10;&#10;% :mode=latex: %&#10;&#10;\begin{document}&#10;&#10;$x_1$&#10;&#10;\end{document}"/>
  <p:tag name="IGUANATEXSIZE" val="2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%\usepackage[osf,sc]{mathpazo}&#10;\usepackage{cool}&#10;\pagestyle{empty}&#10;&#10;%!TEX root = diss.tex&#10;&#10;%%%%%%%%%%%%%%%%%%%%%%%%%%%%%%%%%%%%%%%%%%%%%%%%%%%%%%%%%%%%%&#10;%% LaTeX math macros&#10;%%%%%%%%%%%%%%%%%%%%%%%%%%%%%%%%%%%%%%%%%%%%%%%%%%%%%%%%%%%%%&#10;&#10;\newcommand{\mySetNotation}[1]{{\mathbb{#1}}}&#10;\newcommand{\RRSet}{{\mySetNotation{R}}}&#10;\newcommand{\EESet}{{\mySetNotation{E}}}&#10;\newcommand{\NNSet}{{\mySetNotation{N}}}&#10;\newcommand{\QQSet}{{\mySetNotation{Q}}}&#10;&#10;\newcommand{\myBoldNotation}[1]{{\mathbf #1}}&#10;%\newcommand{\myBoldNotation}[1]{{\mathbold{#1}}} %for euler math&#10;\newcommand{\va}   {{\myBoldNotation{a}}}&#10;\newcommand{\vb}   {{\myBoldNotation{b}}}&#10;\newcommand{\vc}   {{\myBoldNotation{c}}}&#10;\newcommand{\vd}   {{\myBoldNotation{d}}}&#10;\newcommand{\ve}   {{\myBoldNotation{e}}}&#10;\newcommand{\vf}   {{\myBoldNotation{f}}}&#10;\newcommand{\vg}   {{\myBoldNotation{g}}}&#10;\newcommand{\vh}   {{\myBoldNotation{h}}}&#10;\newcommand{\vi}   {{\myBoldNotation{i}}}&#10;\newcommand{\vj}   {{\myBoldNotation{j}}}&#10;\newcommand{\vk}   {{\myBoldNotation{k}}}&#10;\newcommand{\vl}   {{\myBoldNotation{l}}}&#10;\newcommand{\vm}   {{\myBoldNotation{m}}}&#10;\newcommand{\vn}   {{\myBoldNotation{n}}}&#10;\newcommand{\nn}   {{\myBoldNotation{n}}}&#10;\newcommand{\vo}   {{\myBoldNotation{o}}}&#10;\newcommand{\vp}   {{\myBoldNotation{p}}}&#10;\newcommand{\pp}   {{\myBoldNotation{p}}}&#10;\newcommand{\vq}   {{\myBoldNotation{q}}}&#10;\newcommand{\vr}   {{\myBoldNotation{r}}}&#10;\newcommand{\vs}   {{\myBoldNotation{s}}}&#10;\newcommand{\vt}   {{\myBoldNotation{t}}}&#10;\newcommand{\vu}   {{\myBoldNotation{u}}}&#10;\newcommand{\vv}   {{\myBoldNotation{v}}}&#10;\newcommand{\vw}   {{\myBoldNotation{w}}}&#10;\newcommand{\vx}   {{\myBoldNotation{x}}}&#10;\newcommand{\vy}   {{\myBoldNotation{y}}}&#10;\newcommand{\vz}   {{\myBoldNotation{z}}}&#10;\newcommand{\vNull}{{\myBoldNotation{0}}}&#10;\newcommand{\vOne} {{\myBoldNotation{1}}}&#10;&#10;\newcommand{\mA}   {{\myBoldNotation{A}}}&#10;\newcommand{\mB}   {{\myBoldNotation{B}}}&#10;\newcommand{\mC}   {{\myBoldNotation{C}}}&#10;\newcommand{\mD}   {{\myBoldNotation{D}}}&#10;\newcommand{\mE}   {{\myBoldNotation{E}}}&#10;\newcommand{\mF}   {{\myBoldNotation{F}}}&#10;\newcommand{\mG}   {{\myBoldNotation{G}}}&#10;\newcommand{\mH}   {{\myBoldNotation{H}}}&#10;\newcommand{\mI}   {{\myBoldNotation{I}}}&#10;\newcommand{\mJ}   {{\myBoldNotation{J}}}&#10;\newcommand{\mK}   {{\myBoldNotation{K}}}&#10;\newcommand{\mL}   {{\myBoldNotation{L}}}&#10;\newcommand{\mM}   {{\myBoldNotation{M}}}&#10;\newcommand{\mN}   {{\myBoldNotation{N}}}&#10;\newcommand{\mO}   {{\myBoldNotation{O}}}&#10;\newcommand{\mP}   {{\myBoldNotation{P}}}&#10;\newcommand{\mQ}   {{\myBoldNotation{Q}}}&#10;\newcommand{\mR}   {{\myBoldNotation{R}}}&#10;\newcommand{\mS}   {{\myBoldNotation{S}}}&#10;\newcommand{\mT}   {{\myBoldNotation{T}}}&#10;\newcommand{\mU}   {{\myBoldNotation{U}}}&#10;\newcommand{\mV}   {{\myBoldNotation{V}}}&#10;\newcommand{\mW}   {{\myBoldNotation{W}}}&#10;\newcommand{\mX}   {{\myBoldNotation{X}}}&#10;\newcommand{\mY}   {{\myBoldNotation{Y}}}&#10;\newcommand{\mZ}   {{\myBoldNotation{Z}}}&#10;\newcommand{\mNull}{{\myBoldNotation{0}}}&#10;&#10;%\newcommand{\myBoldGreekNotation}[1]{\boldsymbol{#1}}&#10;\newcommand{\myBoldGreekNotationLower}[1]{{\bm{#1}}}&#10;\newcommand{\myBoldGreekNotationUpper}[1]{{\bm{#1}}}&#10;\newcommand{\balpha}  {{\myBoldGreekNotationLower{\alpha}  }}&#10;\newcommand{\bbeta}   {{\myBoldGreekNotationLower{\beta}   }}&#10;\newcommand{\bgamma}  {{\myBoldGreekNotationLower{\gamma}  }}&#10;\newcommand{\bdelta}  {{\myBoldGreekNotationLower{\delta}  }}&#10;\newcommand{\bepsilon}{{\myBoldGreekNotationLower{\epsilon}}}&#10;\newcommand{\bzeta}   {{\myBoldGreekNotationLower{\zeta}   }}&#10;\newcommand{\btheta}  {{\myBoldGreekNotationLower{\theta}  }}&#10;\newcommand{\biota}   {{\myBoldGreekNotationLower{\iota}   }}&#10;\newcommand{\bkappa}  {{\myBoldGreekNotationLower{\kappa}  }}&#10;\newcommand{\blambda} {{\myBoldGreekNotationLower{\lambda} }}&#10;\newcommand{\bmu}     {{\myBoldGreekNotationLower{\mu}     }}&#10;\newcommand{\bnu}     {{\myBoldGreekNotationLower{\nu}     }}&#10;\newcommand{\bxi}     {{\myBoldGreekNotationLower{\xi}     }}&#10;\newcommand{\bomicron}{{\myBoldGreekNotationLower{\omicron}}}&#10;\newcommand{\bpi}     {{\myBoldGreekNotationLower{\pi}     }}&#10;\newcommand{\brho}    {{\myBoldGreekNotationLower{\rho}    }}&#10;\newcommand{\bsigma}  {{\myBoldGreekNotationLower{\sigma}  }}&#10;\newcommand{\btau}    {{\myBoldGreekNotationLower{\tau}    }}&#10;\newcommand{\bupsilon}{{\myBoldGreekNotationLower{\upsilon}}}&#10;\newcommand{\bphi}    {{\myBoldGreekNotationLower{\phi}    }}&#10;\newcommand{\bchi}    {{\myBoldGreekNotationLower{\chi}    }}&#10;\newcommand{\bpsi}    {{\myBoldGreekNotationLower{\psi}    }}&#10;\newcommand{\bomega}  {{\myBoldGreekNotationLower{\omega}  }}&#10;&#10;\newcommand{\bGamma}  {{\myBoldGreekNotationUpper{\Gamma}  }}&#10;\newcommand{\bDelta}  {{\myBoldGreekNotationUpper{\Delta}  }}&#10;\newcommand{\bTheta}  {{\myBoldGreekNotationUpper{\Theta}  }}&#10;\newcommand{\bLambda} {{\myBoldGreekNotationUpper{\Lambda} }}&#10;\newcommand{\bXi}     {{\myBoldGreekNotationUpper{\Xi}     }}&#10;\newcommand{\bPi}     {{\myBoldGreekNotationUpper{\Pi}     }}&#10;\newcommand{\bSigma}  {{\myBoldGreekNotationUpper{\Sigma}  }}&#10;\newcommand{\bUpsilon}{{\myBoldGreekNotationUpper{\Upsilon}}}&#10;\newcommand{\bPhi}    {{\myBoldGreekNotationUpper{\Phi}    }}&#10;\newcommand{\bPsi}    {{\myBoldGreekNotationUpper{\Psi}    }}&#10;\newcommand{\bOmega}  {{\myBoldGreekNotationUpper{\Omega}  }}&#10;&#10;\newcommand{\inn}[2][0cm]{\mathopen{}\left|{#2}\parbox[h][#1]{0cm}{}\right|}&#10;\newcommand{\invn}[2][0cm]{\mathopen{}\left|\left|{#2}\parbox[h][#1]{0cm}{}\right|\right|}&#10;&#10;%\newcommand{\Sa}{{\mathbf {Sa}}}&#10;%\newcommand{\Topo}{{\mathbf {Topo}}}&#10;%\newcommand{\Sep}{{\mathbf {Sep}}}&#10;%\newcommand{\Str}{{\mathbf {Str}}}&#10;%\newcommand{\Reg}{{\mathbf {Reg}}}&#10;&#10;%\newcommand{\PPhi}{{\pmb \Phi}}&#10;%\newcommand{\PPi}{{\pmb \Pi}}&#10;%\newcommand{\PPhi}{{\bm \Phi}}&#10;%\newcommand{\PPi}{{\bm \Pi}}&#10;\newcommand{\PPhi}{{\Phi}}&#10;\newcommand{\PPi}{{\Pi}}&#10;\newcommand{\ppi}{{\pi}}&#10;\newcommand{\ggam}{{\gamma}}&#10;&#10;\newcommand{\cA}{{\mathcal A}}&#10;\newcommand{\cB}{{\mathcal B}}&#10;\newcommand{\cC}{{\mathcal C}}&#10;\newcommand{\cD}{{\mathcal D}}&#10;\newcommand{\cE}{{\mathcal E}}&#10;\newcommand{\cF}{{\mathcal F}}&#10;\newcommand{\cG}{{\mathcal G}}&#10;\newcommand{\cH}{{\mathcal H}}&#10;\newcommand{\cI}{{\mathcal I}}&#10;\newcommand{\cJ}{{\mathcal J}}&#10;\newcommand{\cK}{{\mathcal K}}&#10;\newcommand{\cL}{{\mathcal L}}&#10;\newcommand{\cM}{{\mathcal M}}&#10;\newcommand{\cN}{{\mathcal N}}&#10;\newcommand{\cO}{{\mathcal O}}&#10;\newcommand{\cP}{{\mathcal P}}&#10;\newcommand{\cQ}{{\mathcal Q}}&#10;\newcommand{\cR}{{\mathcal R}}&#10;\newcommand{\cS}{{\mathcal S}}&#10;\newcommand{\cT}{{\mathcal T}}&#10;\newcommand{\cU}{{\mathcal U}}&#10;\newcommand{\cV}{{\mathcal V}}&#10;\newcommand{\cW}{{\mathcal W}}&#10;\newcommand{\cX}{{\mathcal X}}&#10;\newcommand{\cY}{{\mathcal Y}}&#10;\newcommand{\cZ}{{\mathcal Z}}&#10;&#10;\newcommand{\ca}{{\mathcal a}}&#10;\newcommand{\cb}{{\mathcal b}}&#10;\newcommand{\cc}{{\mathcal c}}&#10;\newcommand{\cd}{{\mathcal d}}&#10;\newcommand{\ce}{{\mathcal e}}&#10;%\newcommand{\cf}{{\mathcal f}}&#10;\newcommand{\cg}{{\mathcal g}}&#10;\newcommand{\ch}{{\mathcal h}}&#10;\newcommand{\ci}{{\mathcal i}}&#10;\newcommand{\cj}{{\mathcal j}}&#10;%\newcommand{\ck}{{\mathcal k}}&#10;\newcommand{\cl}{{\mathcal l}}&#10;\newcommand{\cm}{{\mathcal m}}&#10;\newcommand{\cn}{{\mathcal n}}&#10;\newcommand{\co}{{\mathcal o}}&#10;\newcommand{\cp}{{\mathcal p}}&#10;\newcommand{\cq}{{\mathcal q}}&#10;%\newcommand{\cr}{{\mathcal r}}&#10;\newcommand{\cs}{{\mathcal s}}&#10;\newcommand{\ct}{{\mathcal t}}&#10;\newcommand{\cu}{{\mathcal u}}&#10;\newcommand{\cv}{{\mathcal v}}&#10;\newcommand{\cw}{{\mathcal w}}&#10;\newcommand{\cx}{{\mathcal x}}&#10;\newcommand{\cy}{{\mathcal y}}&#10;\newcommand{\cz}{{\mathcal z}}&#10;&#10;%cool package Styles&#10;\Style{IdentityMatrixSymb=\mI,%&#10;       DSymb={\mathrm d},%&#10;       IntegrateDifferentialDSymb={\mathrm d},%&#10;       TrParen=p,%&#10;       DetParen=p}&#10;\Style{DDisplayFunc=outset}&#10;\renewcommand{\Transpose}[1]{ {#1}^\Transp }&#10;\newcommand{\TransposeInv}[1]{ {#1}^{-\Transp} }&#10;\newcommand{\T}[1]{\Transpose{#1}}&#10;\newcommand{\TInv}[1]{\TransposeInv{#1}}&#10;\newcommand{\Inv}[1]{ {#1}^{-1} }&#10;\newcommand{\Transp}{{{\mathrm T}}}&#10;      &#10;\newcommand{\Rank}[1]    {\operatorname{rank}\inp{#1}}&#10;\newcommand{\Vol}[1]     {\operatorname{vol}\inp{#1}}&#10;\renewcommand{\Vec}[1]   {\operatorname{vec}\inp{#1}}&#10;\renewcommand{\Div}[1]   {\T{\nabla} \, #1}&#10;\newcommand{\Diag}[1]    {\operatorname{diag}\inp{#1}}&#10;\newcommand{\Dim}[1]     {\operatorname{dim}\inp{#1}}&#10;\newcommand{\Diagof}[1]  {\operatorname{diag}^{-1}\inp{#1}}&#10;\newcommand*{\diff}{\mathop{}\!\mathrm{d}} %e.g. $F(x) = \int\!f(x)\diff x$&#10;\newcommand{\Argmin}[1]{\underset{#1}{\operatorname{argmin}} \;}&#10;\newcommand{\Maxof}[1]{\underset{#1}{\operatorname{max}} \;}&#10;\newcommand{\Minof}[1]{\underset{#1}{\operatorname{min}} \;}&#10;&#10;\providecommand{\e}[1]{\ensuremath{\cdot 10^{#1}}}&#10;&#10;%workaround for mathbold in cool, cf. http://tex.stackexchange.com/questions/97910&#10;\let\oldmb\mathbold&#10;\protected\def\mathbold{\oldmb}&#10;&#10;\newcommand{\CB} [1]{{\color{#1}     $\bullet$}}&#10;\newcommand{\CBB}[2]{{\color[#1]{#2} $\bullet$}}&#10;&#10;\newcommand{\ie}{i.e.}&#10;\newcommand{\Ie}{I.e.}&#10;\newcommand{\eg}{e.g.}&#10;\newcommand{\Eg}{E.g.}&#10;\newcommand{\cf}{cf.\ }&#10;\newcommand{\Cf}{Cf.\ }&#10;\newcommand{\etc}{etc.\ }&#10;\newcommand{\wrt}{w.r.t.\ }&#10;\newcommand{\Wrt}{W.r.t.\ }&#10;% \newcommand{\wlog}{w.l.o.g.~}&#10;\newcommand{\Wlog}{W.l.o.g.\ }&#10;\newcommand{\resp}{resp.\ }&#10;\newcommand{\etal}{et al.\ }&#10;&#10;\newtheorem{theorem}{Theorem}&#10;\newtheorem{definition}{Definition}&#10;\newtheorem{expectation}{Expectation}&#10;\newtheorem{problem}{Problem}&#10;%\newtheorem{algorithm}{Algorithm}&#10;&#10;%\newenvironment{fshaded}{%&#10;%\def\FrameCommand{\fcolorbox{framecolor}{shadecolor}}%&#10;%\MakeFramed {\FrameRestore}}%&#10;%{\endMakeFramed}&#10;%&#10;%\newtheorem{theorem}{Theorem}[section]&#10;%&#10;%\newenvironment{fdfn}[1][]{&#10;%\definecolor{shadecolor}{rgb}{.9,.9,1}%DEFINITION_COLORBOX&#10;%\definecolor{framecolor}{rgb}{1,1,1}%&#10;%\begin{fshaded}\begin{theorem}[#1]}{\end{theorem}\end{fshaded}}&#10;%&#10;%&#10;%\begin{fdfn}[Blash]&#10;%Eine Zahlenfolge ...&#10;%\end{fdfn}&#10;%&#10;%\begin{fdfn}[Test]&#10;%Eine Zahlenfolge ...&#10;%\end{fdfn}&#10;&#10;% :mode=latex: %&#10;&#10;\begin{document}&#10;&#10;$x_2$&#10;&#10;\end{document}"/>
  <p:tag name="IGUANATEXSIZE" val="2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(i \cdot d_x, j \cdot d_y, k \cdot d_z)  template TPT1  env TPENV1  fore 0  back 16777215  eqnno 6"/>
  <p:tag name="FILENAME" val="TP_tmp"/>
  <p:tag name="ORIGWIDTH" val="81"/>
  <p:tag name="PICTUREFILESIZE" val="3849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%\usepackage[osf,sc]{mathpazo}&#10;\usepackage{cool}&#10;\pagestyle{empty}&#10;&#10;%!TEX root = diss.tex&#10;&#10;%%%%%%%%%%%%%%%%%%%%%%%%%%%%%%%%%%%%%%%%%%%%%%%%%%%%%%%%%%%%%&#10;%% LaTeX math macros&#10;%%%%%%%%%%%%%%%%%%%%%%%%%%%%%%%%%%%%%%%%%%%%%%%%%%%%%%%%%%%%%&#10;&#10;\newcommand{\mySetNotation}[1]{{\mathbb{#1}}}&#10;\newcommand{\RRSet}{{\mySetNotation{R}}}&#10;\newcommand{\EESet}{{\mySetNotation{E}}}&#10;\newcommand{\NNSet}{{\mySetNotation{N}}}&#10;\newcommand{\QQSet}{{\mySetNotation{Q}}}&#10;&#10;\newcommand{\myBoldNotation}[1]{{\mathbf #1}}&#10;%\newcommand{\myBoldNotation}[1]{{\mathbold{#1}}} %for euler math&#10;\newcommand{\va}   {{\myBoldNotation{a}}}&#10;\newcommand{\vb}   {{\myBoldNotation{b}}}&#10;\newcommand{\vc}   {{\myBoldNotation{c}}}&#10;\newcommand{\vd}   {{\myBoldNotation{d}}}&#10;\newcommand{\ve}   {{\myBoldNotation{e}}}&#10;\newcommand{\vf}   {{\myBoldNotation{f}}}&#10;\newcommand{\vg}   {{\myBoldNotation{g}}}&#10;\newcommand{\vh}   {{\myBoldNotation{h}}}&#10;\newcommand{\vi}   {{\myBoldNotation{i}}}&#10;\newcommand{\vj}   {{\myBoldNotation{j}}}&#10;\newcommand{\vk}   {{\myBoldNotation{k}}}&#10;\newcommand{\vl}   {{\myBoldNotation{l}}}&#10;\newcommand{\vm}   {{\myBoldNotation{m}}}&#10;\newcommand{\vn}   {{\myBoldNotation{n}}}&#10;\newcommand{\nn}   {{\myBoldNotation{n}}}&#10;\newcommand{\vo}   {{\myBoldNotation{o}}}&#10;\newcommand{\vp}   {{\myBoldNotation{p}}}&#10;\newcommand{\pp}   {{\myBoldNotation{p}}}&#10;\newcommand{\vq}   {{\myBoldNotation{q}}}&#10;\newcommand{\vr}   {{\myBoldNotation{r}}}&#10;\newcommand{\vs}   {{\myBoldNotation{s}}}&#10;\newcommand{\vt}   {{\myBoldNotation{t}}}&#10;\newcommand{\vu}   {{\myBoldNotation{u}}}&#10;\newcommand{\vv}   {{\myBoldNotation{v}}}&#10;\newcommand{\vw}   {{\myBoldNotation{w}}}&#10;\newcommand{\vx}   {{\myBoldNotation{x}}}&#10;\newcommand{\vy}   {{\myBoldNotation{y}}}&#10;\newcommand{\vz}   {{\myBoldNotation{z}}}&#10;\newcommand{\vNull}{{\myBoldNotation{0}}}&#10;\newcommand{\vOne} {{\myBoldNotation{1}}}&#10;&#10;\newcommand{\mA}   {{\myBoldNotation{A}}}&#10;\newcommand{\mB}   {{\myBoldNotation{B}}}&#10;\newcommand{\mC}   {{\myBoldNotation{C}}}&#10;\newcommand{\mD}   {{\myBoldNotation{D}}}&#10;\newcommand{\mE}   {{\myBoldNotation{E}}}&#10;\newcommand{\mF}   {{\myBoldNotation{F}}}&#10;\newcommand{\mG}   {{\myBoldNotation{G}}}&#10;\newcommand{\mH}   {{\myBoldNotation{H}}}&#10;\newcommand{\mI}   {{\myBoldNotation{I}}}&#10;\newcommand{\mJ}   {{\myBoldNotation{J}}}&#10;\newcommand{\mK}   {{\myBoldNotation{K}}}&#10;\newcommand{\mL}   {{\myBoldNotation{L}}}&#10;\newcommand{\mM}   {{\myBoldNotation{M}}}&#10;\newcommand{\mN}   {{\myBoldNotation{N}}}&#10;\newcommand{\mO}   {{\myBoldNotation{O}}}&#10;\newcommand{\mP}   {{\myBoldNotation{P}}}&#10;\newcommand{\mQ}   {{\myBoldNotation{Q}}}&#10;\newcommand{\mR}   {{\myBoldNotation{R}}}&#10;\newcommand{\mS}   {{\myBoldNotation{S}}}&#10;\newcommand{\mT}   {{\myBoldNotation{T}}}&#10;\newcommand{\mU}   {{\myBoldNotation{U}}}&#10;\newcommand{\mV}   {{\myBoldNotation{V}}}&#10;\newcommand{\mW}   {{\myBoldNotation{W}}}&#10;\newcommand{\mX}   {{\myBoldNotation{X}}}&#10;\newcommand{\mY}   {{\myBoldNotation{Y}}}&#10;\newcommand{\mZ}   {{\myBoldNotation{Z}}}&#10;\newcommand{\mNull}{{\myBoldNotation{0}}}&#10;&#10;%\newcommand{\myBoldGreekNotation}[1]{\boldsymbol{#1}}&#10;\newcommand{\myBoldGreekNotationLower}[1]{{\bm{#1}}}&#10;\newcommand{\myBoldGreekNotationUpper}[1]{{\bm{#1}}}&#10;\newcommand{\balpha}  {{\myBoldGreekNotationLower{\alpha}  }}&#10;\newcommand{\bbeta}   {{\myBoldGreekNotationLower{\beta}   }}&#10;\newcommand{\bgamma}  {{\myBoldGreekNotationLower{\gamma}  }}&#10;\newcommand{\bdelta}  {{\myBoldGreekNotationLower{\delta}  }}&#10;\newcommand{\bepsilon}{{\myBoldGreekNotationLower{\epsilon}}}&#10;\newcommand{\bzeta}   {{\myBoldGreekNotationLower{\zeta}   }}&#10;\newcommand{\btheta}  {{\myBoldGreekNotationLower{\theta}  }}&#10;\newcommand{\biota}   {{\myBoldGreekNotationLower{\iota}   }}&#10;\newcommand{\bkappa}  {{\myBoldGreekNotationLower{\kappa}  }}&#10;\newcommand{\blambda} {{\myBoldGreekNotationLower{\lambda} }}&#10;\newcommand{\bmu}     {{\myBoldGreekNotationLower{\mu}     }}&#10;\newcommand{\bnu}     {{\myBoldGreekNotationLower{\nu}     }}&#10;\newcommand{\bxi}     {{\myBoldGreekNotationLower{\xi}     }}&#10;\newcommand{\bomicron}{{\myBoldGreekNotationLower{\omicron}}}&#10;\newcommand{\bpi}     {{\myBoldGreekNotationLower{\pi}     }}&#10;\newcommand{\brho}    {{\myBoldGreekNotationLower{\rho}    }}&#10;\newcommand{\bsigma}  {{\myBoldGreekNotationLower{\sigma}  }}&#10;\newcommand{\btau}    {{\myBoldGreekNotationLower{\tau}    }}&#10;\newcommand{\bupsilon}{{\myBoldGreekNotationLower{\upsilon}}}&#10;\newcommand{\bphi}    {{\myBoldGreekNotationLower{\phi}    }}&#10;\newcommand{\bchi}    {{\myBoldGreekNotationLower{\chi}    }}&#10;\newcommand{\bpsi}    {{\myBoldGreekNotationLower{\psi}    }}&#10;\newcommand{\bomega}  {{\myBoldGreekNotationLower{\omega}  }}&#10;&#10;\newcommand{\bGamma}  {{\myBoldGreekNotationUpper{\Gamma}  }}&#10;\newcommand{\bDelta}  {{\myBoldGreekNotationUpper{\Delta}  }}&#10;\newcommand{\bTheta}  {{\myBoldGreekNotationUpper{\Theta}  }}&#10;\newcommand{\bLambda} {{\myBoldGreekNotationUpper{\Lambda} }}&#10;\newcommand{\bXi}     {{\myBoldGreekNotationUpper{\Xi}     }}&#10;\newcommand{\bPi}     {{\myBoldGreekNotationUpper{\Pi}     }}&#10;\newcommand{\bSigma}  {{\myBoldGreekNotationUpper{\Sigma}  }}&#10;\newcommand{\bUpsilon}{{\myBoldGreekNotationUpper{\Upsilon}}}&#10;\newcommand{\bPhi}    {{\myBoldGreekNotationUpper{\Phi}    }}&#10;\newcommand{\bPsi}    {{\myBoldGreekNotationUpper{\Psi}    }}&#10;\newcommand{\bOmega}  {{\myBoldGreekNotationUpper{\Omega}  }}&#10;&#10;\newcommand{\inn}[2][0cm]{\mathopen{}\left|{#2}\parbox[h][#1]{0cm}{}\right|}&#10;\newcommand{\invn}[2][0cm]{\mathopen{}\left|\left|{#2}\parbox[h][#1]{0cm}{}\right|\right|}&#10;&#10;%\newcommand{\Sa}{{\mathbf {Sa}}}&#10;%\newcommand{\Topo}{{\mathbf {Topo}}}&#10;%\newcommand{\Sep}{{\mathbf {Sep}}}&#10;%\newcommand{\Str}{{\mathbf {Str}}}&#10;%\newcommand{\Reg}{{\mathbf {Reg}}}&#10;&#10;%\newcommand{\PPhi}{{\pmb \Phi}}&#10;%\newcommand{\PPi}{{\pmb \Pi}}&#10;%\newcommand{\PPhi}{{\bm \Phi}}&#10;%\newcommand{\PPi}{{\bm \Pi}}&#10;\newcommand{\PPhi}{{\Phi}}&#10;\newcommand{\PPi}{{\Pi}}&#10;\newcommand{\ppi}{{\pi}}&#10;\newcommand{\ggam}{{\gamma}}&#10;&#10;\newcommand{\cA}{{\mathcal A}}&#10;\newcommand{\cB}{{\mathcal B}}&#10;\newcommand{\cC}{{\mathcal C}}&#10;\newcommand{\cD}{{\mathcal D}}&#10;\newcommand{\cE}{{\mathcal E}}&#10;\newcommand{\cF}{{\mathcal F}}&#10;\newcommand{\cG}{{\mathcal G}}&#10;\newcommand{\cH}{{\mathcal H}}&#10;\newcommand{\cI}{{\mathcal I}}&#10;\newcommand{\cJ}{{\mathcal J}}&#10;\newcommand{\cK}{{\mathcal K}}&#10;\newcommand{\cL}{{\mathcal L}}&#10;\newcommand{\cM}{{\mathcal M}}&#10;\newcommand{\cN}{{\mathcal N}}&#10;\newcommand{\cO}{{\mathcal O}}&#10;\newcommand{\cP}{{\mathcal P}}&#10;\newcommand{\cQ}{{\mathcal Q}}&#10;\newcommand{\cR}{{\mathcal R}}&#10;\newcommand{\cS}{{\mathcal S}}&#10;\newcommand{\cT}{{\mathcal T}}&#10;\newcommand{\cU}{{\mathcal U}}&#10;\newcommand{\cV}{{\mathcal V}}&#10;\newcommand{\cW}{{\mathcal W}}&#10;\newcommand{\cX}{{\mathcal X}}&#10;\newcommand{\cY}{{\mathcal Y}}&#10;\newcommand{\cZ}{{\mathcal Z}}&#10;&#10;\newcommand{\ca}{{\mathcal a}}&#10;\newcommand{\cb}{{\mathcal b}}&#10;\newcommand{\cc}{{\mathcal c}}&#10;\newcommand{\cd}{{\mathcal d}}&#10;\newcommand{\ce}{{\mathcal e}}&#10;%\newcommand{\cf}{{\mathcal f}}&#10;\newcommand{\cg}{{\mathcal g}}&#10;\newcommand{\ch}{{\mathcal h}}&#10;\newcommand{\ci}{{\mathcal i}}&#10;\newcommand{\cj}{{\mathcal j}}&#10;%\newcommand{\ck}{{\mathcal k}}&#10;\newcommand{\cl}{{\mathcal l}}&#10;\newcommand{\cm}{{\mathcal m}}&#10;\newcommand{\cn}{{\mathcal n}}&#10;\newcommand{\co}{{\mathcal o}}&#10;\newcommand{\cp}{{\mathcal p}}&#10;\newcommand{\cq}{{\mathcal q}}&#10;%\newcommand{\cr}{{\mathcal r}}&#10;\newcommand{\cs}{{\mathcal s}}&#10;\newcommand{\ct}{{\mathcal t}}&#10;\newcommand{\cu}{{\mathcal u}}&#10;\newcommand{\cv}{{\mathcal v}}&#10;\newcommand{\cw}{{\mathcal w}}&#10;\newcommand{\cx}{{\mathcal x}}&#10;\newcommand{\cy}{{\mathcal y}}&#10;\newcommand{\cz}{{\mathcal z}}&#10;&#10;%cool package Styles&#10;\Style{IdentityMatrixSymb=\mI,%&#10;       DSymb={\mathrm d},%&#10;       IntegrateDifferentialDSymb={\mathrm d},%&#10;       TrParen=p,%&#10;       DetParen=p}&#10;\Style{DDisplayFunc=outset}&#10;\renewcommand{\Transpose}[1]{ {#1}^\Transp }&#10;\newcommand{\TransposeInv}[1]{ {#1}^{-\Transp} }&#10;\newcommand{\T}[1]{\Transpose{#1}}&#10;\newcommand{\TInv}[1]{\TransposeInv{#1}}&#10;\newcommand{\Inv}[1]{ {#1}^{-1} }&#10;\newcommand{\Transp}{{{\mathrm T}}}&#10;      &#10;\newcommand{\Rank}[1]    {\operatorname{rank}\inp{#1}}&#10;\newcommand{\Vol}[1]     {\operatorname{vol}\inp{#1}}&#10;\renewcommand{\Vec}[1]   {\operatorname{vec}\inp{#1}}&#10;\renewcommand{\Div}[1]   {\T{\nabla} \, #1}&#10;\newcommand{\Diag}[1]    {\operatorname{diag}\inp{#1}}&#10;\newcommand{\Dim}[1]     {\operatorname{dim}\inp{#1}}&#10;\newcommand{\Diagof}[1]  {\operatorname{diag}^{-1}\inp{#1}}&#10;\newcommand*{\diff}{\mathop{}\!\mathrm{d}} %e.g. $F(x) = \int\!f(x)\diff x$&#10;\newcommand{\Argmin}[1]{\underset{#1}{\operatorname{argmin}} \;}&#10;\newcommand{\Maxof}[1]{\underset{#1}{\operatorname{max}} \;}&#10;\newcommand{\Minof}[1]{\underset{#1}{\operatorname{min}} \;}&#10;&#10;\providecommand{\e}[1]{\ensuremath{\cdot 10^{#1}}}&#10;&#10;%workaround for mathbold in cool, cf. http://tex.stackexchange.com/questions/97910&#10;\let\oldmb\mathbold&#10;\protected\def\mathbold{\oldmb}&#10;&#10;\newcommand{\CB} [1]{{\color{#1}     $\bullet$}}&#10;\newcommand{\CBB}[2]{{\color[#1]{#2} $\bullet$}}&#10;&#10;\newcommand{\ie}{i.e.}&#10;\newcommand{\Ie}{I.e.}&#10;\newcommand{\eg}{e.g.}&#10;\newcommand{\Eg}{E.g.}&#10;\newcommand{\cf}{cf.\ }&#10;\newcommand{\Cf}{Cf.\ }&#10;\newcommand{\etc}{etc.\ }&#10;\newcommand{\wrt}{w.r.t.\ }&#10;\newcommand{\Wrt}{W.r.t.\ }&#10;% \newcommand{\wlog}{w.l.o.g.~}&#10;\newcommand{\Wlog}{W.l.o.g.\ }&#10;\newcommand{\resp}{resp.\ }&#10;\newcommand{\etal}{et al.\ }&#10;&#10;\newtheorem{theorem}{Theorem}&#10;\newtheorem{definition}{Definition}&#10;\newtheorem{expectation}{Expectation}&#10;\newtheorem{problem}{Problem}&#10;%\newtheorem{algorithm}{Algorithm}&#10;&#10;%\newenvironment{fshaded}{%&#10;%\def\FrameCommand{\fcolorbox{framecolor}{shadecolor}}%&#10;%\MakeFramed {\FrameRestore}}%&#10;%{\endMakeFramed}&#10;%&#10;%\newtheorem{theorem}{Theorem}[section]&#10;%&#10;%\newenvironment{fdfn}[1][]{&#10;%\definecolor{shadecolor}{rgb}{.9,.9,1}%DEFINITION_COLORBOX&#10;%\definecolor{framecolor}{rgb}{1,1,1}%&#10;%\begin{fshaded}\begin{theorem}[#1]}{\end{theorem}\end{fshaded}}&#10;%&#10;%&#10;%\begin{fdfn}[Blash]&#10;%Eine Zahlenfolge ...&#10;%\end{fdfn}&#10;%&#10;%\begin{fdfn}[Test]&#10;%Eine Zahlenfolge ...&#10;%\end{fdfn}&#10;&#10;% :mode=latex: %&#10;&#10;\begin{document}&#10;&#10;$x_3$&#10;&#10;\end{document}"/>
  <p:tag name="IGUANATEXSIZE" val="2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%\usepackage[osf,sc]{mathpazo}&#10;\usepackage{cool}&#10;\pagestyle{empty}&#10;&#10;%!TEX root = diss.tex&#10;&#10;%%%%%%%%%%%%%%%%%%%%%%%%%%%%%%%%%%%%%%%%%%%%%%%%%%%%%%%%%%%%%&#10;%% LaTeX math macros&#10;%%%%%%%%%%%%%%%%%%%%%%%%%%%%%%%%%%%%%%%%%%%%%%%%%%%%%%%%%%%%%&#10;&#10;\newcommand{\mySetNotation}[1]{{\mathbb{#1}}}&#10;\newcommand{\RRSet}{{\mySetNotation{R}}}&#10;\newcommand{\EESet}{{\mySetNotation{E}}}&#10;\newcommand{\NNSet}{{\mySetNotation{N}}}&#10;\newcommand{\QQSet}{{\mySetNotation{Q}}}&#10;&#10;\newcommand{\myBoldNotation}[1]{{\mathbf #1}}&#10;%\newcommand{\myBoldNotation}[1]{{\mathbold{#1}}} %for euler math&#10;\newcommand{\va}   {{\myBoldNotation{a}}}&#10;\newcommand{\vb}   {{\myBoldNotation{b}}}&#10;\newcommand{\vc}   {{\myBoldNotation{c}}}&#10;\newcommand{\vd}   {{\myBoldNotation{d}}}&#10;\newcommand{\ve}   {{\myBoldNotation{e}}}&#10;\newcommand{\vf}   {{\myBoldNotation{f}}}&#10;\newcommand{\vg}   {{\myBoldNotation{g}}}&#10;\newcommand{\vh}   {{\myBoldNotation{h}}}&#10;\newcommand{\vi}   {{\myBoldNotation{i}}}&#10;\newcommand{\vj}   {{\myBoldNotation{j}}}&#10;\newcommand{\vk}   {{\myBoldNotation{k}}}&#10;\newcommand{\vl}   {{\myBoldNotation{l}}}&#10;\newcommand{\vm}   {{\myBoldNotation{m}}}&#10;\newcommand{\vn}   {{\myBoldNotation{n}}}&#10;\newcommand{\nn}   {{\myBoldNotation{n}}}&#10;\newcommand{\vo}   {{\myBoldNotation{o}}}&#10;\newcommand{\vp}   {{\myBoldNotation{p}}}&#10;\newcommand{\pp}   {{\myBoldNotation{p}}}&#10;\newcommand{\vq}   {{\myBoldNotation{q}}}&#10;\newcommand{\vr}   {{\myBoldNotation{r}}}&#10;\newcommand{\vs}   {{\myBoldNotation{s}}}&#10;\newcommand{\vt}   {{\myBoldNotation{t}}}&#10;\newcommand{\vu}   {{\myBoldNotation{u}}}&#10;\newcommand{\vv}   {{\myBoldNotation{v}}}&#10;\newcommand{\vw}   {{\myBoldNotation{w}}}&#10;\newcommand{\vx}   {{\myBoldNotation{x}}}&#10;\newcommand{\vy}   {{\myBoldNotation{y}}}&#10;\newcommand{\vz}   {{\myBoldNotation{z}}}&#10;\newcommand{\vNull}{{\myBoldNotation{0}}}&#10;\newcommand{\vOne} {{\myBoldNotation{1}}}&#10;&#10;\newcommand{\mA}   {{\myBoldNotation{A}}}&#10;\newcommand{\mB}   {{\myBoldNotation{B}}}&#10;\newcommand{\mC}   {{\myBoldNotation{C}}}&#10;\newcommand{\mD}   {{\myBoldNotation{D}}}&#10;\newcommand{\mE}   {{\myBoldNotation{E}}}&#10;\newcommand{\mF}   {{\myBoldNotation{F}}}&#10;\newcommand{\mG}   {{\myBoldNotation{G}}}&#10;\newcommand{\mH}   {{\myBoldNotation{H}}}&#10;\newcommand{\mI}   {{\myBoldNotation{I}}}&#10;\newcommand{\mJ}   {{\myBoldNotation{J}}}&#10;\newcommand{\mK}   {{\myBoldNotation{K}}}&#10;\newcommand{\mL}   {{\myBoldNotation{L}}}&#10;\newcommand{\mM}   {{\myBoldNotation{M}}}&#10;\newcommand{\mN}   {{\myBoldNotation{N}}}&#10;\newcommand{\mO}   {{\myBoldNotation{O}}}&#10;\newcommand{\mP}   {{\myBoldNotation{P}}}&#10;\newcommand{\mQ}   {{\myBoldNotation{Q}}}&#10;\newcommand{\mR}   {{\myBoldNotation{R}}}&#10;\newcommand{\mS}   {{\myBoldNotation{S}}}&#10;\newcommand{\mT}   {{\myBoldNotation{T}}}&#10;\newcommand{\mU}   {{\myBoldNotation{U}}}&#10;\newcommand{\mV}   {{\myBoldNotation{V}}}&#10;\newcommand{\mW}   {{\myBoldNotation{W}}}&#10;\newcommand{\mX}   {{\myBoldNotation{X}}}&#10;\newcommand{\mY}   {{\myBoldNotation{Y}}}&#10;\newcommand{\mZ}   {{\myBoldNotation{Z}}}&#10;\newcommand{\mNull}{{\myBoldNotation{0}}}&#10;&#10;%\newcommand{\myBoldGreekNotation}[1]{\boldsymbol{#1}}&#10;\newcommand{\myBoldGreekNotationLower}[1]{{\bm{#1}}}&#10;\newcommand{\myBoldGreekNotationUpper}[1]{{\bm{#1}}}&#10;\newcommand{\balpha}  {{\myBoldGreekNotationLower{\alpha}  }}&#10;\newcommand{\bbeta}   {{\myBoldGreekNotationLower{\beta}   }}&#10;\newcommand{\bgamma}  {{\myBoldGreekNotationLower{\gamma}  }}&#10;\newcommand{\bdelta}  {{\myBoldGreekNotationLower{\delta}  }}&#10;\newcommand{\bepsilon}{{\myBoldGreekNotationLower{\epsilon}}}&#10;\newcommand{\bzeta}   {{\myBoldGreekNotationLower{\zeta}   }}&#10;\newcommand{\btheta}  {{\myBoldGreekNotationLower{\theta}  }}&#10;\newcommand{\biota}   {{\myBoldGreekNotationLower{\iota}   }}&#10;\newcommand{\bkappa}  {{\myBoldGreekNotationLower{\kappa}  }}&#10;\newcommand{\blambda} {{\myBoldGreekNotationLower{\lambda} }}&#10;\newcommand{\bmu}     {{\myBoldGreekNotationLower{\mu}     }}&#10;\newcommand{\bnu}     {{\myBoldGreekNotationLower{\nu}     }}&#10;\newcommand{\bxi}     {{\myBoldGreekNotationLower{\xi}     }}&#10;\newcommand{\bomicron}{{\myBoldGreekNotationLower{\omicron}}}&#10;\newcommand{\bpi}     {{\myBoldGreekNotationLower{\pi}     }}&#10;\newcommand{\brho}    {{\myBoldGreekNotationLower{\rho}    }}&#10;\newcommand{\bsigma}  {{\myBoldGreekNotationLower{\sigma}  }}&#10;\newcommand{\btau}    {{\myBoldGreekNotationLower{\tau}    }}&#10;\newcommand{\bupsilon}{{\myBoldGreekNotationLower{\upsilon}}}&#10;\newcommand{\bphi}    {{\myBoldGreekNotationLower{\phi}    }}&#10;\newcommand{\bchi}    {{\myBoldGreekNotationLower{\chi}    }}&#10;\newcommand{\bpsi}    {{\myBoldGreekNotationLower{\psi}    }}&#10;\newcommand{\bomega}  {{\myBoldGreekNotationLower{\omega}  }}&#10;&#10;\newcommand{\bGamma}  {{\myBoldGreekNotationUpper{\Gamma}  }}&#10;\newcommand{\bDelta}  {{\myBoldGreekNotationUpper{\Delta}  }}&#10;\newcommand{\bTheta}  {{\myBoldGreekNotationUpper{\Theta}  }}&#10;\newcommand{\bLambda} {{\myBoldGreekNotationUpper{\Lambda} }}&#10;\newcommand{\bXi}     {{\myBoldGreekNotationUpper{\Xi}     }}&#10;\newcommand{\bPi}     {{\myBoldGreekNotationUpper{\Pi}     }}&#10;\newcommand{\bSigma}  {{\myBoldGreekNotationUpper{\Sigma}  }}&#10;\newcommand{\bUpsilon}{{\myBoldGreekNotationUpper{\Upsilon}}}&#10;\newcommand{\bPhi}    {{\myBoldGreekNotationUpper{\Phi}    }}&#10;\newcommand{\bPsi}    {{\myBoldGreekNotationUpper{\Psi}    }}&#10;\newcommand{\bOmega}  {{\myBoldGreekNotationUpper{\Omega}  }}&#10;&#10;\newcommand{\inn}[2][0cm]{\mathopen{}\left|{#2}\parbox[h][#1]{0cm}{}\right|}&#10;\newcommand{\invn}[2][0cm]{\mathopen{}\left|\left|{#2}\parbox[h][#1]{0cm}{}\right|\right|}&#10;&#10;%\newcommand{\Sa}{{\mathbf {Sa}}}&#10;%\newcommand{\Topo}{{\mathbf {Topo}}}&#10;%\newcommand{\Sep}{{\mathbf {Sep}}}&#10;%\newcommand{\Str}{{\mathbf {Str}}}&#10;%\newcommand{\Reg}{{\mathbf {Reg}}}&#10;&#10;%\newcommand{\PPhi}{{\pmb \Phi}}&#10;%\newcommand{\PPi}{{\pmb \Pi}}&#10;%\newcommand{\PPhi}{{\bm \Phi}}&#10;%\newcommand{\PPi}{{\bm \Pi}}&#10;\newcommand{\PPhi}{{\Phi}}&#10;\newcommand{\PPi}{{\Pi}}&#10;\newcommand{\ppi}{{\pi}}&#10;\newcommand{\ggam}{{\gamma}}&#10;&#10;\newcommand{\cA}{{\mathcal A}}&#10;\newcommand{\cB}{{\mathcal B}}&#10;\newcommand{\cC}{{\mathcal C}}&#10;\newcommand{\cD}{{\mathcal D}}&#10;\newcommand{\cE}{{\mathcal E}}&#10;\newcommand{\cF}{{\mathcal F}}&#10;\newcommand{\cG}{{\mathcal G}}&#10;\newcommand{\cH}{{\mathcal H}}&#10;\newcommand{\cI}{{\mathcal I}}&#10;\newcommand{\cJ}{{\mathcal J}}&#10;\newcommand{\cK}{{\mathcal K}}&#10;\newcommand{\cL}{{\mathcal L}}&#10;\newcommand{\cM}{{\mathcal M}}&#10;\newcommand{\cN}{{\mathcal N}}&#10;\newcommand{\cO}{{\mathcal O}}&#10;\newcommand{\cP}{{\mathcal P}}&#10;\newcommand{\cQ}{{\mathcal Q}}&#10;\newcommand{\cR}{{\mathcal R}}&#10;\newcommand{\cS}{{\mathcal S}}&#10;\newcommand{\cT}{{\mathcal T}}&#10;\newcommand{\cU}{{\mathcal U}}&#10;\newcommand{\cV}{{\mathcal V}}&#10;\newcommand{\cW}{{\mathcal W}}&#10;\newcommand{\cX}{{\mathcal X}}&#10;\newcommand{\cY}{{\mathcal Y}}&#10;\newcommand{\cZ}{{\mathcal Z}}&#10;&#10;\newcommand{\ca}{{\mathcal a}}&#10;\newcommand{\cb}{{\mathcal b}}&#10;\newcommand{\cc}{{\mathcal c}}&#10;\newcommand{\cd}{{\mathcal d}}&#10;\newcommand{\ce}{{\mathcal e}}&#10;%\newcommand{\cf}{{\mathcal f}}&#10;\newcommand{\cg}{{\mathcal g}}&#10;\newcommand{\ch}{{\mathcal h}}&#10;\newcommand{\ci}{{\mathcal i}}&#10;\newcommand{\cj}{{\mathcal j}}&#10;%\newcommand{\ck}{{\mathcal k}}&#10;\newcommand{\cl}{{\mathcal l}}&#10;\newcommand{\cm}{{\mathcal m}}&#10;\newcommand{\cn}{{\mathcal n}}&#10;\newcommand{\co}{{\mathcal o}}&#10;\newcommand{\cp}{{\mathcal p}}&#10;\newcommand{\cq}{{\mathcal q}}&#10;%\newcommand{\cr}{{\mathcal r}}&#10;\newcommand{\cs}{{\mathcal s}}&#10;\newcommand{\ct}{{\mathcal t}}&#10;\newcommand{\cu}{{\mathcal u}}&#10;\newcommand{\cv}{{\mathcal v}}&#10;\newcommand{\cw}{{\mathcal w}}&#10;\newcommand{\cx}{{\mathcal x}}&#10;\newcommand{\cy}{{\mathcal y}}&#10;\newcommand{\cz}{{\mathcal z}}&#10;&#10;%cool package Styles&#10;\Style{IdentityMatrixSymb=\mI,%&#10;       DSymb={\mathrm d},%&#10;       IntegrateDifferentialDSymb={\mathrm d},%&#10;       TrParen=p,%&#10;       DetParen=p}&#10;\Style{DDisplayFunc=outset}&#10;\renewcommand{\Transpose}[1]{ {#1}^\Transp }&#10;\newcommand{\TransposeInv}[1]{ {#1}^{-\Transp} }&#10;\newcommand{\T}[1]{\Transpose{#1}}&#10;\newcommand{\TInv}[1]{\TransposeInv{#1}}&#10;\newcommand{\Inv}[1]{ {#1}^{-1} }&#10;\newcommand{\Transp}{{{\mathrm T}}}&#10;      &#10;\newcommand{\Rank}[1]    {\operatorname{rank}\inp{#1}}&#10;\newcommand{\Vol}[1]     {\operatorname{vol}\inp{#1}}&#10;\renewcommand{\Vec}[1]   {\operatorname{vec}\inp{#1}}&#10;\renewcommand{\Div}[1]   {\T{\nabla} \, #1}&#10;\newcommand{\Diag}[1]    {\operatorname{diag}\inp{#1}}&#10;\newcommand{\Dim}[1]     {\operatorname{dim}\inp{#1}}&#10;\newcommand{\Diagof}[1]  {\operatorname{diag}^{-1}\inp{#1}}&#10;\newcommand*{\diff}{\mathop{}\!\mathrm{d}} %e.g. $F(x) = \int\!f(x)\diff x$&#10;\newcommand{\Argmin}[1]{\underset{#1}{\operatorname{argmin}} \;}&#10;\newcommand{\Maxof}[1]{\underset{#1}{\operatorname{max}} \;}&#10;\newcommand{\Minof}[1]{\underset{#1}{\operatorname{min}} \;}&#10;&#10;\providecommand{\e}[1]{\ensuremath{\cdot 10^{#1}}}&#10;&#10;%workaround for mathbold in cool, cf. http://tex.stackexchange.com/questions/97910&#10;\let\oldmb\mathbold&#10;\protected\def\mathbold{\oldmb}&#10;&#10;\newcommand{\CB} [1]{{\color{#1}     $\bullet$}}&#10;\newcommand{\CBB}[2]{{\color[#1]{#2} $\bullet$}}&#10;&#10;\newcommand{\ie}{i.e.}&#10;\newcommand{\Ie}{I.e.}&#10;\newcommand{\eg}{e.g.}&#10;\newcommand{\Eg}{E.g.}&#10;\newcommand{\cf}{cf.\ }&#10;\newcommand{\Cf}{Cf.\ }&#10;\newcommand{\etc}{etc.\ }&#10;\newcommand{\wrt}{w.r.t.\ }&#10;\newcommand{\Wrt}{W.r.t.\ }&#10;% \newcommand{\wlog}{w.l.o.g.~}&#10;\newcommand{\Wlog}{W.l.o.g.\ }&#10;\newcommand{\resp}{resp.\ }&#10;\newcommand{\etal}{et al.\ }&#10;&#10;\newtheorem{theorem}{Theorem}&#10;\newtheorem{definition}{Definition}&#10;\newtheorem{expectation}{Expectation}&#10;\newtheorem{problem}{Problem}&#10;%\newtheorem{algorithm}{Algorithm}&#10;&#10;%\newenvironment{fshaded}{%&#10;%\def\FrameCommand{\fcolorbox{framecolor}{shadecolor}}%&#10;%\MakeFramed {\FrameRestore}}%&#10;%{\endMakeFramed}&#10;%&#10;%\newtheorem{theorem}{Theorem}[section]&#10;%&#10;%\newenvironment{fdfn}[1][]{&#10;%\definecolor{shadecolor}{rgb}{.9,.9,1}%DEFINITION_COLORBOX&#10;%\definecolor{framecolor}{rgb}{1,1,1}%&#10;%\begin{fshaded}\begin{theorem}[#1]}{\end{theorem}\end{fshaded}}&#10;%&#10;%&#10;%\begin{fdfn}[Blash]&#10;%Eine Zahlenfolge ...&#10;%\end{fdfn}&#10;%&#10;%\begin{fdfn}[Test]&#10;%Eine Zahlenfolge ...&#10;%\end{fdfn}&#10;&#10;% :mode=latex: %&#10;&#10;\begin{document}&#10;&#10;$x_4$&#10;&#10;\end{document}"/>
  <p:tag name="IGUANATEXSIZE" val="2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%\usepackage[osf,sc]{mathpazo}&#10;\usepackage{cool}&#10;\pagestyle{empty}&#10;&#10;%!TEX root = diss.tex&#10;&#10;%%%%%%%%%%%%%%%%%%%%%%%%%%%%%%%%%%%%%%%%%%%%%%%%%%%%%%%%%%%%%&#10;%% LaTeX math macros&#10;%%%%%%%%%%%%%%%%%%%%%%%%%%%%%%%%%%%%%%%%%%%%%%%%%%%%%%%%%%%%%&#10;&#10;\newcommand{\mySetNotation}[1]{{\mathbb{#1}}}&#10;\newcommand{\RRSet}{{\mySetNotation{R}}}&#10;\newcommand{\EESet}{{\mySetNotation{E}}}&#10;\newcommand{\NNSet}{{\mySetNotation{N}}}&#10;\newcommand{\QQSet}{{\mySetNotation{Q}}}&#10;&#10;\newcommand{\myBoldNotation}[1]{{\mathbf #1}}&#10;%\newcommand{\myBoldNotation}[1]{{\mathbold{#1}}} %for euler math&#10;\newcommand{\va}   {{\myBoldNotation{a}}}&#10;\newcommand{\vb}   {{\myBoldNotation{b}}}&#10;\newcommand{\vc}   {{\myBoldNotation{c}}}&#10;\newcommand{\vd}   {{\myBoldNotation{d}}}&#10;\newcommand{\ve}   {{\myBoldNotation{e}}}&#10;\newcommand{\vf}   {{\myBoldNotation{f}}}&#10;\newcommand{\vg}   {{\myBoldNotation{g}}}&#10;\newcommand{\vh}   {{\myBoldNotation{h}}}&#10;\newcommand{\vi}   {{\myBoldNotation{i}}}&#10;\newcommand{\vj}   {{\myBoldNotation{j}}}&#10;\newcommand{\vk}   {{\myBoldNotation{k}}}&#10;\newcommand{\vl}   {{\myBoldNotation{l}}}&#10;\newcommand{\vm}   {{\myBoldNotation{m}}}&#10;\newcommand{\vn}   {{\myBoldNotation{n}}}&#10;\newcommand{\nn}   {{\myBoldNotation{n}}}&#10;\newcommand{\vo}   {{\myBoldNotation{o}}}&#10;\newcommand{\vp}   {{\myBoldNotation{p}}}&#10;\newcommand{\pp}   {{\myBoldNotation{p}}}&#10;\newcommand{\vq}   {{\myBoldNotation{q}}}&#10;\newcommand{\vr}   {{\myBoldNotation{r}}}&#10;\newcommand{\vs}   {{\myBoldNotation{s}}}&#10;\newcommand{\vt}   {{\myBoldNotation{t}}}&#10;\newcommand{\vu}   {{\myBoldNotation{u}}}&#10;\newcommand{\vv}   {{\myBoldNotation{v}}}&#10;\newcommand{\vw}   {{\myBoldNotation{w}}}&#10;\newcommand{\vx}   {{\myBoldNotation{x}}}&#10;\newcommand{\vy}   {{\myBoldNotation{y}}}&#10;\newcommand{\vz}   {{\myBoldNotation{z}}}&#10;\newcommand{\vNull}{{\myBoldNotation{0}}}&#10;\newcommand{\vOne} {{\myBoldNotation{1}}}&#10;&#10;\newcommand{\mA}   {{\myBoldNotation{A}}}&#10;\newcommand{\mB}   {{\myBoldNotation{B}}}&#10;\newcommand{\mC}   {{\myBoldNotation{C}}}&#10;\newcommand{\mD}   {{\myBoldNotation{D}}}&#10;\newcommand{\mE}   {{\myBoldNotation{E}}}&#10;\newcommand{\mF}   {{\myBoldNotation{F}}}&#10;\newcommand{\mG}   {{\myBoldNotation{G}}}&#10;\newcommand{\mH}   {{\myBoldNotation{H}}}&#10;\newcommand{\mI}   {{\myBoldNotation{I}}}&#10;\newcommand{\mJ}   {{\myBoldNotation{J}}}&#10;\newcommand{\mK}   {{\myBoldNotation{K}}}&#10;\newcommand{\mL}   {{\myBoldNotation{L}}}&#10;\newcommand{\mM}   {{\myBoldNotation{M}}}&#10;\newcommand{\mN}   {{\myBoldNotation{N}}}&#10;\newcommand{\mO}   {{\myBoldNotation{O}}}&#10;\newcommand{\mP}   {{\myBoldNotation{P}}}&#10;\newcommand{\mQ}   {{\myBoldNotation{Q}}}&#10;\newcommand{\mR}   {{\myBoldNotation{R}}}&#10;\newcommand{\mS}   {{\myBoldNotation{S}}}&#10;\newcommand{\mT}   {{\myBoldNotation{T}}}&#10;\newcommand{\mU}   {{\myBoldNotation{U}}}&#10;\newcommand{\mV}   {{\myBoldNotation{V}}}&#10;\newcommand{\mW}   {{\myBoldNotation{W}}}&#10;\newcommand{\mX}   {{\myBoldNotation{X}}}&#10;\newcommand{\mY}   {{\myBoldNotation{Y}}}&#10;\newcommand{\mZ}   {{\myBoldNotation{Z}}}&#10;\newcommand{\mNull}{{\myBoldNotation{0}}}&#10;&#10;%\newcommand{\myBoldGreekNotation}[1]{\boldsymbol{#1}}&#10;\newcommand{\myBoldGreekNotationLower}[1]{{\bm{#1}}}&#10;\newcommand{\myBoldGreekNotationUpper}[1]{{\bm{#1}}}&#10;\newcommand{\balpha}  {{\myBoldGreekNotationLower{\alpha}  }}&#10;\newcommand{\bbeta}   {{\myBoldGreekNotationLower{\beta}   }}&#10;\newcommand{\bgamma}  {{\myBoldGreekNotationLower{\gamma}  }}&#10;\newcommand{\bdelta}  {{\myBoldGreekNotationLower{\delta}  }}&#10;\newcommand{\bepsilon}{{\myBoldGreekNotationLower{\epsilon}}}&#10;\newcommand{\bzeta}   {{\myBoldGreekNotationLower{\zeta}   }}&#10;\newcommand{\btheta}  {{\myBoldGreekNotationLower{\theta}  }}&#10;\newcommand{\biota}   {{\myBoldGreekNotationLower{\iota}   }}&#10;\newcommand{\bkappa}  {{\myBoldGreekNotationLower{\kappa}  }}&#10;\newcommand{\blambda} {{\myBoldGreekNotationLower{\lambda} }}&#10;\newcommand{\bmu}     {{\myBoldGreekNotationLower{\mu}     }}&#10;\newcommand{\bnu}     {{\myBoldGreekNotationLower{\nu}     }}&#10;\newcommand{\bxi}     {{\myBoldGreekNotationLower{\xi}     }}&#10;\newcommand{\bomicron}{{\myBoldGreekNotationLower{\omicron}}}&#10;\newcommand{\bpi}     {{\myBoldGreekNotationLower{\pi}     }}&#10;\newcommand{\brho}    {{\myBoldGreekNotationLower{\rho}    }}&#10;\newcommand{\bsigma}  {{\myBoldGreekNotationLower{\sigma}  }}&#10;\newcommand{\btau}    {{\myBoldGreekNotationLower{\tau}    }}&#10;\newcommand{\bupsilon}{{\myBoldGreekNotationLower{\upsilon}}}&#10;\newcommand{\bphi}    {{\myBoldGreekNotationLower{\phi}    }}&#10;\newcommand{\bchi}    {{\myBoldGreekNotationLower{\chi}    }}&#10;\newcommand{\bpsi}    {{\myBoldGreekNotationLower{\psi}    }}&#10;\newcommand{\bomega}  {{\myBoldGreekNotationLower{\omega}  }}&#10;&#10;\newcommand{\bGamma}  {{\myBoldGreekNotationUpper{\Gamma}  }}&#10;\newcommand{\bDelta}  {{\myBoldGreekNotationUpper{\Delta}  }}&#10;\newcommand{\bTheta}  {{\myBoldGreekNotationUpper{\Theta}  }}&#10;\newcommand{\bLambda} {{\myBoldGreekNotationUpper{\Lambda} }}&#10;\newcommand{\bXi}     {{\myBoldGreekNotationUpper{\Xi}     }}&#10;\newcommand{\bPi}     {{\myBoldGreekNotationUpper{\Pi}     }}&#10;\newcommand{\bSigma}  {{\myBoldGreekNotationUpper{\Sigma}  }}&#10;\newcommand{\bUpsilon}{{\myBoldGreekNotationUpper{\Upsilon}}}&#10;\newcommand{\bPhi}    {{\myBoldGreekNotationUpper{\Phi}    }}&#10;\newcommand{\bPsi}    {{\myBoldGreekNotationUpper{\Psi}    }}&#10;\newcommand{\bOmega}  {{\myBoldGreekNotationUpper{\Omega}  }}&#10;&#10;\newcommand{\inn}[2][0cm]{\mathopen{}\left|{#2}\parbox[h][#1]{0cm}{}\right|}&#10;\newcommand{\invn}[2][0cm]{\mathopen{}\left|\left|{#2}\parbox[h][#1]{0cm}{}\right|\right|}&#10;&#10;%\newcommand{\Sa}{{\mathbf {Sa}}}&#10;%\newcommand{\Topo}{{\mathbf {Topo}}}&#10;%\newcommand{\Sep}{{\mathbf {Sep}}}&#10;%\newcommand{\Str}{{\mathbf {Str}}}&#10;%\newcommand{\Reg}{{\mathbf {Reg}}}&#10;&#10;%\newcommand{\PPhi}{{\pmb \Phi}}&#10;%\newcommand{\PPi}{{\pmb \Pi}}&#10;%\newcommand{\PPhi}{{\bm \Phi}}&#10;%\newcommand{\PPi}{{\bm \Pi}}&#10;\newcommand{\PPhi}{{\Phi}}&#10;\newcommand{\PPi}{{\Pi}}&#10;\newcommand{\ppi}{{\pi}}&#10;\newcommand{\ggam}{{\gamma}}&#10;&#10;\newcommand{\cA}{{\mathcal A}}&#10;\newcommand{\cB}{{\mathcal B}}&#10;\newcommand{\cC}{{\mathcal C}}&#10;\newcommand{\cD}{{\mathcal D}}&#10;\newcommand{\cE}{{\mathcal E}}&#10;\newcommand{\cF}{{\mathcal F}}&#10;\newcommand{\cG}{{\mathcal G}}&#10;\newcommand{\cH}{{\mathcal H}}&#10;\newcommand{\cI}{{\mathcal I}}&#10;\newcommand{\cJ}{{\mathcal J}}&#10;\newcommand{\cK}{{\mathcal K}}&#10;\newcommand{\cL}{{\mathcal L}}&#10;\newcommand{\cM}{{\mathcal M}}&#10;\newcommand{\cN}{{\mathcal N}}&#10;\newcommand{\cO}{{\mathcal O}}&#10;\newcommand{\cP}{{\mathcal P}}&#10;\newcommand{\cQ}{{\mathcal Q}}&#10;\newcommand{\cR}{{\mathcal R}}&#10;\newcommand{\cS}{{\mathcal S}}&#10;\newcommand{\cT}{{\mathcal T}}&#10;\newcommand{\cU}{{\mathcal U}}&#10;\newcommand{\cV}{{\mathcal V}}&#10;\newcommand{\cW}{{\mathcal W}}&#10;\newcommand{\cX}{{\mathcal X}}&#10;\newcommand{\cY}{{\mathcal Y}}&#10;\newcommand{\cZ}{{\mathcal Z}}&#10;&#10;\newcommand{\ca}{{\mathcal a}}&#10;\newcommand{\cb}{{\mathcal b}}&#10;\newcommand{\cc}{{\mathcal c}}&#10;\newcommand{\cd}{{\mathcal d}}&#10;\newcommand{\ce}{{\mathcal e}}&#10;%\newcommand{\cf}{{\mathcal f}}&#10;\newcommand{\cg}{{\mathcal g}}&#10;\newcommand{\ch}{{\mathcal h}}&#10;\newcommand{\ci}{{\mathcal i}}&#10;\newcommand{\cj}{{\mathcal j}}&#10;%\newcommand{\ck}{{\mathcal k}}&#10;\newcommand{\cl}{{\mathcal l}}&#10;\newcommand{\cm}{{\mathcal m}}&#10;\newcommand{\cn}{{\mathcal n}}&#10;\newcommand{\co}{{\mathcal o}}&#10;\newcommand{\cp}{{\mathcal p}}&#10;\newcommand{\cq}{{\mathcal q}}&#10;%\newcommand{\cr}{{\mathcal r}}&#10;\newcommand{\cs}{{\mathcal s}}&#10;\newcommand{\ct}{{\mathcal t}}&#10;\newcommand{\cu}{{\mathcal u}}&#10;\newcommand{\cv}{{\mathcal v}}&#10;\newcommand{\cw}{{\mathcal w}}&#10;\newcommand{\cx}{{\mathcal x}}&#10;\newcommand{\cy}{{\mathcal y}}&#10;\newcommand{\cz}{{\mathcal z}}&#10;&#10;%cool package Styles&#10;\Style{IdentityMatrixSymb=\mI,%&#10;       DSymb={\mathrm d},%&#10;       IntegrateDifferentialDSymb={\mathrm d},%&#10;       TrParen=p,%&#10;       DetParen=p}&#10;\Style{DDisplayFunc=outset}&#10;\renewcommand{\Transpose}[1]{ {#1}^\Transp }&#10;\newcommand{\TransposeInv}[1]{ {#1}^{-\Transp} }&#10;\newcommand{\T}[1]{\Transpose{#1}}&#10;\newcommand{\TInv}[1]{\TransposeInv{#1}}&#10;\newcommand{\Inv}[1]{ {#1}^{-1} }&#10;\newcommand{\Transp}{{{\mathrm T}}}&#10;      &#10;\newcommand{\Rank}[1]    {\operatorname{rank}\inp{#1}}&#10;\newcommand{\Vol}[1]     {\operatorname{vol}\inp{#1}}&#10;\renewcommand{\Vec}[1]   {\operatorname{vec}\inp{#1}}&#10;\renewcommand{\Div}[1]   {\T{\nabla} \, #1}&#10;\newcommand{\Diag}[1]    {\operatorname{diag}\inp{#1}}&#10;\newcommand{\Dim}[1]     {\operatorname{dim}\inp{#1}}&#10;\newcommand{\Diagof}[1]  {\operatorname{diag}^{-1}\inp{#1}}&#10;\newcommand*{\diff}{\mathop{}\!\mathrm{d}} %e.g. $F(x) = \int\!f(x)\diff x$&#10;\newcommand{\Argmin}[1]{\underset{#1}{\operatorname{argmin}} \;}&#10;\newcommand{\Maxof}[1]{\underset{#1}{\operatorname{max}} \;}&#10;\newcommand{\Minof}[1]{\underset{#1}{\operatorname{min}} \;}&#10;&#10;\providecommand{\e}[1]{\ensuremath{\cdot 10^{#1}}}&#10;&#10;%workaround for mathbold in cool, cf. http://tex.stackexchange.com/questions/97910&#10;\let\oldmb\mathbold&#10;\protected\def\mathbold{\oldmb}&#10;&#10;\newcommand{\CB} [1]{{\color{#1}     $\bullet$}}&#10;\newcommand{\CBB}[2]{{\color[#1]{#2} $\bullet$}}&#10;&#10;\newcommand{\ie}{i.e.}&#10;\newcommand{\Ie}{I.e.}&#10;\newcommand{\eg}{e.g.}&#10;\newcommand{\Eg}{E.g.}&#10;\newcommand{\cf}{cf.\ }&#10;\newcommand{\Cf}{Cf.\ }&#10;\newcommand{\etc}{etc.\ }&#10;\newcommand{\wrt}{w.r.t.\ }&#10;\newcommand{\Wrt}{W.r.t.\ }&#10;% \newcommand{\wlog}{w.l.o.g.~}&#10;\newcommand{\Wlog}{W.l.o.g.\ }&#10;\newcommand{\resp}{resp.\ }&#10;\newcommand{\etal}{et al.\ }&#10;&#10;\newtheorem{theorem}{Theorem}&#10;\newtheorem{definition}{Definition}&#10;\newtheorem{expectation}{Expectation}&#10;\newtheorem{problem}{Problem}&#10;%\newtheorem{algorithm}{Algorithm}&#10;&#10;%\newenvironment{fshaded}{%&#10;%\def\FrameCommand{\fcolorbox{framecolor}{shadecolor}}%&#10;%\MakeFramed {\FrameRestore}}%&#10;%{\endMakeFramed}&#10;%&#10;%\newtheorem{theorem}{Theorem}[section]&#10;%&#10;%\newenvironment{fdfn}[1][]{&#10;%\definecolor{shadecolor}{rgb}{.9,.9,1}%DEFINITION_COLORBOX&#10;%\definecolor{framecolor}{rgb}{1,1,1}%&#10;%\begin{fshaded}\begin{theorem}[#1]}{\end{theorem}\end{fshaded}}&#10;%&#10;%&#10;%\begin{fdfn}[Blash]&#10;%Eine Zahlenfolge ...&#10;%\end{fdfn}&#10;%&#10;%\begin{fdfn}[Test]&#10;%Eine Zahlenfolge ...&#10;%\end{fdfn}&#10;&#10;% :mode=latex: %&#10;&#10;\begin{document}&#10;&#10;$x_5$&#10;&#10;\end{document}"/>
  <p:tag name="IGUANATEXSIZE" val="2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%\usepackage[osf,sc]{mathpazo}&#10;\usepackage{cool}&#10;\pagestyle{empty}&#10;&#10;%!TEX root = diss.tex&#10;&#10;%%%%%%%%%%%%%%%%%%%%%%%%%%%%%%%%%%%%%%%%%%%%%%%%%%%%%%%%%%%%%&#10;%% LaTeX math macros&#10;%%%%%%%%%%%%%%%%%%%%%%%%%%%%%%%%%%%%%%%%%%%%%%%%%%%%%%%%%%%%%&#10;&#10;\newcommand{\mySetNotation}[1]{{\mathbb{#1}}}&#10;\newcommand{\RRSet}{{\mySetNotation{R}}}&#10;\newcommand{\EESet}{{\mySetNotation{E}}}&#10;\newcommand{\NNSet}{{\mySetNotation{N}}}&#10;\newcommand{\QQSet}{{\mySetNotation{Q}}}&#10;&#10;\newcommand{\myBoldNotation}[1]{{\mathbf #1}}&#10;%\newcommand{\myBoldNotation}[1]{{\mathbold{#1}}} %for euler math&#10;\newcommand{\va}   {{\myBoldNotation{a}}}&#10;\newcommand{\vb}   {{\myBoldNotation{b}}}&#10;\newcommand{\vc}   {{\myBoldNotation{c}}}&#10;\newcommand{\vd}   {{\myBoldNotation{d}}}&#10;\newcommand{\ve}   {{\myBoldNotation{e}}}&#10;\newcommand{\vf}   {{\myBoldNotation{f}}}&#10;\newcommand{\vg}   {{\myBoldNotation{g}}}&#10;\newcommand{\vh}   {{\myBoldNotation{h}}}&#10;\newcommand{\vi}   {{\myBoldNotation{i}}}&#10;\newcommand{\vj}   {{\myBoldNotation{j}}}&#10;\newcommand{\vk}   {{\myBoldNotation{k}}}&#10;\newcommand{\vl}   {{\myBoldNotation{l}}}&#10;\newcommand{\vm}   {{\myBoldNotation{m}}}&#10;\newcommand{\vn}   {{\myBoldNotation{n}}}&#10;\newcommand{\nn}   {{\myBoldNotation{n}}}&#10;\newcommand{\vo}   {{\myBoldNotation{o}}}&#10;\newcommand{\vp}   {{\myBoldNotation{p}}}&#10;\newcommand{\pp}   {{\myBoldNotation{p}}}&#10;\newcommand{\vq}   {{\myBoldNotation{q}}}&#10;\newcommand{\vr}   {{\myBoldNotation{r}}}&#10;\newcommand{\vs}   {{\myBoldNotation{s}}}&#10;\newcommand{\vt}   {{\myBoldNotation{t}}}&#10;\newcommand{\vu}   {{\myBoldNotation{u}}}&#10;\newcommand{\vv}   {{\myBoldNotation{v}}}&#10;\newcommand{\vw}   {{\myBoldNotation{w}}}&#10;\newcommand{\vx}   {{\myBoldNotation{x}}}&#10;\newcommand{\vy}   {{\myBoldNotation{y}}}&#10;\newcommand{\vz}   {{\myBoldNotation{z}}}&#10;\newcommand{\vNull}{{\myBoldNotation{0}}}&#10;\newcommand{\vOne} {{\myBoldNotation{1}}}&#10;&#10;\newcommand{\mA}   {{\myBoldNotation{A}}}&#10;\newcommand{\mB}   {{\myBoldNotation{B}}}&#10;\newcommand{\mC}   {{\myBoldNotation{C}}}&#10;\newcommand{\mD}   {{\myBoldNotation{D}}}&#10;\newcommand{\mE}   {{\myBoldNotation{E}}}&#10;\newcommand{\mF}   {{\myBoldNotation{F}}}&#10;\newcommand{\mG}   {{\myBoldNotation{G}}}&#10;\newcommand{\mH}   {{\myBoldNotation{H}}}&#10;\newcommand{\mI}   {{\myBoldNotation{I}}}&#10;\newcommand{\mJ}   {{\myBoldNotation{J}}}&#10;\newcommand{\mK}   {{\myBoldNotation{K}}}&#10;\newcommand{\mL}   {{\myBoldNotation{L}}}&#10;\newcommand{\mM}   {{\myBoldNotation{M}}}&#10;\newcommand{\mN}   {{\myBoldNotation{N}}}&#10;\newcommand{\mO}   {{\myBoldNotation{O}}}&#10;\newcommand{\mP}   {{\myBoldNotation{P}}}&#10;\newcommand{\mQ}   {{\myBoldNotation{Q}}}&#10;\newcommand{\mR}   {{\myBoldNotation{R}}}&#10;\newcommand{\mS}   {{\myBoldNotation{S}}}&#10;\newcommand{\mT}   {{\myBoldNotation{T}}}&#10;\newcommand{\mU}   {{\myBoldNotation{U}}}&#10;\newcommand{\mV}   {{\myBoldNotation{V}}}&#10;\newcommand{\mW}   {{\myBoldNotation{W}}}&#10;\newcommand{\mX}   {{\myBoldNotation{X}}}&#10;\newcommand{\mY}   {{\myBoldNotation{Y}}}&#10;\newcommand{\mZ}   {{\myBoldNotation{Z}}}&#10;\newcommand{\mNull}{{\myBoldNotation{0}}}&#10;&#10;%\newcommand{\myBoldGreekNotation}[1]{\boldsymbol{#1}}&#10;\newcommand{\myBoldGreekNotationLower}[1]{{\bm{#1}}}&#10;\newcommand{\myBoldGreekNotationUpper}[1]{{\bm{#1}}}&#10;\newcommand{\balpha}  {{\myBoldGreekNotationLower{\alpha}  }}&#10;\newcommand{\bbeta}   {{\myBoldGreekNotationLower{\beta}   }}&#10;\newcommand{\bgamma}  {{\myBoldGreekNotationLower{\gamma}  }}&#10;\newcommand{\bdelta}  {{\myBoldGreekNotationLower{\delta}  }}&#10;\newcommand{\bepsilon}{{\myBoldGreekNotationLower{\epsilon}}}&#10;\newcommand{\bzeta}   {{\myBoldGreekNotationLower{\zeta}   }}&#10;\newcommand{\btheta}  {{\myBoldGreekNotationLower{\theta}  }}&#10;\newcommand{\biota}   {{\myBoldGreekNotationLower{\iota}   }}&#10;\newcommand{\bkappa}  {{\myBoldGreekNotationLower{\kappa}  }}&#10;\newcommand{\blambda} {{\myBoldGreekNotationLower{\lambda} }}&#10;\newcommand{\bmu}     {{\myBoldGreekNotationLower{\mu}     }}&#10;\newcommand{\bnu}     {{\myBoldGreekNotationLower{\nu}     }}&#10;\newcommand{\bxi}     {{\myBoldGreekNotationLower{\xi}     }}&#10;\newcommand{\bomicron}{{\myBoldGreekNotationLower{\omicron}}}&#10;\newcommand{\bpi}     {{\myBoldGreekNotationLower{\pi}     }}&#10;\newcommand{\brho}    {{\myBoldGreekNotationLower{\rho}    }}&#10;\newcommand{\bsigma}  {{\myBoldGreekNotationLower{\sigma}  }}&#10;\newcommand{\btau}    {{\myBoldGreekNotationLower{\tau}    }}&#10;\newcommand{\bupsilon}{{\myBoldGreekNotationLower{\upsilon}}}&#10;\newcommand{\bphi}    {{\myBoldGreekNotationLower{\phi}    }}&#10;\newcommand{\bchi}    {{\myBoldGreekNotationLower{\chi}    }}&#10;\newcommand{\bpsi}    {{\myBoldGreekNotationLower{\psi}    }}&#10;\newcommand{\bomega}  {{\myBoldGreekNotationLower{\omega}  }}&#10;&#10;\newcommand{\bGamma}  {{\myBoldGreekNotationUpper{\Gamma}  }}&#10;\newcommand{\bDelta}  {{\myBoldGreekNotationUpper{\Delta}  }}&#10;\newcommand{\bTheta}  {{\myBoldGreekNotationUpper{\Theta}  }}&#10;\newcommand{\bLambda} {{\myBoldGreekNotationUpper{\Lambda} }}&#10;\newcommand{\bXi}     {{\myBoldGreekNotationUpper{\Xi}     }}&#10;\newcommand{\bPi}     {{\myBoldGreekNotationUpper{\Pi}     }}&#10;\newcommand{\bSigma}  {{\myBoldGreekNotationUpper{\Sigma}  }}&#10;\newcommand{\bUpsilon}{{\myBoldGreekNotationUpper{\Upsilon}}}&#10;\newcommand{\bPhi}    {{\myBoldGreekNotationUpper{\Phi}    }}&#10;\newcommand{\bPsi}    {{\myBoldGreekNotationUpper{\Psi}    }}&#10;\newcommand{\bOmega}  {{\myBoldGreekNotationUpper{\Omega}  }}&#10;&#10;\newcommand{\inn}[2][0cm]{\mathopen{}\left|{#2}\parbox[h][#1]{0cm}{}\right|}&#10;\newcommand{\invn}[2][0cm]{\mathopen{}\left|\left|{#2}\parbox[h][#1]{0cm}{}\right|\right|}&#10;&#10;%\newcommand{\Sa}{{\mathbf {Sa}}}&#10;%\newcommand{\Topo}{{\mathbf {Topo}}}&#10;%\newcommand{\Sep}{{\mathbf {Sep}}}&#10;%\newcommand{\Str}{{\mathbf {Str}}}&#10;%\newcommand{\Reg}{{\mathbf {Reg}}}&#10;&#10;%\newcommand{\PPhi}{{\pmb \Phi}}&#10;%\newcommand{\PPi}{{\pmb \Pi}}&#10;%\newcommand{\PPhi}{{\bm \Phi}}&#10;%\newcommand{\PPi}{{\bm \Pi}}&#10;\newcommand{\PPhi}{{\Phi}}&#10;\newcommand{\PPi}{{\Pi}}&#10;\newcommand{\ppi}{{\pi}}&#10;\newcommand{\ggam}{{\gamma}}&#10;&#10;\newcommand{\cA}{{\mathcal A}}&#10;\newcommand{\cB}{{\mathcal B}}&#10;\newcommand{\cC}{{\mathcal C}}&#10;\newcommand{\cD}{{\mathcal D}}&#10;\newcommand{\cE}{{\mathcal E}}&#10;\newcommand{\cF}{{\mathcal F}}&#10;\newcommand{\cG}{{\mathcal G}}&#10;\newcommand{\cH}{{\mathcal H}}&#10;\newcommand{\cI}{{\mathcal I}}&#10;\newcommand{\cJ}{{\mathcal J}}&#10;\newcommand{\cK}{{\mathcal K}}&#10;\newcommand{\cL}{{\mathcal L}}&#10;\newcommand{\cM}{{\mathcal M}}&#10;\newcommand{\cN}{{\mathcal N}}&#10;\newcommand{\cO}{{\mathcal O}}&#10;\newcommand{\cP}{{\mathcal P}}&#10;\newcommand{\cQ}{{\mathcal Q}}&#10;\newcommand{\cR}{{\mathcal R}}&#10;\newcommand{\cS}{{\mathcal S}}&#10;\newcommand{\cT}{{\mathcal T}}&#10;\newcommand{\cU}{{\mathcal U}}&#10;\newcommand{\cV}{{\mathcal V}}&#10;\newcommand{\cW}{{\mathcal W}}&#10;\newcommand{\cX}{{\mathcal X}}&#10;\newcommand{\cY}{{\mathcal Y}}&#10;\newcommand{\cZ}{{\mathcal Z}}&#10;&#10;\newcommand{\ca}{{\mathcal a}}&#10;\newcommand{\cb}{{\mathcal b}}&#10;\newcommand{\cc}{{\mathcal c}}&#10;\newcommand{\cd}{{\mathcal d}}&#10;\newcommand{\ce}{{\mathcal e}}&#10;%\newcommand{\cf}{{\mathcal f}}&#10;\newcommand{\cg}{{\mathcal g}}&#10;\newcommand{\ch}{{\mathcal h}}&#10;\newcommand{\ci}{{\mathcal i}}&#10;\newcommand{\cj}{{\mathcal j}}&#10;%\newcommand{\ck}{{\mathcal k}}&#10;\newcommand{\cl}{{\mathcal l}}&#10;\newcommand{\cm}{{\mathcal m}}&#10;\newcommand{\cn}{{\mathcal n}}&#10;\newcommand{\co}{{\mathcal o}}&#10;\newcommand{\cp}{{\mathcal p}}&#10;\newcommand{\cq}{{\mathcal q}}&#10;%\newcommand{\cr}{{\mathcal r}}&#10;\newcommand{\cs}{{\mathcal s}}&#10;\newcommand{\ct}{{\mathcal t}}&#10;\newcommand{\cu}{{\mathcal u}}&#10;\newcommand{\cv}{{\mathcal v}}&#10;\newcommand{\cw}{{\mathcal w}}&#10;\newcommand{\cx}{{\mathcal x}}&#10;\newcommand{\cy}{{\mathcal y}}&#10;\newcommand{\cz}{{\mathcal z}}&#10;&#10;%cool package Styles&#10;\Style{IdentityMatrixSymb=\mI,%&#10;       DSymb={\mathrm d},%&#10;       IntegrateDifferentialDSymb={\mathrm d},%&#10;       TrParen=p,%&#10;       DetParen=p}&#10;\Style{DDisplayFunc=outset}&#10;\renewcommand{\Transpose}[1]{ {#1}^\Transp }&#10;\newcommand{\TransposeInv}[1]{ {#1}^{-\Transp} }&#10;\newcommand{\T}[1]{\Transpose{#1}}&#10;\newcommand{\TInv}[1]{\TransposeInv{#1}}&#10;\newcommand{\Inv}[1]{ {#1}^{-1} }&#10;\newcommand{\Transp}{{{\mathrm T}}}&#10;      &#10;\newcommand{\Rank}[1]    {\operatorname{rank}\inp{#1}}&#10;\newcommand{\Vol}[1]     {\operatorname{vol}\inp{#1}}&#10;\renewcommand{\Vec}[1]   {\operatorname{vec}\inp{#1}}&#10;\renewcommand{\Div}[1]   {\T{\nabla} \, #1}&#10;\newcommand{\Diag}[1]    {\operatorname{diag}\inp{#1}}&#10;\newcommand{\Dim}[1]     {\operatorname{dim}\inp{#1}}&#10;\newcommand{\Diagof}[1]  {\operatorname{diag}^{-1}\inp{#1}}&#10;\newcommand*{\diff}{\mathop{}\!\mathrm{d}} %e.g. $F(x) = \int\!f(x)\diff x$&#10;\newcommand{\Argmin}[1]{\underset{#1}{\operatorname{argmin}} \;}&#10;\newcommand{\Maxof}[1]{\underset{#1}{\operatorname{max}} \;}&#10;\newcommand{\Minof}[1]{\underset{#1}{\operatorname{min}} \;}&#10;&#10;\providecommand{\e}[1]{\ensuremath{\cdot 10^{#1}}}&#10;&#10;%workaround for mathbold in cool, cf. http://tex.stackexchange.com/questions/97910&#10;\let\oldmb\mathbold&#10;\protected\def\mathbold{\oldmb}&#10;&#10;\newcommand{\CB} [1]{{\color{#1}     $\bullet$}}&#10;\newcommand{\CBB}[2]{{\color[#1]{#2} $\bullet$}}&#10;&#10;\newcommand{\ie}{i.e.}&#10;\newcommand{\Ie}{I.e.}&#10;\newcommand{\eg}{e.g.}&#10;\newcommand{\Eg}{E.g.}&#10;\newcommand{\cf}{cf.\ }&#10;\newcommand{\Cf}{Cf.\ }&#10;\newcommand{\etc}{etc.\ }&#10;\newcommand{\wrt}{w.r.t.\ }&#10;\newcommand{\Wrt}{W.r.t.\ }&#10;% \newcommand{\wlog}{w.l.o.g.~}&#10;\newcommand{\Wlog}{W.l.o.g.\ }&#10;\newcommand{\resp}{resp.\ }&#10;\newcommand{\etal}{et al.\ }&#10;&#10;\newtheorem{theorem}{Theorem}&#10;\newtheorem{definition}{Definition}&#10;\newtheorem{expectation}{Expectation}&#10;\newtheorem{problem}{Problem}&#10;%\newtheorem{algorithm}{Algorithm}&#10;&#10;%\newenvironment{fshaded}{%&#10;%\def\FrameCommand{\fcolorbox{framecolor}{shadecolor}}%&#10;%\MakeFramed {\FrameRestore}}%&#10;%{\endMakeFramed}&#10;%&#10;%\newtheorem{theorem}{Theorem}[section]&#10;%&#10;%\newenvironment{fdfn}[1][]{&#10;%\definecolor{shadecolor}{rgb}{.9,.9,1}%DEFINITION_COLORBOX&#10;%\definecolor{framecolor}{rgb}{1,1,1}%&#10;%\begin{fshaded}\begin{theorem}[#1]}{\end{theorem}\end{fshaded}}&#10;%&#10;%&#10;%\begin{fdfn}[Blash]&#10;%Eine Zahlenfolge ...&#10;%\end{fdfn}&#10;%&#10;%\begin{fdfn}[Test]&#10;%Eine Zahlenfolge ...&#10;%\end{fdfn}&#10;&#10;% :mode=latex: %&#10;&#10;\begin{document}&#10;&#10;$x_6$&#10;&#10;\end{document}"/>
  <p:tag name="IGUANATEXSIZE" val="2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%\usepackage[osf,sc]{mathpazo}&#10;\usepackage{cool}&#10;\pagestyle{empty}&#10;&#10;%!TEX root = diss.tex&#10;&#10;%%%%%%%%%%%%%%%%%%%%%%%%%%%%%%%%%%%%%%%%%%%%%%%%%%%%%%%%%%%%%&#10;%% LaTeX math macros&#10;%%%%%%%%%%%%%%%%%%%%%%%%%%%%%%%%%%%%%%%%%%%%%%%%%%%%%%%%%%%%%&#10;&#10;\newcommand{\mySetNotation}[1]{{\mathbb{#1}}}&#10;\newcommand{\RRSet}{{\mySetNotation{R}}}&#10;\newcommand{\EESet}{{\mySetNotation{E}}}&#10;\newcommand{\NNSet}{{\mySetNotation{N}}}&#10;\newcommand{\QQSet}{{\mySetNotation{Q}}}&#10;&#10;\newcommand{\myBoldNotation}[1]{{\mathbf #1}}&#10;%\newcommand{\myBoldNotation}[1]{{\mathbold{#1}}} %for euler math&#10;\newcommand{\va}   {{\myBoldNotation{a}}}&#10;\newcommand{\vb}   {{\myBoldNotation{b}}}&#10;\newcommand{\vc}   {{\myBoldNotation{c}}}&#10;\newcommand{\vd}   {{\myBoldNotation{d}}}&#10;\newcommand{\ve}   {{\myBoldNotation{e}}}&#10;\newcommand{\vf}   {{\myBoldNotation{f}}}&#10;\newcommand{\vg}   {{\myBoldNotation{g}}}&#10;\newcommand{\vh}   {{\myBoldNotation{h}}}&#10;\newcommand{\vi}   {{\myBoldNotation{i}}}&#10;\newcommand{\vj}   {{\myBoldNotation{j}}}&#10;\newcommand{\vk}   {{\myBoldNotation{k}}}&#10;\newcommand{\vl}   {{\myBoldNotation{l}}}&#10;\newcommand{\vm}   {{\myBoldNotation{m}}}&#10;\newcommand{\vn}   {{\myBoldNotation{n}}}&#10;\newcommand{\nn}   {{\myBoldNotation{n}}}&#10;\newcommand{\vo}   {{\myBoldNotation{o}}}&#10;\newcommand{\vp}   {{\myBoldNotation{p}}}&#10;\newcommand{\pp}   {{\myBoldNotation{p}}}&#10;\newcommand{\vq}   {{\myBoldNotation{q}}}&#10;\newcommand{\vr}   {{\myBoldNotation{r}}}&#10;\newcommand{\vs}   {{\myBoldNotation{s}}}&#10;\newcommand{\vt}   {{\myBoldNotation{t}}}&#10;\newcommand{\vu}   {{\myBoldNotation{u}}}&#10;\newcommand{\vv}   {{\myBoldNotation{v}}}&#10;\newcommand{\vw}   {{\myBoldNotation{w}}}&#10;\newcommand{\vx}   {{\myBoldNotation{x}}}&#10;\newcommand{\vy}   {{\myBoldNotation{y}}}&#10;\newcommand{\vz}   {{\myBoldNotation{z}}}&#10;\newcommand{\vNull}{{\myBoldNotation{0}}}&#10;\newcommand{\vOne} {{\myBoldNotation{1}}}&#10;&#10;\newcommand{\mA}   {{\myBoldNotation{A}}}&#10;\newcommand{\mB}   {{\myBoldNotation{B}}}&#10;\newcommand{\mC}   {{\myBoldNotation{C}}}&#10;\newcommand{\mD}   {{\myBoldNotation{D}}}&#10;\newcommand{\mE}   {{\myBoldNotation{E}}}&#10;\newcommand{\mF}   {{\myBoldNotation{F}}}&#10;\newcommand{\mG}   {{\myBoldNotation{G}}}&#10;\newcommand{\mH}   {{\myBoldNotation{H}}}&#10;\newcommand{\mI}   {{\myBoldNotation{I}}}&#10;\newcommand{\mJ}   {{\myBoldNotation{J}}}&#10;\newcommand{\mK}   {{\myBoldNotation{K}}}&#10;\newcommand{\mL}   {{\myBoldNotation{L}}}&#10;\newcommand{\mM}   {{\myBoldNotation{M}}}&#10;\newcommand{\mN}   {{\myBoldNotation{N}}}&#10;\newcommand{\mO}   {{\myBoldNotation{O}}}&#10;\newcommand{\mP}   {{\myBoldNotation{P}}}&#10;\newcommand{\mQ}   {{\myBoldNotation{Q}}}&#10;\newcommand{\mR}   {{\myBoldNotation{R}}}&#10;\newcommand{\mS}   {{\myBoldNotation{S}}}&#10;\newcommand{\mT}   {{\myBoldNotation{T}}}&#10;\newcommand{\mU}   {{\myBoldNotation{U}}}&#10;\newcommand{\mV}   {{\myBoldNotation{V}}}&#10;\newcommand{\mW}   {{\myBoldNotation{W}}}&#10;\newcommand{\mX}   {{\myBoldNotation{X}}}&#10;\newcommand{\mY}   {{\myBoldNotation{Y}}}&#10;\newcommand{\mZ}   {{\myBoldNotation{Z}}}&#10;\newcommand{\mNull}{{\myBoldNotation{0}}}&#10;&#10;%\newcommand{\myBoldGreekNotation}[1]{\boldsymbol{#1}}&#10;\newcommand{\myBoldGreekNotationLower}[1]{{\bm{#1}}}&#10;\newcommand{\myBoldGreekNotationUpper}[1]{{\bm{#1}}}&#10;\newcommand{\balpha}  {{\myBoldGreekNotationLower{\alpha}  }}&#10;\newcommand{\bbeta}   {{\myBoldGreekNotationLower{\beta}   }}&#10;\newcommand{\bgamma}  {{\myBoldGreekNotationLower{\gamma}  }}&#10;\newcommand{\bdelta}  {{\myBoldGreekNotationLower{\delta}  }}&#10;\newcommand{\bepsilon}{{\myBoldGreekNotationLower{\epsilon}}}&#10;\newcommand{\bzeta}   {{\myBoldGreekNotationLower{\zeta}   }}&#10;\newcommand{\btheta}  {{\myBoldGreekNotationLower{\theta}  }}&#10;\newcommand{\biota}   {{\myBoldGreekNotationLower{\iota}   }}&#10;\newcommand{\bkappa}  {{\myBoldGreekNotationLower{\kappa}  }}&#10;\newcommand{\blambda} {{\myBoldGreekNotationLower{\lambda} }}&#10;\newcommand{\bmu}     {{\myBoldGreekNotationLower{\mu}     }}&#10;\newcommand{\bnu}     {{\myBoldGreekNotationLower{\nu}     }}&#10;\newcommand{\bxi}     {{\myBoldGreekNotationLower{\xi}     }}&#10;\newcommand{\bomicron}{{\myBoldGreekNotationLower{\omicron}}}&#10;\newcommand{\bpi}     {{\myBoldGreekNotationLower{\pi}     }}&#10;\newcommand{\brho}    {{\myBoldGreekNotationLower{\rho}    }}&#10;\newcommand{\bsigma}  {{\myBoldGreekNotationLower{\sigma}  }}&#10;\newcommand{\btau}    {{\myBoldGreekNotationLower{\tau}    }}&#10;\newcommand{\bupsilon}{{\myBoldGreekNotationLower{\upsilon}}}&#10;\newcommand{\bphi}    {{\myBoldGreekNotationLower{\phi}    }}&#10;\newcommand{\bchi}    {{\myBoldGreekNotationLower{\chi}    }}&#10;\newcommand{\bpsi}    {{\myBoldGreekNotationLower{\psi}    }}&#10;\newcommand{\bomega}  {{\myBoldGreekNotationLower{\omega}  }}&#10;&#10;\newcommand{\bGamma}  {{\myBoldGreekNotationUpper{\Gamma}  }}&#10;\newcommand{\bDelta}  {{\myBoldGreekNotationUpper{\Delta}  }}&#10;\newcommand{\bTheta}  {{\myBoldGreekNotationUpper{\Theta}  }}&#10;\newcommand{\bLambda} {{\myBoldGreekNotationUpper{\Lambda} }}&#10;\newcommand{\bXi}     {{\myBoldGreekNotationUpper{\Xi}     }}&#10;\newcommand{\bPi}     {{\myBoldGreekNotationUpper{\Pi}     }}&#10;\newcommand{\bSigma}  {{\myBoldGreekNotationUpper{\Sigma}  }}&#10;\newcommand{\bUpsilon}{{\myBoldGreekNotationUpper{\Upsilon}}}&#10;\newcommand{\bPhi}    {{\myBoldGreekNotationUpper{\Phi}    }}&#10;\newcommand{\bPsi}    {{\myBoldGreekNotationUpper{\Psi}    }}&#10;\newcommand{\bOmega}  {{\myBoldGreekNotationUpper{\Omega}  }}&#10;&#10;\newcommand{\inn}[2][0cm]{\mathopen{}\left|{#2}\parbox[h][#1]{0cm}{}\right|}&#10;\newcommand{\invn}[2][0cm]{\mathopen{}\left|\left|{#2}\parbox[h][#1]{0cm}{}\right|\right|}&#10;&#10;%\newcommand{\Sa}{{\mathbf {Sa}}}&#10;%\newcommand{\Topo}{{\mathbf {Topo}}}&#10;%\newcommand{\Sep}{{\mathbf {Sep}}}&#10;%\newcommand{\Str}{{\mathbf {Str}}}&#10;%\newcommand{\Reg}{{\mathbf {Reg}}}&#10;&#10;%\newcommand{\PPhi}{{\pmb \Phi}}&#10;%\newcommand{\PPi}{{\pmb \Pi}}&#10;%\newcommand{\PPhi}{{\bm \Phi}}&#10;%\newcommand{\PPi}{{\bm \Pi}}&#10;\newcommand{\PPhi}{{\Phi}}&#10;\newcommand{\PPi}{{\Pi}}&#10;\newcommand{\ppi}{{\pi}}&#10;\newcommand{\ggam}{{\gamma}}&#10;&#10;\newcommand{\cA}{{\mathcal A}}&#10;\newcommand{\cB}{{\mathcal B}}&#10;\newcommand{\cC}{{\mathcal C}}&#10;\newcommand{\cD}{{\mathcal D}}&#10;\newcommand{\cE}{{\mathcal E}}&#10;\newcommand{\cF}{{\mathcal F}}&#10;\newcommand{\cG}{{\mathcal G}}&#10;\newcommand{\cH}{{\mathcal H}}&#10;\newcommand{\cI}{{\mathcal I}}&#10;\newcommand{\cJ}{{\mathcal J}}&#10;\newcommand{\cK}{{\mathcal K}}&#10;\newcommand{\cL}{{\mathcal L}}&#10;\newcommand{\cM}{{\mathcal M}}&#10;\newcommand{\cN}{{\mathcal N}}&#10;\newcommand{\cO}{{\mathcal O}}&#10;\newcommand{\cP}{{\mathcal P}}&#10;\newcommand{\cQ}{{\mathcal Q}}&#10;\newcommand{\cR}{{\mathcal R}}&#10;\newcommand{\cS}{{\mathcal S}}&#10;\newcommand{\cT}{{\mathcal T}}&#10;\newcommand{\cU}{{\mathcal U}}&#10;\newcommand{\cV}{{\mathcal V}}&#10;\newcommand{\cW}{{\mathcal W}}&#10;\newcommand{\cX}{{\mathcal X}}&#10;\newcommand{\cY}{{\mathcal Y}}&#10;\newcommand{\cZ}{{\mathcal Z}}&#10;&#10;\newcommand{\ca}{{\mathcal a}}&#10;\newcommand{\cb}{{\mathcal b}}&#10;\newcommand{\cc}{{\mathcal c}}&#10;\newcommand{\cd}{{\mathcal d}}&#10;\newcommand{\ce}{{\mathcal e}}&#10;%\newcommand{\cf}{{\mathcal f}}&#10;\newcommand{\cg}{{\mathcal g}}&#10;\newcommand{\ch}{{\mathcal h}}&#10;\newcommand{\ci}{{\mathcal i}}&#10;\newcommand{\cj}{{\mathcal j}}&#10;%\newcommand{\ck}{{\mathcal k}}&#10;\newcommand{\cl}{{\mathcal l}}&#10;\newcommand{\cm}{{\mathcal m}}&#10;\newcommand{\cn}{{\mathcal n}}&#10;\newcommand{\co}{{\mathcal o}}&#10;\newcommand{\cp}{{\mathcal p}}&#10;\newcommand{\cq}{{\mathcal q}}&#10;%\newcommand{\cr}{{\mathcal r}}&#10;\newcommand{\cs}{{\mathcal s}}&#10;\newcommand{\ct}{{\mathcal t}}&#10;\newcommand{\cu}{{\mathcal u}}&#10;\newcommand{\cv}{{\mathcal v}}&#10;\newcommand{\cw}{{\mathcal w}}&#10;\newcommand{\cx}{{\mathcal x}}&#10;\newcommand{\cy}{{\mathcal y}}&#10;\newcommand{\cz}{{\mathcal z}}&#10;&#10;%cool package Styles&#10;\Style{IdentityMatrixSymb=\mI,%&#10;       DSymb={\mathrm d},%&#10;       IntegrateDifferentialDSymb={\mathrm d},%&#10;       TrParen=p,%&#10;       DetParen=p}&#10;\Style{DDisplayFunc=outset}&#10;\renewcommand{\Transpose}[1]{ {#1}^\Transp }&#10;\newcommand{\TransposeInv}[1]{ {#1}^{-\Transp} }&#10;\newcommand{\T}[1]{\Transpose{#1}}&#10;\newcommand{\TInv}[1]{\TransposeInv{#1}}&#10;\newcommand{\Inv}[1]{ {#1}^{-1} }&#10;\newcommand{\Transp}{{{\mathrm T}}}&#10;      &#10;\newcommand{\Rank}[1]    {\operatorname{rank}\inp{#1}}&#10;\newcommand{\Vol}[1]     {\operatorname{vol}\inp{#1}}&#10;\renewcommand{\Vec}[1]   {\operatorname{vec}\inp{#1}}&#10;\renewcommand{\Div}[1]   {\T{\nabla} \, #1}&#10;\newcommand{\Diag}[1]    {\operatorname{diag}\inp{#1}}&#10;\newcommand{\Dim}[1]     {\operatorname{dim}\inp{#1}}&#10;\newcommand{\Diagof}[1]  {\operatorname{diag}^{-1}\inp{#1}}&#10;\newcommand*{\diff}{\mathop{}\!\mathrm{d}} %e.g. $F(x) = \int\!f(x)\diff x$&#10;\newcommand{\Argmin}[1]{\underset{#1}{\operatorname{argmin}} \;}&#10;\newcommand{\Maxof}[1]{\underset{#1}{\operatorname{max}} \;}&#10;\newcommand{\Minof}[1]{\underset{#1}{\operatorname{min}} \;}&#10;&#10;\providecommand{\e}[1]{\ensuremath{\cdot 10^{#1}}}&#10;&#10;%workaround for mathbold in cool, cf. http://tex.stackexchange.com/questions/97910&#10;\let\oldmb\mathbold&#10;\protected\def\mathbold{\oldmb}&#10;&#10;\newcommand{\CB} [1]{{\color{#1}     $\bullet$}}&#10;\newcommand{\CBB}[2]{{\color[#1]{#2} $\bullet$}}&#10;&#10;\newcommand{\ie}{i.e.}&#10;\newcommand{\Ie}{I.e.}&#10;\newcommand{\eg}{e.g.}&#10;\newcommand{\Eg}{E.g.}&#10;\newcommand{\cf}{cf.\ }&#10;\newcommand{\Cf}{Cf.\ }&#10;\newcommand{\etc}{etc.\ }&#10;\newcommand{\wrt}{w.r.t.\ }&#10;\newcommand{\Wrt}{W.r.t.\ }&#10;% \newcommand{\wlog}{w.l.o.g.~}&#10;\newcommand{\Wlog}{W.l.o.g.\ }&#10;\newcommand{\resp}{resp.\ }&#10;\newcommand{\etal}{et al.\ }&#10;&#10;\newtheorem{theorem}{Theorem}&#10;\newtheorem{definition}{Definition}&#10;\newtheorem{expectation}{Expectation}&#10;\newtheorem{problem}{Problem}&#10;%\newtheorem{algorithm}{Algorithm}&#10;&#10;%\newenvironment{fshaded}{%&#10;%\def\FrameCommand{\fcolorbox{framecolor}{shadecolor}}%&#10;%\MakeFramed {\FrameRestore}}%&#10;%{\endMakeFramed}&#10;%&#10;%\newtheorem{theorem}{Theorem}[section]&#10;%&#10;%\newenvironment{fdfn}[1][]{&#10;%\definecolor{shadecolor}{rgb}{.9,.9,1}%DEFINITION_COLORBOX&#10;%\definecolor{framecolor}{rgb}{1,1,1}%&#10;%\begin{fshaded}\begin{theorem}[#1]}{\end{theorem}\end{fshaded}}&#10;%&#10;%&#10;%\begin{fdfn}[Blash]&#10;%Eine Zahlenfolge ...&#10;%\end{fdfn}&#10;%&#10;%\begin{fdfn}[Test]&#10;%Eine Zahlenfolge ...&#10;%\end{fdfn}&#10;&#10;% :mode=latex: %&#10;&#10;\begin{document}&#10;&#10;$f_0$&#10;&#10;\end{document}"/>
  <p:tag name="IGUANATEXSIZE" val="2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%\usepackage[osf,sc]{mathpazo}&#10;\usepackage{cool}&#10;\pagestyle{empty}&#10;&#10;%!TEX root = diss.tex&#10;&#10;%%%%%%%%%%%%%%%%%%%%%%%%%%%%%%%%%%%%%%%%%%%%%%%%%%%%%%%%%%%%%&#10;%% LaTeX math macros&#10;%%%%%%%%%%%%%%%%%%%%%%%%%%%%%%%%%%%%%%%%%%%%%%%%%%%%%%%%%%%%%&#10;&#10;\newcommand{\mySetNotation}[1]{{\mathbb{#1}}}&#10;\newcommand{\RRSet}{{\mySetNotation{R}}}&#10;\newcommand{\EESet}{{\mySetNotation{E}}}&#10;\newcommand{\NNSet}{{\mySetNotation{N}}}&#10;\newcommand{\QQSet}{{\mySetNotation{Q}}}&#10;&#10;\newcommand{\myBoldNotation}[1]{{\mathbf #1}}&#10;%\newcommand{\myBoldNotation}[1]{{\mathbold{#1}}} %for euler math&#10;\newcommand{\va}   {{\myBoldNotation{a}}}&#10;\newcommand{\vb}   {{\myBoldNotation{b}}}&#10;\newcommand{\vc}   {{\myBoldNotation{c}}}&#10;\newcommand{\vd}   {{\myBoldNotation{d}}}&#10;\newcommand{\ve}   {{\myBoldNotation{e}}}&#10;\newcommand{\vf}   {{\myBoldNotation{f}}}&#10;\newcommand{\vg}   {{\myBoldNotation{g}}}&#10;\newcommand{\vh}   {{\myBoldNotation{h}}}&#10;\newcommand{\vi}   {{\myBoldNotation{i}}}&#10;\newcommand{\vj}   {{\myBoldNotation{j}}}&#10;\newcommand{\vk}   {{\myBoldNotation{k}}}&#10;\newcommand{\vl}   {{\myBoldNotation{l}}}&#10;\newcommand{\vm}   {{\myBoldNotation{m}}}&#10;\newcommand{\vn}   {{\myBoldNotation{n}}}&#10;\newcommand{\nn}   {{\myBoldNotation{n}}}&#10;\newcommand{\vo}   {{\myBoldNotation{o}}}&#10;\newcommand{\vp}   {{\myBoldNotation{p}}}&#10;\newcommand{\pp}   {{\myBoldNotation{p}}}&#10;\newcommand{\vq}   {{\myBoldNotation{q}}}&#10;\newcommand{\vr}   {{\myBoldNotation{r}}}&#10;\newcommand{\vs}   {{\myBoldNotation{s}}}&#10;\newcommand{\vt}   {{\myBoldNotation{t}}}&#10;\newcommand{\vu}   {{\myBoldNotation{u}}}&#10;\newcommand{\vv}   {{\myBoldNotation{v}}}&#10;\newcommand{\vw}   {{\myBoldNotation{w}}}&#10;\newcommand{\vx}   {{\myBoldNotation{x}}}&#10;\newcommand{\vy}   {{\myBoldNotation{y}}}&#10;\newcommand{\vz}   {{\myBoldNotation{z}}}&#10;\newcommand{\vNull}{{\myBoldNotation{0}}}&#10;\newcommand{\vOne} {{\myBoldNotation{1}}}&#10;&#10;\newcommand{\mA}   {{\myBoldNotation{A}}}&#10;\newcommand{\mB}   {{\myBoldNotation{B}}}&#10;\newcommand{\mC}   {{\myBoldNotation{C}}}&#10;\newcommand{\mD}   {{\myBoldNotation{D}}}&#10;\newcommand{\mE}   {{\myBoldNotation{E}}}&#10;\newcommand{\mF}   {{\myBoldNotation{F}}}&#10;\newcommand{\mG}   {{\myBoldNotation{G}}}&#10;\newcommand{\mH}   {{\myBoldNotation{H}}}&#10;\newcommand{\mI}   {{\myBoldNotation{I}}}&#10;\newcommand{\mJ}   {{\myBoldNotation{J}}}&#10;\newcommand{\mK}   {{\myBoldNotation{K}}}&#10;\newcommand{\mL}   {{\myBoldNotation{L}}}&#10;\newcommand{\mM}   {{\myBoldNotation{M}}}&#10;\newcommand{\mN}   {{\myBoldNotation{N}}}&#10;\newcommand{\mO}   {{\myBoldNotation{O}}}&#10;\newcommand{\mP}   {{\myBoldNotation{P}}}&#10;\newcommand{\mQ}   {{\myBoldNotation{Q}}}&#10;\newcommand{\mR}   {{\myBoldNotation{R}}}&#10;\newcommand{\mS}   {{\myBoldNotation{S}}}&#10;\newcommand{\mT}   {{\myBoldNotation{T}}}&#10;\newcommand{\mU}   {{\myBoldNotation{U}}}&#10;\newcommand{\mV}   {{\myBoldNotation{V}}}&#10;\newcommand{\mW}   {{\myBoldNotation{W}}}&#10;\newcommand{\mX}   {{\myBoldNotation{X}}}&#10;\newcommand{\mY}   {{\myBoldNotation{Y}}}&#10;\newcommand{\mZ}   {{\myBoldNotation{Z}}}&#10;\newcommand{\mNull}{{\myBoldNotation{0}}}&#10;&#10;%\newcommand{\myBoldGreekNotation}[1]{\boldsymbol{#1}}&#10;\newcommand{\myBoldGreekNotationLower}[1]{{\bm{#1}}}&#10;\newcommand{\myBoldGreekNotationUpper}[1]{{\bm{#1}}}&#10;\newcommand{\balpha}  {{\myBoldGreekNotationLower{\alpha}  }}&#10;\newcommand{\bbeta}   {{\myBoldGreekNotationLower{\beta}   }}&#10;\newcommand{\bgamma}  {{\myBoldGreekNotationLower{\gamma}  }}&#10;\newcommand{\bdelta}  {{\myBoldGreekNotationLower{\delta}  }}&#10;\newcommand{\bepsilon}{{\myBoldGreekNotationLower{\epsilon}}}&#10;\newcommand{\bzeta}   {{\myBoldGreekNotationLower{\zeta}   }}&#10;\newcommand{\btheta}  {{\myBoldGreekNotationLower{\theta}  }}&#10;\newcommand{\biota}   {{\myBoldGreekNotationLower{\iota}   }}&#10;\newcommand{\bkappa}  {{\myBoldGreekNotationLower{\kappa}  }}&#10;\newcommand{\blambda} {{\myBoldGreekNotationLower{\lambda} }}&#10;\newcommand{\bmu}     {{\myBoldGreekNotationLower{\mu}     }}&#10;\newcommand{\bnu}     {{\myBoldGreekNotationLower{\nu}     }}&#10;\newcommand{\bxi}     {{\myBoldGreekNotationLower{\xi}     }}&#10;\newcommand{\bomicron}{{\myBoldGreekNotationLower{\omicron}}}&#10;\newcommand{\bpi}     {{\myBoldGreekNotationLower{\pi}     }}&#10;\newcommand{\brho}    {{\myBoldGreekNotationLower{\rho}    }}&#10;\newcommand{\bsigma}  {{\myBoldGreekNotationLower{\sigma}  }}&#10;\newcommand{\btau}    {{\myBoldGreekNotationLower{\tau}    }}&#10;\newcommand{\bupsilon}{{\myBoldGreekNotationLower{\upsilon}}}&#10;\newcommand{\bphi}    {{\myBoldGreekNotationLower{\phi}    }}&#10;\newcommand{\bchi}    {{\myBoldGreekNotationLower{\chi}    }}&#10;\newcommand{\bpsi}    {{\myBoldGreekNotationLower{\psi}    }}&#10;\newcommand{\bomega}  {{\myBoldGreekNotationLower{\omega}  }}&#10;&#10;\newcommand{\bGamma}  {{\myBoldGreekNotationUpper{\Gamma}  }}&#10;\newcommand{\bDelta}  {{\myBoldGreekNotationUpper{\Delta}  }}&#10;\newcommand{\bTheta}  {{\myBoldGreekNotationUpper{\Theta}  }}&#10;\newcommand{\bLambda} {{\myBoldGreekNotationUpper{\Lambda} }}&#10;\newcommand{\bXi}     {{\myBoldGreekNotationUpper{\Xi}     }}&#10;\newcommand{\bPi}     {{\myBoldGreekNotationUpper{\Pi}     }}&#10;\newcommand{\bSigma}  {{\myBoldGreekNotationUpper{\Sigma}  }}&#10;\newcommand{\bUpsilon}{{\myBoldGreekNotationUpper{\Upsilon}}}&#10;\newcommand{\bPhi}    {{\myBoldGreekNotationUpper{\Phi}    }}&#10;\newcommand{\bPsi}    {{\myBoldGreekNotationUpper{\Psi}    }}&#10;\newcommand{\bOmega}  {{\myBoldGreekNotationUpper{\Omega}  }}&#10;&#10;\newcommand{\inn}[2][0cm]{\mathopen{}\left|{#2}\parbox[h][#1]{0cm}{}\right|}&#10;\newcommand{\invn}[2][0cm]{\mathopen{}\left|\left|{#2}\parbox[h][#1]{0cm}{}\right|\right|}&#10;&#10;%\newcommand{\Sa}{{\mathbf {Sa}}}&#10;%\newcommand{\Topo}{{\mathbf {Topo}}}&#10;%\newcommand{\Sep}{{\mathbf {Sep}}}&#10;%\newcommand{\Str}{{\mathbf {Str}}}&#10;%\newcommand{\Reg}{{\mathbf {Reg}}}&#10;&#10;%\newcommand{\PPhi}{{\pmb \Phi}}&#10;%\newcommand{\PPi}{{\pmb \Pi}}&#10;%\newcommand{\PPhi}{{\bm \Phi}}&#10;%\newcommand{\PPi}{{\bm \Pi}}&#10;\newcommand{\PPhi}{{\Phi}}&#10;\newcommand{\PPi}{{\Pi}}&#10;\newcommand{\ppi}{{\pi}}&#10;\newcommand{\ggam}{{\gamma}}&#10;&#10;\newcommand{\cA}{{\mathcal A}}&#10;\newcommand{\cB}{{\mathcal B}}&#10;\newcommand{\cC}{{\mathcal C}}&#10;\newcommand{\cD}{{\mathcal D}}&#10;\newcommand{\cE}{{\mathcal E}}&#10;\newcommand{\cF}{{\mathcal F}}&#10;\newcommand{\cG}{{\mathcal G}}&#10;\newcommand{\cH}{{\mathcal H}}&#10;\newcommand{\cI}{{\mathcal I}}&#10;\newcommand{\cJ}{{\mathcal J}}&#10;\newcommand{\cK}{{\mathcal K}}&#10;\newcommand{\cL}{{\mathcal L}}&#10;\newcommand{\cM}{{\mathcal M}}&#10;\newcommand{\cN}{{\mathcal N}}&#10;\newcommand{\cO}{{\mathcal O}}&#10;\newcommand{\cP}{{\mathcal P}}&#10;\newcommand{\cQ}{{\mathcal Q}}&#10;\newcommand{\cR}{{\mathcal R}}&#10;\newcommand{\cS}{{\mathcal S}}&#10;\newcommand{\cT}{{\mathcal T}}&#10;\newcommand{\cU}{{\mathcal U}}&#10;\newcommand{\cV}{{\mathcal V}}&#10;\newcommand{\cW}{{\mathcal W}}&#10;\newcommand{\cX}{{\mathcal X}}&#10;\newcommand{\cY}{{\mathcal Y}}&#10;\newcommand{\cZ}{{\mathcal Z}}&#10;&#10;\newcommand{\ca}{{\mathcal a}}&#10;\newcommand{\cb}{{\mathcal b}}&#10;\newcommand{\cc}{{\mathcal c}}&#10;\newcommand{\cd}{{\mathcal d}}&#10;\newcommand{\ce}{{\mathcal e}}&#10;%\newcommand{\cf}{{\mathcal f}}&#10;\newcommand{\cg}{{\mathcal g}}&#10;\newcommand{\ch}{{\mathcal h}}&#10;\newcommand{\ci}{{\mathcal i}}&#10;\newcommand{\cj}{{\mathcal j}}&#10;%\newcommand{\ck}{{\mathcal k}}&#10;\newcommand{\cl}{{\mathcal l}}&#10;\newcommand{\cm}{{\mathcal m}}&#10;\newcommand{\cn}{{\mathcal n}}&#10;\newcommand{\co}{{\mathcal o}}&#10;\newcommand{\cp}{{\mathcal p}}&#10;\newcommand{\cq}{{\mathcal q}}&#10;%\newcommand{\cr}{{\mathcal r}}&#10;\newcommand{\cs}{{\mathcal s}}&#10;\newcommand{\ct}{{\mathcal t}}&#10;\newcommand{\cu}{{\mathcal u}}&#10;\newcommand{\cv}{{\mathcal v}}&#10;\newcommand{\cw}{{\mathcal w}}&#10;\newcommand{\cx}{{\mathcal x}}&#10;\newcommand{\cy}{{\mathcal y}}&#10;\newcommand{\cz}{{\mathcal z}}&#10;&#10;%cool package Styles&#10;\Style{IdentityMatrixSymb=\mI,%&#10;       DSymb={\mathrm d},%&#10;       IntegrateDifferentialDSymb={\mathrm d},%&#10;       TrParen=p,%&#10;       DetParen=p}&#10;\Style{DDisplayFunc=outset}&#10;\renewcommand{\Transpose}[1]{ {#1}^\Transp }&#10;\newcommand{\TransposeInv}[1]{ {#1}^{-\Transp} }&#10;\newcommand{\T}[1]{\Transpose{#1}}&#10;\newcommand{\TInv}[1]{\TransposeInv{#1}}&#10;\newcommand{\Inv}[1]{ {#1}^{-1} }&#10;\newcommand{\Transp}{{{\mathrm T}}}&#10;      &#10;\newcommand{\Rank}[1]    {\operatorname{rank}\inp{#1}}&#10;\newcommand{\Vol}[1]     {\operatorname{vol}\inp{#1}}&#10;\renewcommand{\Vec}[1]   {\operatorname{vec}\inp{#1}}&#10;\renewcommand{\Div}[1]   {\T{\nabla} \, #1}&#10;\newcommand{\Diag}[1]    {\operatorname{diag}\inp{#1}}&#10;\newcommand{\Dim}[1]     {\operatorname{dim}\inp{#1}}&#10;\newcommand{\Diagof}[1]  {\operatorname{diag}^{-1}\inp{#1}}&#10;\newcommand*{\diff}{\mathop{}\!\mathrm{d}} %e.g. $F(x) = \int\!f(x)\diff x$&#10;\newcommand{\Argmin}[1]{\underset{#1}{\operatorname{argmin}} \;}&#10;\newcommand{\Maxof}[1]{\underset{#1}{\operatorname{max}} \;}&#10;\newcommand{\Minof}[1]{\underset{#1}{\operatorname{min}} \;}&#10;&#10;\providecommand{\e}[1]{\ensuremath{\cdot 10^{#1}}}&#10;&#10;%workaround for mathbold in cool, cf. http://tex.stackexchange.com/questions/97910&#10;\let\oldmb\mathbold&#10;\protected\def\mathbold{\oldmb}&#10;&#10;\newcommand{\CB} [1]{{\color{#1}     $\bullet$}}&#10;\newcommand{\CBB}[2]{{\color[#1]{#2} $\bullet$}}&#10;&#10;\newcommand{\ie}{i.e.}&#10;\newcommand{\Ie}{I.e.}&#10;\newcommand{\eg}{e.g.}&#10;\newcommand{\Eg}{E.g.}&#10;\newcommand{\cf}{cf.\ }&#10;\newcommand{\Cf}{Cf.\ }&#10;\newcommand{\etc}{etc.\ }&#10;\newcommand{\wrt}{w.r.t.\ }&#10;\newcommand{\Wrt}{W.r.t.\ }&#10;% \newcommand{\wlog}{w.l.o.g.~}&#10;\newcommand{\Wlog}{W.l.o.g.\ }&#10;\newcommand{\resp}{resp.\ }&#10;\newcommand{\etal}{et al.\ }&#10;&#10;\newtheorem{theorem}{Theorem}&#10;\newtheorem{definition}{Definition}&#10;\newtheorem{expectation}{Expectation}&#10;\newtheorem{problem}{Problem}&#10;%\newtheorem{algorithm}{Algorithm}&#10;&#10;%\newenvironment{fshaded}{%&#10;%\def\FrameCommand{\fcolorbox{framecolor}{shadecolor}}%&#10;%\MakeFramed {\FrameRestore}}%&#10;%{\endMakeFramed}&#10;%&#10;%\newtheorem{theorem}{Theorem}[section]&#10;%&#10;%\newenvironment{fdfn}[1][]{&#10;%\definecolor{shadecolor}{rgb}{.9,.9,1}%DEFINITION_COLORBOX&#10;%\definecolor{framecolor}{rgb}{1,1,1}%&#10;%\begin{fshaded}\begin{theorem}[#1]}{\end{theorem}\end{fshaded}}&#10;%&#10;%&#10;%\begin{fdfn}[Blash]&#10;%Eine Zahlenfolge ...&#10;%\end{fdfn}&#10;%&#10;%\begin{fdfn}[Test]&#10;%Eine Zahlenfolge ...&#10;%\end{fdfn}&#10;&#10;% :mode=latex: %&#10;&#10;\begin{document}&#10;&#10;$f_1$&#10;&#10;\end{document}"/>
  <p:tag name="IGUANATEXSIZE" val="2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%\usepackage[osf,sc]{mathpazo}&#10;\usepackage{cool}&#10;\pagestyle{empty}&#10;&#10;%!TEX root = diss.tex&#10;&#10;%%%%%%%%%%%%%%%%%%%%%%%%%%%%%%%%%%%%%%%%%%%%%%%%%%%%%%%%%%%%%&#10;%% LaTeX math macros&#10;%%%%%%%%%%%%%%%%%%%%%%%%%%%%%%%%%%%%%%%%%%%%%%%%%%%%%%%%%%%%%&#10;&#10;\newcommand{\mySetNotation}[1]{{\mathbb{#1}}}&#10;\newcommand{\RRSet}{{\mySetNotation{R}}}&#10;\newcommand{\EESet}{{\mySetNotation{E}}}&#10;\newcommand{\NNSet}{{\mySetNotation{N}}}&#10;\newcommand{\QQSet}{{\mySetNotation{Q}}}&#10;&#10;\newcommand{\myBoldNotation}[1]{{\mathbf #1}}&#10;%\newcommand{\myBoldNotation}[1]{{\mathbold{#1}}} %for euler math&#10;\newcommand{\va}   {{\myBoldNotation{a}}}&#10;\newcommand{\vb}   {{\myBoldNotation{b}}}&#10;\newcommand{\vc}   {{\myBoldNotation{c}}}&#10;\newcommand{\vd}   {{\myBoldNotation{d}}}&#10;\newcommand{\ve}   {{\myBoldNotation{e}}}&#10;\newcommand{\vf}   {{\myBoldNotation{f}}}&#10;\newcommand{\vg}   {{\myBoldNotation{g}}}&#10;\newcommand{\vh}   {{\myBoldNotation{h}}}&#10;\newcommand{\vi}   {{\myBoldNotation{i}}}&#10;\newcommand{\vj}   {{\myBoldNotation{j}}}&#10;\newcommand{\vk}   {{\myBoldNotation{k}}}&#10;\newcommand{\vl}   {{\myBoldNotation{l}}}&#10;\newcommand{\vm}   {{\myBoldNotation{m}}}&#10;\newcommand{\vn}   {{\myBoldNotation{n}}}&#10;\newcommand{\nn}   {{\myBoldNotation{n}}}&#10;\newcommand{\vo}   {{\myBoldNotation{o}}}&#10;\newcommand{\vp}   {{\myBoldNotation{p}}}&#10;\newcommand{\pp}   {{\myBoldNotation{p}}}&#10;\newcommand{\vq}   {{\myBoldNotation{q}}}&#10;\newcommand{\vr}   {{\myBoldNotation{r}}}&#10;\newcommand{\vs}   {{\myBoldNotation{s}}}&#10;\newcommand{\vt}   {{\myBoldNotation{t}}}&#10;\newcommand{\vu}   {{\myBoldNotation{u}}}&#10;\newcommand{\vv}   {{\myBoldNotation{v}}}&#10;\newcommand{\vw}   {{\myBoldNotation{w}}}&#10;\newcommand{\vx}   {{\myBoldNotation{x}}}&#10;\newcommand{\vy}   {{\myBoldNotation{y}}}&#10;\newcommand{\vz}   {{\myBoldNotation{z}}}&#10;\newcommand{\vNull}{{\myBoldNotation{0}}}&#10;\newcommand{\vOne} {{\myBoldNotation{1}}}&#10;&#10;\newcommand{\mA}   {{\myBoldNotation{A}}}&#10;\newcommand{\mB}   {{\myBoldNotation{B}}}&#10;\newcommand{\mC}   {{\myBoldNotation{C}}}&#10;\newcommand{\mD}   {{\myBoldNotation{D}}}&#10;\newcommand{\mE}   {{\myBoldNotation{E}}}&#10;\newcommand{\mF}   {{\myBoldNotation{F}}}&#10;\newcommand{\mG}   {{\myBoldNotation{G}}}&#10;\newcommand{\mH}   {{\myBoldNotation{H}}}&#10;\newcommand{\mI}   {{\myBoldNotation{I}}}&#10;\newcommand{\mJ}   {{\myBoldNotation{J}}}&#10;\newcommand{\mK}   {{\myBoldNotation{K}}}&#10;\newcommand{\mL}   {{\myBoldNotation{L}}}&#10;\newcommand{\mM}   {{\myBoldNotation{M}}}&#10;\newcommand{\mN}   {{\myBoldNotation{N}}}&#10;\newcommand{\mO}   {{\myBoldNotation{O}}}&#10;\newcommand{\mP}   {{\myBoldNotation{P}}}&#10;\newcommand{\mQ}   {{\myBoldNotation{Q}}}&#10;\newcommand{\mR}   {{\myBoldNotation{R}}}&#10;\newcommand{\mS}   {{\myBoldNotation{S}}}&#10;\newcommand{\mT}   {{\myBoldNotation{T}}}&#10;\newcommand{\mU}   {{\myBoldNotation{U}}}&#10;\newcommand{\mV}   {{\myBoldNotation{V}}}&#10;\newcommand{\mW}   {{\myBoldNotation{W}}}&#10;\newcommand{\mX}   {{\myBoldNotation{X}}}&#10;\newcommand{\mY}   {{\myBoldNotation{Y}}}&#10;\newcommand{\mZ}   {{\myBoldNotation{Z}}}&#10;\newcommand{\mNull}{{\myBoldNotation{0}}}&#10;&#10;%\newcommand{\myBoldGreekNotation}[1]{\boldsymbol{#1}}&#10;\newcommand{\myBoldGreekNotationLower}[1]{{\bm{#1}}}&#10;\newcommand{\myBoldGreekNotationUpper}[1]{{\bm{#1}}}&#10;\newcommand{\balpha}  {{\myBoldGreekNotationLower{\alpha}  }}&#10;\newcommand{\bbeta}   {{\myBoldGreekNotationLower{\beta}   }}&#10;\newcommand{\bgamma}  {{\myBoldGreekNotationLower{\gamma}  }}&#10;\newcommand{\bdelta}  {{\myBoldGreekNotationLower{\delta}  }}&#10;\newcommand{\bepsilon}{{\myBoldGreekNotationLower{\epsilon}}}&#10;\newcommand{\bzeta}   {{\myBoldGreekNotationLower{\zeta}   }}&#10;\newcommand{\btheta}  {{\myBoldGreekNotationLower{\theta}  }}&#10;\newcommand{\biota}   {{\myBoldGreekNotationLower{\iota}   }}&#10;\newcommand{\bkappa}  {{\myBoldGreekNotationLower{\kappa}  }}&#10;\newcommand{\blambda} {{\myBoldGreekNotationLower{\lambda} }}&#10;\newcommand{\bmu}     {{\myBoldGreekNotationLower{\mu}     }}&#10;\newcommand{\bnu}     {{\myBoldGreekNotationLower{\nu}     }}&#10;\newcommand{\bxi}     {{\myBoldGreekNotationLower{\xi}     }}&#10;\newcommand{\bomicron}{{\myBoldGreekNotationLower{\omicron}}}&#10;\newcommand{\bpi}     {{\myBoldGreekNotationLower{\pi}     }}&#10;\newcommand{\brho}    {{\myBoldGreekNotationLower{\rho}    }}&#10;\newcommand{\bsigma}  {{\myBoldGreekNotationLower{\sigma}  }}&#10;\newcommand{\btau}    {{\myBoldGreekNotationLower{\tau}    }}&#10;\newcommand{\bupsilon}{{\myBoldGreekNotationLower{\upsilon}}}&#10;\newcommand{\bphi}    {{\myBoldGreekNotationLower{\phi}    }}&#10;\newcommand{\bchi}    {{\myBoldGreekNotationLower{\chi}    }}&#10;\newcommand{\bpsi}    {{\myBoldGreekNotationLower{\psi}    }}&#10;\newcommand{\bomega}  {{\myBoldGreekNotationLower{\omega}  }}&#10;&#10;\newcommand{\bGamma}  {{\myBoldGreekNotationUpper{\Gamma}  }}&#10;\newcommand{\bDelta}  {{\myBoldGreekNotationUpper{\Delta}  }}&#10;\newcommand{\bTheta}  {{\myBoldGreekNotationUpper{\Theta}  }}&#10;\newcommand{\bLambda} {{\myBoldGreekNotationUpper{\Lambda} }}&#10;\newcommand{\bXi}     {{\myBoldGreekNotationUpper{\Xi}     }}&#10;\newcommand{\bPi}     {{\myBoldGreekNotationUpper{\Pi}     }}&#10;\newcommand{\bSigma}  {{\myBoldGreekNotationUpper{\Sigma}  }}&#10;\newcommand{\bUpsilon}{{\myBoldGreekNotationUpper{\Upsilon}}}&#10;\newcommand{\bPhi}    {{\myBoldGreekNotationUpper{\Phi}    }}&#10;\newcommand{\bPsi}    {{\myBoldGreekNotationUpper{\Psi}    }}&#10;\newcommand{\bOmega}  {{\myBoldGreekNotationUpper{\Omega}  }}&#10;&#10;\newcommand{\inn}[2][0cm]{\mathopen{}\left|{#2}\parbox[h][#1]{0cm}{}\right|}&#10;\newcommand{\invn}[2][0cm]{\mathopen{}\left|\left|{#2}\parbox[h][#1]{0cm}{}\right|\right|}&#10;&#10;%\newcommand{\Sa}{{\mathbf {Sa}}}&#10;%\newcommand{\Topo}{{\mathbf {Topo}}}&#10;%\newcommand{\Sep}{{\mathbf {Sep}}}&#10;%\newcommand{\Str}{{\mathbf {Str}}}&#10;%\newcommand{\Reg}{{\mathbf {Reg}}}&#10;&#10;%\newcommand{\PPhi}{{\pmb \Phi}}&#10;%\newcommand{\PPi}{{\pmb \Pi}}&#10;%\newcommand{\PPhi}{{\bm \Phi}}&#10;%\newcommand{\PPi}{{\bm \Pi}}&#10;\newcommand{\PPhi}{{\Phi}}&#10;\newcommand{\PPi}{{\Pi}}&#10;\newcommand{\ppi}{{\pi}}&#10;\newcommand{\ggam}{{\gamma}}&#10;&#10;\newcommand{\cA}{{\mathcal A}}&#10;\newcommand{\cB}{{\mathcal B}}&#10;\newcommand{\cC}{{\mathcal C}}&#10;\newcommand{\cD}{{\mathcal D}}&#10;\newcommand{\cE}{{\mathcal E}}&#10;\newcommand{\cF}{{\mathcal F}}&#10;\newcommand{\cG}{{\mathcal G}}&#10;\newcommand{\cH}{{\mathcal H}}&#10;\newcommand{\cI}{{\mathcal I}}&#10;\newcommand{\cJ}{{\mathcal J}}&#10;\newcommand{\cK}{{\mathcal K}}&#10;\newcommand{\cL}{{\mathcal L}}&#10;\newcommand{\cM}{{\mathcal M}}&#10;\newcommand{\cN}{{\mathcal N}}&#10;\newcommand{\cO}{{\mathcal O}}&#10;\newcommand{\cP}{{\mathcal P}}&#10;\newcommand{\cQ}{{\mathcal Q}}&#10;\newcommand{\cR}{{\mathcal R}}&#10;\newcommand{\cS}{{\mathcal S}}&#10;\newcommand{\cT}{{\mathcal T}}&#10;\newcommand{\cU}{{\mathcal U}}&#10;\newcommand{\cV}{{\mathcal V}}&#10;\newcommand{\cW}{{\mathcal W}}&#10;\newcommand{\cX}{{\mathcal X}}&#10;\newcommand{\cY}{{\mathcal Y}}&#10;\newcommand{\cZ}{{\mathcal Z}}&#10;&#10;\newcommand{\ca}{{\mathcal a}}&#10;\newcommand{\cb}{{\mathcal b}}&#10;\newcommand{\cc}{{\mathcal c}}&#10;\newcommand{\cd}{{\mathcal d}}&#10;\newcommand{\ce}{{\mathcal e}}&#10;%\newcommand{\cf}{{\mathcal f}}&#10;\newcommand{\cg}{{\mathcal g}}&#10;\newcommand{\ch}{{\mathcal h}}&#10;\newcommand{\ci}{{\mathcal i}}&#10;\newcommand{\cj}{{\mathcal j}}&#10;%\newcommand{\ck}{{\mathcal k}}&#10;\newcommand{\cl}{{\mathcal l}}&#10;\newcommand{\cm}{{\mathcal m}}&#10;\newcommand{\cn}{{\mathcal n}}&#10;\newcommand{\co}{{\mathcal o}}&#10;\newcommand{\cp}{{\mathcal p}}&#10;\newcommand{\cq}{{\mathcal q}}&#10;%\newcommand{\cr}{{\mathcal r}}&#10;\newcommand{\cs}{{\mathcal s}}&#10;\newcommand{\ct}{{\mathcal t}}&#10;\newcommand{\cu}{{\mathcal u}}&#10;\newcommand{\cv}{{\mathcal v}}&#10;\newcommand{\cw}{{\mathcal w}}&#10;\newcommand{\cx}{{\mathcal x}}&#10;\newcommand{\cy}{{\mathcal y}}&#10;\newcommand{\cz}{{\mathcal z}}&#10;&#10;%cool package Styles&#10;\Style{IdentityMatrixSymb=\mI,%&#10;       DSymb={\mathrm d},%&#10;       IntegrateDifferentialDSymb={\mathrm d},%&#10;       TrParen=p,%&#10;       DetParen=p}&#10;\Style{DDisplayFunc=outset}&#10;\renewcommand{\Transpose}[1]{ {#1}^\Transp }&#10;\newcommand{\TransposeInv}[1]{ {#1}^{-\Transp} }&#10;\newcommand{\T}[1]{\Transpose{#1}}&#10;\newcommand{\TInv}[1]{\TransposeInv{#1}}&#10;\newcommand{\Inv}[1]{ {#1}^{-1} }&#10;\newcommand{\Transp}{{{\mathrm T}}}&#10;      &#10;\newcommand{\Rank}[1]    {\operatorname{rank}\inp{#1}}&#10;\newcommand{\Vol}[1]     {\operatorname{vol}\inp{#1}}&#10;\renewcommand{\Vec}[1]   {\operatorname{vec}\inp{#1}}&#10;\renewcommand{\Div}[1]   {\T{\nabla} \, #1}&#10;\newcommand{\Diag}[1]    {\operatorname{diag}\inp{#1}}&#10;\newcommand{\Dim}[1]     {\operatorname{dim}\inp{#1}}&#10;\newcommand{\Diagof}[1]  {\operatorname{diag}^{-1}\inp{#1}}&#10;\newcommand*{\diff}{\mathop{}\!\mathrm{d}} %e.g. $F(x) = \int\!f(x)\diff x$&#10;\newcommand{\Argmin}[1]{\underset{#1}{\operatorname{argmin}} \;}&#10;\newcommand{\Maxof}[1]{\underset{#1}{\operatorname{max}} \;}&#10;\newcommand{\Minof}[1]{\underset{#1}{\operatorname{min}} \;}&#10;&#10;\providecommand{\e}[1]{\ensuremath{\cdot 10^{#1}}}&#10;&#10;%workaround for mathbold in cool, cf. http://tex.stackexchange.com/questions/97910&#10;\let\oldmb\mathbold&#10;\protected\def\mathbold{\oldmb}&#10;&#10;\newcommand{\CB} [1]{{\color{#1}     $\bullet$}}&#10;\newcommand{\CBB}[2]{{\color[#1]{#2} $\bullet$}}&#10;&#10;\newcommand{\ie}{i.e.}&#10;\newcommand{\Ie}{I.e.}&#10;\newcommand{\eg}{e.g.}&#10;\newcommand{\Eg}{E.g.}&#10;\newcommand{\cf}{cf.\ }&#10;\newcommand{\Cf}{Cf.\ }&#10;\newcommand{\etc}{etc.\ }&#10;\newcommand{\wrt}{w.r.t.\ }&#10;\newcommand{\Wrt}{W.r.t.\ }&#10;% \newcommand{\wlog}{w.l.o.g.~}&#10;\newcommand{\Wlog}{W.l.o.g.\ }&#10;\newcommand{\resp}{resp.\ }&#10;\newcommand{\etal}{et al.\ }&#10;&#10;\newtheorem{theorem}{Theorem}&#10;\newtheorem{definition}{Definition}&#10;\newtheorem{expectation}{Expectation}&#10;\newtheorem{problem}{Problem}&#10;%\newtheorem{algorithm}{Algorithm}&#10;&#10;%\newenvironment{fshaded}{%&#10;%\def\FrameCommand{\fcolorbox{framecolor}{shadecolor}}%&#10;%\MakeFramed {\FrameRestore}}%&#10;%{\endMakeFramed}&#10;%&#10;%\newtheorem{theorem}{Theorem}[section]&#10;%&#10;%\newenvironment{fdfn}[1][]{&#10;%\definecolor{shadecolor}{rgb}{.9,.9,1}%DEFINITION_COLORBOX&#10;%\definecolor{framecolor}{rgb}{1,1,1}%&#10;%\begin{fshaded}\begin{theorem}[#1]}{\end{theorem}\end{fshaded}}&#10;%&#10;%&#10;%\begin{fdfn}[Blash]&#10;%Eine Zahlenfolge ...&#10;%\end{fdfn}&#10;%&#10;%\begin{fdfn}[Test]&#10;%Eine Zahlenfolge ...&#10;%\end{fdfn}&#10;&#10;% :mode=latex: %&#10;&#10;\begin{document}&#10;&#10;$f_2$&#10;&#10;\end{document}"/>
  <p:tag name="IGUANATEXSIZE" val="2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%\usepackage[osf,sc]{mathpazo}&#10;\usepackage{cool}&#10;\pagestyle{empty}&#10;&#10;%!TEX root = diss.tex&#10;&#10;%%%%%%%%%%%%%%%%%%%%%%%%%%%%%%%%%%%%%%%%%%%%%%%%%%%%%%%%%%%%%&#10;%% LaTeX math macros&#10;%%%%%%%%%%%%%%%%%%%%%%%%%%%%%%%%%%%%%%%%%%%%%%%%%%%%%%%%%%%%%&#10;&#10;\newcommand{\mySetNotation}[1]{{\mathbb{#1}}}&#10;\newcommand{\RRSet}{{\mySetNotation{R}}}&#10;\newcommand{\EESet}{{\mySetNotation{E}}}&#10;\newcommand{\NNSet}{{\mySetNotation{N}}}&#10;\newcommand{\QQSet}{{\mySetNotation{Q}}}&#10;&#10;\newcommand{\myBoldNotation}[1]{{\mathbf #1}}&#10;%\newcommand{\myBoldNotation}[1]{{\mathbold{#1}}} %for euler math&#10;\newcommand{\va}   {{\myBoldNotation{a}}}&#10;\newcommand{\vb}   {{\myBoldNotation{b}}}&#10;\newcommand{\vc}   {{\myBoldNotation{c}}}&#10;\newcommand{\vd}   {{\myBoldNotation{d}}}&#10;\newcommand{\ve}   {{\myBoldNotation{e}}}&#10;\newcommand{\vf}   {{\myBoldNotation{f}}}&#10;\newcommand{\vg}   {{\myBoldNotation{g}}}&#10;\newcommand{\vh}   {{\myBoldNotation{h}}}&#10;\newcommand{\vi}   {{\myBoldNotation{i}}}&#10;\newcommand{\vj}   {{\myBoldNotation{j}}}&#10;\newcommand{\vk}   {{\myBoldNotation{k}}}&#10;\newcommand{\vl}   {{\myBoldNotation{l}}}&#10;\newcommand{\vm}   {{\myBoldNotation{m}}}&#10;\newcommand{\vn}   {{\myBoldNotation{n}}}&#10;\newcommand{\nn}   {{\myBoldNotation{n}}}&#10;\newcommand{\vo}   {{\myBoldNotation{o}}}&#10;\newcommand{\vp}   {{\myBoldNotation{p}}}&#10;\newcommand{\pp}   {{\myBoldNotation{p}}}&#10;\newcommand{\vq}   {{\myBoldNotation{q}}}&#10;\newcommand{\vr}   {{\myBoldNotation{r}}}&#10;\newcommand{\vs}   {{\myBoldNotation{s}}}&#10;\newcommand{\vt}   {{\myBoldNotation{t}}}&#10;\newcommand{\vu}   {{\myBoldNotation{u}}}&#10;\newcommand{\vv}   {{\myBoldNotation{v}}}&#10;\newcommand{\vw}   {{\myBoldNotation{w}}}&#10;\newcommand{\vx}   {{\myBoldNotation{x}}}&#10;\newcommand{\vy}   {{\myBoldNotation{y}}}&#10;\newcommand{\vz}   {{\myBoldNotation{z}}}&#10;\newcommand{\vNull}{{\myBoldNotation{0}}}&#10;\newcommand{\vOne} {{\myBoldNotation{1}}}&#10;&#10;\newcommand{\mA}   {{\myBoldNotation{A}}}&#10;\newcommand{\mB}   {{\myBoldNotation{B}}}&#10;\newcommand{\mC}   {{\myBoldNotation{C}}}&#10;\newcommand{\mD}   {{\myBoldNotation{D}}}&#10;\newcommand{\mE}   {{\myBoldNotation{E}}}&#10;\newcommand{\mF}   {{\myBoldNotation{F}}}&#10;\newcommand{\mG}   {{\myBoldNotation{G}}}&#10;\newcommand{\mH}   {{\myBoldNotation{H}}}&#10;\newcommand{\mI}   {{\myBoldNotation{I}}}&#10;\newcommand{\mJ}   {{\myBoldNotation{J}}}&#10;\newcommand{\mK}   {{\myBoldNotation{K}}}&#10;\newcommand{\mL}   {{\myBoldNotation{L}}}&#10;\newcommand{\mM}   {{\myBoldNotation{M}}}&#10;\newcommand{\mN}   {{\myBoldNotation{N}}}&#10;\newcommand{\mO}   {{\myBoldNotation{O}}}&#10;\newcommand{\mP}   {{\myBoldNotation{P}}}&#10;\newcommand{\mQ}   {{\myBoldNotation{Q}}}&#10;\newcommand{\mR}   {{\myBoldNotation{R}}}&#10;\newcommand{\mS}   {{\myBoldNotation{S}}}&#10;\newcommand{\mT}   {{\myBoldNotation{T}}}&#10;\newcommand{\mU}   {{\myBoldNotation{U}}}&#10;\newcommand{\mV}   {{\myBoldNotation{V}}}&#10;\newcommand{\mW}   {{\myBoldNotation{W}}}&#10;\newcommand{\mX}   {{\myBoldNotation{X}}}&#10;\newcommand{\mY}   {{\myBoldNotation{Y}}}&#10;\newcommand{\mZ}   {{\myBoldNotation{Z}}}&#10;\newcommand{\mNull}{{\myBoldNotation{0}}}&#10;&#10;%\newcommand{\myBoldGreekNotation}[1]{\boldsymbol{#1}}&#10;\newcommand{\myBoldGreekNotationLower}[1]{{\bm{#1}}}&#10;\newcommand{\myBoldGreekNotationUpper}[1]{{\bm{#1}}}&#10;\newcommand{\balpha}  {{\myBoldGreekNotationLower{\alpha}  }}&#10;\newcommand{\bbeta}   {{\myBoldGreekNotationLower{\beta}   }}&#10;\newcommand{\bgamma}  {{\myBoldGreekNotationLower{\gamma}  }}&#10;\newcommand{\bdelta}  {{\myBoldGreekNotationLower{\delta}  }}&#10;\newcommand{\bepsilon}{{\myBoldGreekNotationLower{\epsilon}}}&#10;\newcommand{\bzeta}   {{\myBoldGreekNotationLower{\zeta}   }}&#10;\newcommand{\btheta}  {{\myBoldGreekNotationLower{\theta}  }}&#10;\newcommand{\biota}   {{\myBoldGreekNotationLower{\iota}   }}&#10;\newcommand{\bkappa}  {{\myBoldGreekNotationLower{\kappa}  }}&#10;\newcommand{\blambda} {{\myBoldGreekNotationLower{\lambda} }}&#10;\newcommand{\bmu}     {{\myBoldGreekNotationLower{\mu}     }}&#10;\newcommand{\bnu}     {{\myBoldGreekNotationLower{\nu}     }}&#10;\newcommand{\bxi}     {{\myBoldGreekNotationLower{\xi}     }}&#10;\newcommand{\bomicron}{{\myBoldGreekNotationLower{\omicron}}}&#10;\newcommand{\bpi}     {{\myBoldGreekNotationLower{\pi}     }}&#10;\newcommand{\brho}    {{\myBoldGreekNotationLower{\rho}    }}&#10;\newcommand{\bsigma}  {{\myBoldGreekNotationLower{\sigma}  }}&#10;\newcommand{\btau}    {{\myBoldGreekNotationLower{\tau}    }}&#10;\newcommand{\bupsilon}{{\myBoldGreekNotationLower{\upsilon}}}&#10;\newcommand{\bphi}    {{\myBoldGreekNotationLower{\phi}    }}&#10;\newcommand{\bchi}    {{\myBoldGreekNotationLower{\chi}    }}&#10;\newcommand{\bpsi}    {{\myBoldGreekNotationLower{\psi}    }}&#10;\newcommand{\bomega}  {{\myBoldGreekNotationLower{\omega}  }}&#10;&#10;\newcommand{\bGamma}  {{\myBoldGreekNotationUpper{\Gamma}  }}&#10;\newcommand{\bDelta}  {{\myBoldGreekNotationUpper{\Delta}  }}&#10;\newcommand{\bTheta}  {{\myBoldGreekNotationUpper{\Theta}  }}&#10;\newcommand{\bLambda} {{\myBoldGreekNotationUpper{\Lambda} }}&#10;\newcommand{\bXi}     {{\myBoldGreekNotationUpper{\Xi}     }}&#10;\newcommand{\bPi}     {{\myBoldGreekNotationUpper{\Pi}     }}&#10;\newcommand{\bSigma}  {{\myBoldGreekNotationUpper{\Sigma}  }}&#10;\newcommand{\bUpsilon}{{\myBoldGreekNotationUpper{\Upsilon}}}&#10;\newcommand{\bPhi}    {{\myBoldGreekNotationUpper{\Phi}    }}&#10;\newcommand{\bPsi}    {{\myBoldGreekNotationUpper{\Psi}    }}&#10;\newcommand{\bOmega}  {{\myBoldGreekNotationUpper{\Omega}  }}&#10;&#10;\newcommand{\inn}[2][0cm]{\mathopen{}\left|{#2}\parbox[h][#1]{0cm}{}\right|}&#10;\newcommand{\invn}[2][0cm]{\mathopen{}\left|\left|{#2}\parbox[h][#1]{0cm}{}\right|\right|}&#10;&#10;%\newcommand{\Sa}{{\mathbf {Sa}}}&#10;%\newcommand{\Topo}{{\mathbf {Topo}}}&#10;%\newcommand{\Sep}{{\mathbf {Sep}}}&#10;%\newcommand{\Str}{{\mathbf {Str}}}&#10;%\newcommand{\Reg}{{\mathbf {Reg}}}&#10;&#10;%\newcommand{\PPhi}{{\pmb \Phi}}&#10;%\newcommand{\PPi}{{\pmb \Pi}}&#10;%\newcommand{\PPhi}{{\bm \Phi}}&#10;%\newcommand{\PPi}{{\bm \Pi}}&#10;\newcommand{\PPhi}{{\Phi}}&#10;\newcommand{\PPi}{{\Pi}}&#10;\newcommand{\ppi}{{\pi}}&#10;\newcommand{\ggam}{{\gamma}}&#10;&#10;\newcommand{\cA}{{\mathcal A}}&#10;\newcommand{\cB}{{\mathcal B}}&#10;\newcommand{\cC}{{\mathcal C}}&#10;\newcommand{\cD}{{\mathcal D}}&#10;\newcommand{\cE}{{\mathcal E}}&#10;\newcommand{\cF}{{\mathcal F}}&#10;\newcommand{\cG}{{\mathcal G}}&#10;\newcommand{\cH}{{\mathcal H}}&#10;\newcommand{\cI}{{\mathcal I}}&#10;\newcommand{\cJ}{{\mathcal J}}&#10;\newcommand{\cK}{{\mathcal K}}&#10;\newcommand{\cL}{{\mathcal L}}&#10;\newcommand{\cM}{{\mathcal M}}&#10;\newcommand{\cN}{{\mathcal N}}&#10;\newcommand{\cO}{{\mathcal O}}&#10;\newcommand{\cP}{{\mathcal P}}&#10;\newcommand{\cQ}{{\mathcal Q}}&#10;\newcommand{\cR}{{\mathcal R}}&#10;\newcommand{\cS}{{\mathcal S}}&#10;\newcommand{\cT}{{\mathcal T}}&#10;\newcommand{\cU}{{\mathcal U}}&#10;\newcommand{\cV}{{\mathcal V}}&#10;\newcommand{\cW}{{\mathcal W}}&#10;\newcommand{\cX}{{\mathcal X}}&#10;\newcommand{\cY}{{\mathcal Y}}&#10;\newcommand{\cZ}{{\mathcal Z}}&#10;&#10;\newcommand{\ca}{{\mathcal a}}&#10;\newcommand{\cb}{{\mathcal b}}&#10;\newcommand{\cc}{{\mathcal c}}&#10;\newcommand{\cd}{{\mathcal d}}&#10;\newcommand{\ce}{{\mathcal e}}&#10;%\newcommand{\cf}{{\mathcal f}}&#10;\newcommand{\cg}{{\mathcal g}}&#10;\newcommand{\ch}{{\mathcal h}}&#10;\newcommand{\ci}{{\mathcal i}}&#10;\newcommand{\cj}{{\mathcal j}}&#10;%\newcommand{\ck}{{\mathcal k}}&#10;\newcommand{\cl}{{\mathcal l}}&#10;\newcommand{\cm}{{\mathcal m}}&#10;\newcommand{\cn}{{\mathcal n}}&#10;\newcommand{\co}{{\mathcal o}}&#10;\newcommand{\cp}{{\mathcal p}}&#10;\newcommand{\cq}{{\mathcal q}}&#10;%\newcommand{\cr}{{\mathcal r}}&#10;\newcommand{\cs}{{\mathcal s}}&#10;\newcommand{\ct}{{\mathcal t}}&#10;\newcommand{\cu}{{\mathcal u}}&#10;\newcommand{\cv}{{\mathcal v}}&#10;\newcommand{\cw}{{\mathcal w}}&#10;\newcommand{\cx}{{\mathcal x}}&#10;\newcommand{\cy}{{\mathcal y}}&#10;\newcommand{\cz}{{\mathcal z}}&#10;&#10;%cool package Styles&#10;\Style{IdentityMatrixSymb=\mI,%&#10;       DSymb={\mathrm d},%&#10;       IntegrateDifferentialDSymb={\mathrm d},%&#10;       TrParen=p,%&#10;       DetParen=p}&#10;\Style{DDisplayFunc=outset}&#10;\renewcommand{\Transpose}[1]{ {#1}^\Transp }&#10;\newcommand{\TransposeInv}[1]{ {#1}^{-\Transp} }&#10;\newcommand{\T}[1]{\Transpose{#1}}&#10;\newcommand{\TInv}[1]{\TransposeInv{#1}}&#10;\newcommand{\Inv}[1]{ {#1}^{-1} }&#10;\newcommand{\Transp}{{{\mathrm T}}}&#10;      &#10;\newcommand{\Rank}[1]    {\operatorname{rank}\inp{#1}}&#10;\newcommand{\Vol}[1]     {\operatorname{vol}\inp{#1}}&#10;\renewcommand{\Vec}[1]   {\operatorname{vec}\inp{#1}}&#10;\renewcommand{\Div}[1]   {\T{\nabla} \, #1}&#10;\newcommand{\Diag}[1]    {\operatorname{diag}\inp{#1}}&#10;\newcommand{\Dim}[1]     {\operatorname{dim}\inp{#1}}&#10;\newcommand{\Diagof}[1]  {\operatorname{diag}^{-1}\inp{#1}}&#10;\newcommand*{\diff}{\mathop{}\!\mathrm{d}} %e.g. $F(x) = \int\!f(x)\diff x$&#10;\newcommand{\Argmin}[1]{\underset{#1}{\operatorname{argmin}} \;}&#10;\newcommand{\Maxof}[1]{\underset{#1}{\operatorname{max}} \;}&#10;\newcommand{\Minof}[1]{\underset{#1}{\operatorname{min}} \;}&#10;&#10;\providecommand{\e}[1]{\ensuremath{\cdot 10^{#1}}}&#10;&#10;%workaround for mathbold in cool, cf. http://tex.stackexchange.com/questions/97910&#10;\let\oldmb\mathbold&#10;\protected\def\mathbold{\oldmb}&#10;&#10;\newcommand{\CB} [1]{{\color{#1}     $\bullet$}}&#10;\newcommand{\CBB}[2]{{\color[#1]{#2} $\bullet$}}&#10;&#10;\newcommand{\ie}{i.e.}&#10;\newcommand{\Ie}{I.e.}&#10;\newcommand{\eg}{e.g.}&#10;\newcommand{\Eg}{E.g.}&#10;\newcommand{\cf}{cf.\ }&#10;\newcommand{\Cf}{Cf.\ }&#10;\newcommand{\etc}{etc.\ }&#10;\newcommand{\wrt}{w.r.t.\ }&#10;\newcommand{\Wrt}{W.r.t.\ }&#10;% \newcommand{\wlog}{w.l.o.g.~}&#10;\newcommand{\Wlog}{W.l.o.g.\ }&#10;\newcommand{\resp}{resp.\ }&#10;\newcommand{\etal}{et al.\ }&#10;&#10;\newtheorem{theorem}{Theorem}&#10;\newtheorem{definition}{Definition}&#10;\newtheorem{expectation}{Expectation}&#10;\newtheorem{problem}{Problem}&#10;%\newtheorem{algorithm}{Algorithm}&#10;&#10;%\newenvironment{fshaded}{%&#10;%\def\FrameCommand{\fcolorbox{framecolor}{shadecolor}}%&#10;%\MakeFramed {\FrameRestore}}%&#10;%{\endMakeFramed}&#10;%&#10;%\newtheorem{theorem}{Theorem}[section]&#10;%&#10;%\newenvironment{fdfn}[1][]{&#10;%\definecolor{shadecolor}{rgb}{.9,.9,1}%DEFINITION_COLORBOX&#10;%\definecolor{framecolor}{rgb}{1,1,1}%&#10;%\begin{fshaded}\begin{theorem}[#1]}{\end{theorem}\end{fshaded}}&#10;%&#10;%&#10;%\begin{fdfn}[Blash]&#10;%Eine Zahlenfolge ...&#10;%\end{fdfn}&#10;%&#10;%\begin{fdfn}[Test]&#10;%Eine Zahlenfolge ...&#10;%\end{fdfn}&#10;&#10;% :mode=latex: %&#10;&#10;\begin{document}&#10;&#10;$f_3$&#10;&#10;\end{document}"/>
  <p:tag name="IGUANATEXSIZE" val="2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%\usepackage[osf,sc]{mathpazo}&#10;\usepackage{cool}&#10;\pagestyle{empty}&#10;&#10;%!TEX root = diss.tex&#10;&#10;%%%%%%%%%%%%%%%%%%%%%%%%%%%%%%%%%%%%%%%%%%%%%%%%%%%%%%%%%%%%%&#10;%% LaTeX math macros&#10;%%%%%%%%%%%%%%%%%%%%%%%%%%%%%%%%%%%%%%%%%%%%%%%%%%%%%%%%%%%%%&#10;&#10;\newcommand{\mySetNotation}[1]{{\mathbb{#1}}}&#10;\newcommand{\RRSet}{{\mySetNotation{R}}}&#10;\newcommand{\EESet}{{\mySetNotation{E}}}&#10;\newcommand{\NNSet}{{\mySetNotation{N}}}&#10;\newcommand{\QQSet}{{\mySetNotation{Q}}}&#10;&#10;\newcommand{\myBoldNotation}[1]{{\mathbf #1}}&#10;%\newcommand{\myBoldNotation}[1]{{\mathbold{#1}}} %for euler math&#10;\newcommand{\va}   {{\myBoldNotation{a}}}&#10;\newcommand{\vb}   {{\myBoldNotation{b}}}&#10;\newcommand{\vc}   {{\myBoldNotation{c}}}&#10;\newcommand{\vd}   {{\myBoldNotation{d}}}&#10;\newcommand{\ve}   {{\myBoldNotation{e}}}&#10;\newcommand{\vf}   {{\myBoldNotation{f}}}&#10;\newcommand{\vg}   {{\myBoldNotation{g}}}&#10;\newcommand{\vh}   {{\myBoldNotation{h}}}&#10;\newcommand{\vi}   {{\myBoldNotation{i}}}&#10;\newcommand{\vj}   {{\myBoldNotation{j}}}&#10;\newcommand{\vk}   {{\myBoldNotation{k}}}&#10;\newcommand{\vl}   {{\myBoldNotation{l}}}&#10;\newcommand{\vm}   {{\myBoldNotation{m}}}&#10;\newcommand{\vn}   {{\myBoldNotation{n}}}&#10;\newcommand{\nn}   {{\myBoldNotation{n}}}&#10;\newcommand{\vo}   {{\myBoldNotation{o}}}&#10;\newcommand{\vp}   {{\myBoldNotation{p}}}&#10;\newcommand{\pp}   {{\myBoldNotation{p}}}&#10;\newcommand{\vq}   {{\myBoldNotation{q}}}&#10;\newcommand{\vr}   {{\myBoldNotation{r}}}&#10;\newcommand{\vs}   {{\myBoldNotation{s}}}&#10;\newcommand{\vt}   {{\myBoldNotation{t}}}&#10;\newcommand{\vu}   {{\myBoldNotation{u}}}&#10;\newcommand{\vv}   {{\myBoldNotation{v}}}&#10;\newcommand{\vw}   {{\myBoldNotation{w}}}&#10;\newcommand{\vx}   {{\myBoldNotation{x}}}&#10;\newcommand{\vy}   {{\myBoldNotation{y}}}&#10;\newcommand{\vz}   {{\myBoldNotation{z}}}&#10;\newcommand{\vNull}{{\myBoldNotation{0}}}&#10;\newcommand{\vOne} {{\myBoldNotation{1}}}&#10;&#10;\newcommand{\mA}   {{\myBoldNotation{A}}}&#10;\newcommand{\mB}   {{\myBoldNotation{B}}}&#10;\newcommand{\mC}   {{\myBoldNotation{C}}}&#10;\newcommand{\mD}   {{\myBoldNotation{D}}}&#10;\newcommand{\mE}   {{\myBoldNotation{E}}}&#10;\newcommand{\mF}   {{\myBoldNotation{F}}}&#10;\newcommand{\mG}   {{\myBoldNotation{G}}}&#10;\newcommand{\mH}   {{\myBoldNotation{H}}}&#10;\newcommand{\mI}   {{\myBoldNotation{I}}}&#10;\newcommand{\mJ}   {{\myBoldNotation{J}}}&#10;\newcommand{\mK}   {{\myBoldNotation{K}}}&#10;\newcommand{\mL}   {{\myBoldNotation{L}}}&#10;\newcommand{\mM}   {{\myBoldNotation{M}}}&#10;\newcommand{\mN}   {{\myBoldNotation{N}}}&#10;\newcommand{\mO}   {{\myBoldNotation{O}}}&#10;\newcommand{\mP}   {{\myBoldNotation{P}}}&#10;\newcommand{\mQ}   {{\myBoldNotation{Q}}}&#10;\newcommand{\mR}   {{\myBoldNotation{R}}}&#10;\newcommand{\mS}   {{\myBoldNotation{S}}}&#10;\newcommand{\mT}   {{\myBoldNotation{T}}}&#10;\newcommand{\mU}   {{\myBoldNotation{U}}}&#10;\newcommand{\mV}   {{\myBoldNotation{V}}}&#10;\newcommand{\mW}   {{\myBoldNotation{W}}}&#10;\newcommand{\mX}   {{\myBoldNotation{X}}}&#10;\newcommand{\mY}   {{\myBoldNotation{Y}}}&#10;\newcommand{\mZ}   {{\myBoldNotation{Z}}}&#10;\newcommand{\mNull}{{\myBoldNotation{0}}}&#10;&#10;%\newcommand{\myBoldGreekNotation}[1]{\boldsymbol{#1}}&#10;\newcommand{\myBoldGreekNotationLower}[1]{{\bm{#1}}}&#10;\newcommand{\myBoldGreekNotationUpper}[1]{{\bm{#1}}}&#10;\newcommand{\balpha}  {{\myBoldGreekNotationLower{\alpha}  }}&#10;\newcommand{\bbeta}   {{\myBoldGreekNotationLower{\beta}   }}&#10;\newcommand{\bgamma}  {{\myBoldGreekNotationLower{\gamma}  }}&#10;\newcommand{\bdelta}  {{\myBoldGreekNotationLower{\delta}  }}&#10;\newcommand{\bepsilon}{{\myBoldGreekNotationLower{\epsilon}}}&#10;\newcommand{\bzeta}   {{\myBoldGreekNotationLower{\zeta}   }}&#10;\newcommand{\btheta}  {{\myBoldGreekNotationLower{\theta}  }}&#10;\newcommand{\biota}   {{\myBoldGreekNotationLower{\iota}   }}&#10;\newcommand{\bkappa}  {{\myBoldGreekNotationLower{\kappa}  }}&#10;\newcommand{\blambda} {{\myBoldGreekNotationLower{\lambda} }}&#10;\newcommand{\bmu}     {{\myBoldGreekNotationLower{\mu}     }}&#10;\newcommand{\bnu}     {{\myBoldGreekNotationLower{\nu}     }}&#10;\newcommand{\bxi}     {{\myBoldGreekNotationLower{\xi}     }}&#10;\newcommand{\bomicron}{{\myBoldGreekNotationLower{\omicron}}}&#10;\newcommand{\bpi}     {{\myBoldGreekNotationLower{\pi}     }}&#10;\newcommand{\brho}    {{\myBoldGreekNotationLower{\rho}    }}&#10;\newcommand{\bsigma}  {{\myBoldGreekNotationLower{\sigma}  }}&#10;\newcommand{\btau}    {{\myBoldGreekNotationLower{\tau}    }}&#10;\newcommand{\bupsilon}{{\myBoldGreekNotationLower{\upsilon}}}&#10;\newcommand{\bphi}    {{\myBoldGreekNotationLower{\phi}    }}&#10;\newcommand{\bchi}    {{\myBoldGreekNotationLower{\chi}    }}&#10;\newcommand{\bpsi}    {{\myBoldGreekNotationLower{\psi}    }}&#10;\newcommand{\bomega}  {{\myBoldGreekNotationLower{\omega}  }}&#10;&#10;\newcommand{\bGamma}  {{\myBoldGreekNotationUpper{\Gamma}  }}&#10;\newcommand{\bDelta}  {{\myBoldGreekNotationUpper{\Delta}  }}&#10;\newcommand{\bTheta}  {{\myBoldGreekNotationUpper{\Theta}  }}&#10;\newcommand{\bLambda} {{\myBoldGreekNotationUpper{\Lambda} }}&#10;\newcommand{\bXi}     {{\myBoldGreekNotationUpper{\Xi}     }}&#10;\newcommand{\bPi}     {{\myBoldGreekNotationUpper{\Pi}     }}&#10;\newcommand{\bSigma}  {{\myBoldGreekNotationUpper{\Sigma}  }}&#10;\newcommand{\bUpsilon}{{\myBoldGreekNotationUpper{\Upsilon}}}&#10;\newcommand{\bPhi}    {{\myBoldGreekNotationUpper{\Phi}    }}&#10;\newcommand{\bPsi}    {{\myBoldGreekNotationUpper{\Psi}    }}&#10;\newcommand{\bOmega}  {{\myBoldGreekNotationUpper{\Omega}  }}&#10;&#10;\newcommand{\inn}[2][0cm]{\mathopen{}\left|{#2}\parbox[h][#1]{0cm}{}\right|}&#10;\newcommand{\invn}[2][0cm]{\mathopen{}\left|\left|{#2}\parbox[h][#1]{0cm}{}\right|\right|}&#10;&#10;%\newcommand{\Sa}{{\mathbf {Sa}}}&#10;%\newcommand{\Topo}{{\mathbf {Topo}}}&#10;%\newcommand{\Sep}{{\mathbf {Sep}}}&#10;%\newcommand{\Str}{{\mathbf {Str}}}&#10;%\newcommand{\Reg}{{\mathbf {Reg}}}&#10;&#10;%\newcommand{\PPhi}{{\pmb \Phi}}&#10;%\newcommand{\PPi}{{\pmb \Pi}}&#10;%\newcommand{\PPhi}{{\bm \Phi}}&#10;%\newcommand{\PPi}{{\bm \Pi}}&#10;\newcommand{\PPhi}{{\Phi}}&#10;\newcommand{\PPi}{{\Pi}}&#10;\newcommand{\ppi}{{\pi}}&#10;\newcommand{\ggam}{{\gamma}}&#10;&#10;\newcommand{\cA}{{\mathcal A}}&#10;\newcommand{\cB}{{\mathcal B}}&#10;\newcommand{\cC}{{\mathcal C}}&#10;\newcommand{\cD}{{\mathcal D}}&#10;\newcommand{\cE}{{\mathcal E}}&#10;\newcommand{\cF}{{\mathcal F}}&#10;\newcommand{\cG}{{\mathcal G}}&#10;\newcommand{\cH}{{\mathcal H}}&#10;\newcommand{\cI}{{\mathcal I}}&#10;\newcommand{\cJ}{{\mathcal J}}&#10;\newcommand{\cK}{{\mathcal K}}&#10;\newcommand{\cL}{{\mathcal L}}&#10;\newcommand{\cM}{{\mathcal M}}&#10;\newcommand{\cN}{{\mathcal N}}&#10;\newcommand{\cO}{{\mathcal O}}&#10;\newcommand{\cP}{{\mathcal P}}&#10;\newcommand{\cQ}{{\mathcal Q}}&#10;\newcommand{\cR}{{\mathcal R}}&#10;\newcommand{\cS}{{\mathcal S}}&#10;\newcommand{\cT}{{\mathcal T}}&#10;\newcommand{\cU}{{\mathcal U}}&#10;\newcommand{\cV}{{\mathcal V}}&#10;\newcommand{\cW}{{\mathcal W}}&#10;\newcommand{\cX}{{\mathcal X}}&#10;\newcommand{\cY}{{\mathcal Y}}&#10;\newcommand{\cZ}{{\mathcal Z}}&#10;&#10;\newcommand{\ca}{{\mathcal a}}&#10;\newcommand{\cb}{{\mathcal b}}&#10;\newcommand{\cc}{{\mathcal c}}&#10;\newcommand{\cd}{{\mathcal d}}&#10;\newcommand{\ce}{{\mathcal e}}&#10;%\newcommand{\cf}{{\mathcal f}}&#10;\newcommand{\cg}{{\mathcal g}}&#10;\newcommand{\ch}{{\mathcal h}}&#10;\newcommand{\ci}{{\mathcal i}}&#10;\newcommand{\cj}{{\mathcal j}}&#10;%\newcommand{\ck}{{\mathcal k}}&#10;\newcommand{\cl}{{\mathcal l}}&#10;\newcommand{\cm}{{\mathcal m}}&#10;\newcommand{\cn}{{\mathcal n}}&#10;\newcommand{\co}{{\mathcal o}}&#10;\newcommand{\cp}{{\mathcal p}}&#10;\newcommand{\cq}{{\mathcal q}}&#10;%\newcommand{\cr}{{\mathcal r}}&#10;\newcommand{\cs}{{\mathcal s}}&#10;\newcommand{\ct}{{\mathcal t}}&#10;\newcommand{\cu}{{\mathcal u}}&#10;\newcommand{\cv}{{\mathcal v}}&#10;\newcommand{\cw}{{\mathcal w}}&#10;\newcommand{\cx}{{\mathcal x}}&#10;\newcommand{\cy}{{\mathcal y}}&#10;\newcommand{\cz}{{\mathcal z}}&#10;&#10;%cool package Styles&#10;\Style{IdentityMatrixSymb=\mI,%&#10;       DSymb={\mathrm d},%&#10;       IntegrateDifferentialDSymb={\mathrm d},%&#10;       TrParen=p,%&#10;       DetParen=p}&#10;\Style{DDisplayFunc=outset}&#10;\renewcommand{\Transpose}[1]{ {#1}^\Transp }&#10;\newcommand{\TransposeInv}[1]{ {#1}^{-\Transp} }&#10;\newcommand{\T}[1]{\Transpose{#1}}&#10;\newcommand{\TInv}[1]{\TransposeInv{#1}}&#10;\newcommand{\Inv}[1]{ {#1}^{-1} }&#10;\newcommand{\Transp}{{{\mathrm T}}}&#10;      &#10;\newcommand{\Rank}[1]    {\operatorname{rank}\inp{#1}}&#10;\newcommand{\Vol}[1]     {\operatorname{vol}\inp{#1}}&#10;\renewcommand{\Vec}[1]   {\operatorname{vec}\inp{#1}}&#10;\renewcommand{\Div}[1]   {\T{\nabla} \, #1}&#10;\newcommand{\Diag}[1]    {\operatorname{diag}\inp{#1}}&#10;\newcommand{\Dim}[1]     {\operatorname{dim}\inp{#1}}&#10;\newcommand{\Diagof}[1]  {\operatorname{diag}^{-1}\inp{#1}}&#10;\newcommand*{\diff}{\mathop{}\!\mathrm{d}} %e.g. $F(x) = \int\!f(x)\diff x$&#10;\newcommand{\Argmin}[1]{\underset{#1}{\operatorname{argmin}} \;}&#10;\newcommand{\Maxof}[1]{\underset{#1}{\operatorname{max}} \;}&#10;\newcommand{\Minof}[1]{\underset{#1}{\operatorname{min}} \;}&#10;&#10;\providecommand{\e}[1]{\ensuremath{\cdot 10^{#1}}}&#10;&#10;%workaround for mathbold in cool, cf. http://tex.stackexchange.com/questions/97910&#10;\let\oldmb\mathbold&#10;\protected\def\mathbold{\oldmb}&#10;&#10;\newcommand{\CB} [1]{{\color{#1}     $\bullet$}}&#10;\newcommand{\CBB}[2]{{\color[#1]{#2} $\bullet$}}&#10;&#10;\newcommand{\ie}{i.e.}&#10;\newcommand{\Ie}{I.e.}&#10;\newcommand{\eg}{e.g.}&#10;\newcommand{\Eg}{E.g.}&#10;\newcommand{\cf}{cf.\ }&#10;\newcommand{\Cf}{Cf.\ }&#10;\newcommand{\etc}{etc.\ }&#10;\newcommand{\wrt}{w.r.t.\ }&#10;\newcommand{\Wrt}{W.r.t.\ }&#10;% \newcommand{\wlog}{w.l.o.g.~}&#10;\newcommand{\Wlog}{W.l.o.g.\ }&#10;\newcommand{\resp}{resp.\ }&#10;\newcommand{\etal}{et al.\ }&#10;&#10;\newtheorem{theorem}{Theorem}&#10;\newtheorem{definition}{Definition}&#10;\newtheorem{expectation}{Expectation}&#10;\newtheorem{problem}{Problem}&#10;%\newtheorem{algorithm}{Algorithm}&#10;&#10;%\newenvironment{fshaded}{%&#10;%\def\FrameCommand{\fcolorbox{framecolor}{shadecolor}}%&#10;%\MakeFramed {\FrameRestore}}%&#10;%{\endMakeFramed}&#10;%&#10;%\newtheorem{theorem}{Theorem}[section]&#10;%&#10;%\newenvironment{fdfn}[1][]{&#10;%\definecolor{shadecolor}{rgb}{.9,.9,1}%DEFINITION_COLORBOX&#10;%\definecolor{framecolor}{rgb}{1,1,1}%&#10;%\begin{fshaded}\begin{theorem}[#1]}{\end{theorem}\end{fshaded}}&#10;%&#10;%&#10;%\begin{fdfn}[Blash]&#10;%Eine Zahlenfolge ...&#10;%\end{fdfn}&#10;%&#10;%\begin{fdfn}[Test]&#10;%Eine Zahlenfolge ...&#10;%\end{fdfn}&#10;&#10;% :mode=latex: %&#10;&#10;\begin{document}&#10;&#10;$f_4$&#10;&#10;\end{document}"/>
  <p:tag name="IGUANATEXSIZE" val="2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%\usepackage[osf,sc]{mathpazo}&#10;\usepackage{cool}&#10;\pagestyle{empty}&#10;&#10;%!TEX root = diss.tex&#10;&#10;%%%%%%%%%%%%%%%%%%%%%%%%%%%%%%%%%%%%%%%%%%%%%%%%%%%%%%%%%%%%%&#10;%% LaTeX math macros&#10;%%%%%%%%%%%%%%%%%%%%%%%%%%%%%%%%%%%%%%%%%%%%%%%%%%%%%%%%%%%%%&#10;&#10;\newcommand{\mySetNotation}[1]{{\mathbb{#1}}}&#10;\newcommand{\RRSet}{{\mySetNotation{R}}}&#10;\newcommand{\EESet}{{\mySetNotation{E}}}&#10;\newcommand{\NNSet}{{\mySetNotation{N}}}&#10;\newcommand{\QQSet}{{\mySetNotation{Q}}}&#10;&#10;\newcommand{\myBoldNotation}[1]{{\mathbf #1}}&#10;%\newcommand{\myBoldNotation}[1]{{\mathbold{#1}}} %for euler math&#10;\newcommand{\va}   {{\myBoldNotation{a}}}&#10;\newcommand{\vb}   {{\myBoldNotation{b}}}&#10;\newcommand{\vc}   {{\myBoldNotation{c}}}&#10;\newcommand{\vd}   {{\myBoldNotation{d}}}&#10;\newcommand{\ve}   {{\myBoldNotation{e}}}&#10;\newcommand{\vf}   {{\myBoldNotation{f}}}&#10;\newcommand{\vg}   {{\myBoldNotation{g}}}&#10;\newcommand{\vh}   {{\myBoldNotation{h}}}&#10;\newcommand{\vi}   {{\myBoldNotation{i}}}&#10;\newcommand{\vj}   {{\myBoldNotation{j}}}&#10;\newcommand{\vk}   {{\myBoldNotation{k}}}&#10;\newcommand{\vl}   {{\myBoldNotation{l}}}&#10;\newcommand{\vm}   {{\myBoldNotation{m}}}&#10;\newcommand{\vn}   {{\myBoldNotation{n}}}&#10;\newcommand{\nn}   {{\myBoldNotation{n}}}&#10;\newcommand{\vo}   {{\myBoldNotation{o}}}&#10;\newcommand{\vp}   {{\myBoldNotation{p}}}&#10;\newcommand{\pp}   {{\myBoldNotation{p}}}&#10;\newcommand{\vq}   {{\myBoldNotation{q}}}&#10;\newcommand{\vr}   {{\myBoldNotation{r}}}&#10;\newcommand{\vs}   {{\myBoldNotation{s}}}&#10;\newcommand{\vt}   {{\myBoldNotation{t}}}&#10;\newcommand{\vu}   {{\myBoldNotation{u}}}&#10;\newcommand{\vv}   {{\myBoldNotation{v}}}&#10;\newcommand{\vw}   {{\myBoldNotation{w}}}&#10;\newcommand{\vx}   {{\myBoldNotation{x}}}&#10;\newcommand{\vy}   {{\myBoldNotation{y}}}&#10;\newcommand{\vz}   {{\myBoldNotation{z}}}&#10;\newcommand{\vNull}{{\myBoldNotation{0}}}&#10;\newcommand{\vOne} {{\myBoldNotation{1}}}&#10;&#10;\newcommand{\mA}   {{\myBoldNotation{A}}}&#10;\newcommand{\mB}   {{\myBoldNotation{B}}}&#10;\newcommand{\mC}   {{\myBoldNotation{C}}}&#10;\newcommand{\mD}   {{\myBoldNotation{D}}}&#10;\newcommand{\mE}   {{\myBoldNotation{E}}}&#10;\newcommand{\mF}   {{\myBoldNotation{F}}}&#10;\newcommand{\mG}   {{\myBoldNotation{G}}}&#10;\newcommand{\mH}   {{\myBoldNotation{H}}}&#10;\newcommand{\mI}   {{\myBoldNotation{I}}}&#10;\newcommand{\mJ}   {{\myBoldNotation{J}}}&#10;\newcommand{\mK}   {{\myBoldNotation{K}}}&#10;\newcommand{\mL}   {{\myBoldNotation{L}}}&#10;\newcommand{\mM}   {{\myBoldNotation{M}}}&#10;\newcommand{\mN}   {{\myBoldNotation{N}}}&#10;\newcommand{\mO}   {{\myBoldNotation{O}}}&#10;\newcommand{\mP}   {{\myBoldNotation{P}}}&#10;\newcommand{\mQ}   {{\myBoldNotation{Q}}}&#10;\newcommand{\mR}   {{\myBoldNotation{R}}}&#10;\newcommand{\mS}   {{\myBoldNotation{S}}}&#10;\newcommand{\mT}   {{\myBoldNotation{T}}}&#10;\newcommand{\mU}   {{\myBoldNotation{U}}}&#10;\newcommand{\mV}   {{\myBoldNotation{V}}}&#10;\newcommand{\mW}   {{\myBoldNotation{W}}}&#10;\newcommand{\mX}   {{\myBoldNotation{X}}}&#10;\newcommand{\mY}   {{\myBoldNotation{Y}}}&#10;\newcommand{\mZ}   {{\myBoldNotation{Z}}}&#10;\newcommand{\mNull}{{\myBoldNotation{0}}}&#10;&#10;%\newcommand{\myBoldGreekNotation}[1]{\boldsymbol{#1}}&#10;\newcommand{\myBoldGreekNotationLower}[1]{{\bm{#1}}}&#10;\newcommand{\myBoldGreekNotationUpper}[1]{{\bm{#1}}}&#10;\newcommand{\balpha}  {{\myBoldGreekNotationLower{\alpha}  }}&#10;\newcommand{\bbeta}   {{\myBoldGreekNotationLower{\beta}   }}&#10;\newcommand{\bgamma}  {{\myBoldGreekNotationLower{\gamma}  }}&#10;\newcommand{\bdelta}  {{\myBoldGreekNotationLower{\delta}  }}&#10;\newcommand{\bepsilon}{{\myBoldGreekNotationLower{\epsilon}}}&#10;\newcommand{\bzeta}   {{\myBoldGreekNotationLower{\zeta}   }}&#10;\newcommand{\btheta}  {{\myBoldGreekNotationLower{\theta}  }}&#10;\newcommand{\biota}   {{\myBoldGreekNotationLower{\iota}   }}&#10;\newcommand{\bkappa}  {{\myBoldGreekNotationLower{\kappa}  }}&#10;\newcommand{\blambda} {{\myBoldGreekNotationLower{\lambda} }}&#10;\newcommand{\bmu}     {{\myBoldGreekNotationLower{\mu}     }}&#10;\newcommand{\bnu}     {{\myBoldGreekNotationLower{\nu}     }}&#10;\newcommand{\bxi}     {{\myBoldGreekNotationLower{\xi}     }}&#10;\newcommand{\bomicron}{{\myBoldGreekNotationLower{\omicron}}}&#10;\newcommand{\bpi}     {{\myBoldGreekNotationLower{\pi}     }}&#10;\newcommand{\brho}    {{\myBoldGreekNotationLower{\rho}    }}&#10;\newcommand{\bsigma}  {{\myBoldGreekNotationLower{\sigma}  }}&#10;\newcommand{\btau}    {{\myBoldGreekNotationLower{\tau}    }}&#10;\newcommand{\bupsilon}{{\myBoldGreekNotationLower{\upsilon}}}&#10;\newcommand{\bphi}    {{\myBoldGreekNotationLower{\phi}    }}&#10;\newcommand{\bchi}    {{\myBoldGreekNotationLower{\chi}    }}&#10;\newcommand{\bpsi}    {{\myBoldGreekNotationLower{\psi}    }}&#10;\newcommand{\bomega}  {{\myBoldGreekNotationLower{\omega}  }}&#10;&#10;\newcommand{\bGamma}  {{\myBoldGreekNotationUpper{\Gamma}  }}&#10;\newcommand{\bDelta}  {{\myBoldGreekNotationUpper{\Delta}  }}&#10;\newcommand{\bTheta}  {{\myBoldGreekNotationUpper{\Theta}  }}&#10;\newcommand{\bLambda} {{\myBoldGreekNotationUpper{\Lambda} }}&#10;\newcommand{\bXi}     {{\myBoldGreekNotationUpper{\Xi}     }}&#10;\newcommand{\bPi}     {{\myBoldGreekNotationUpper{\Pi}     }}&#10;\newcommand{\bSigma}  {{\myBoldGreekNotationUpper{\Sigma}  }}&#10;\newcommand{\bUpsilon}{{\myBoldGreekNotationUpper{\Upsilon}}}&#10;\newcommand{\bPhi}    {{\myBoldGreekNotationUpper{\Phi}    }}&#10;\newcommand{\bPsi}    {{\myBoldGreekNotationUpper{\Psi}    }}&#10;\newcommand{\bOmega}  {{\myBoldGreekNotationUpper{\Omega}  }}&#10;&#10;\newcommand{\inn}[2][0cm]{\mathopen{}\left|{#2}\parbox[h][#1]{0cm}{}\right|}&#10;\newcommand{\invn}[2][0cm]{\mathopen{}\left|\left|{#2}\parbox[h][#1]{0cm}{}\right|\right|}&#10;&#10;%\newcommand{\Sa}{{\mathbf {Sa}}}&#10;%\newcommand{\Topo}{{\mathbf {Topo}}}&#10;%\newcommand{\Sep}{{\mathbf {Sep}}}&#10;%\newcommand{\Str}{{\mathbf {Str}}}&#10;%\newcommand{\Reg}{{\mathbf {Reg}}}&#10;&#10;%\newcommand{\PPhi}{{\pmb \Phi}}&#10;%\newcommand{\PPi}{{\pmb \Pi}}&#10;%\newcommand{\PPhi}{{\bm \Phi}}&#10;%\newcommand{\PPi}{{\bm \Pi}}&#10;\newcommand{\PPhi}{{\Phi}}&#10;\newcommand{\PPi}{{\Pi}}&#10;\newcommand{\ppi}{{\pi}}&#10;\newcommand{\ggam}{{\gamma}}&#10;&#10;\newcommand{\cA}{{\mathcal A}}&#10;\newcommand{\cB}{{\mathcal B}}&#10;\newcommand{\cC}{{\mathcal C}}&#10;\newcommand{\cD}{{\mathcal D}}&#10;\newcommand{\cE}{{\mathcal E}}&#10;\newcommand{\cF}{{\mathcal F}}&#10;\newcommand{\cG}{{\mathcal G}}&#10;\newcommand{\cH}{{\mathcal H}}&#10;\newcommand{\cI}{{\mathcal I}}&#10;\newcommand{\cJ}{{\mathcal J}}&#10;\newcommand{\cK}{{\mathcal K}}&#10;\newcommand{\cL}{{\mathcal L}}&#10;\newcommand{\cM}{{\mathcal M}}&#10;\newcommand{\cN}{{\mathcal N}}&#10;\newcommand{\cO}{{\mathcal O}}&#10;\newcommand{\cP}{{\mathcal P}}&#10;\newcommand{\cQ}{{\mathcal Q}}&#10;\newcommand{\cR}{{\mathcal R}}&#10;\newcommand{\cS}{{\mathcal S}}&#10;\newcommand{\cT}{{\mathcal T}}&#10;\newcommand{\cU}{{\mathcal U}}&#10;\newcommand{\cV}{{\mathcal V}}&#10;\newcommand{\cW}{{\mathcal W}}&#10;\newcommand{\cX}{{\mathcal X}}&#10;\newcommand{\cY}{{\mathcal Y}}&#10;\newcommand{\cZ}{{\mathcal Z}}&#10;&#10;\newcommand{\ca}{{\mathcal a}}&#10;\newcommand{\cb}{{\mathcal b}}&#10;\newcommand{\cc}{{\mathcal c}}&#10;\newcommand{\cd}{{\mathcal d}}&#10;\newcommand{\ce}{{\mathcal e}}&#10;%\newcommand{\cf}{{\mathcal f}}&#10;\newcommand{\cg}{{\mathcal g}}&#10;\newcommand{\ch}{{\mathcal h}}&#10;\newcommand{\ci}{{\mathcal i}}&#10;\newcommand{\cj}{{\mathcal j}}&#10;%\newcommand{\ck}{{\mathcal k}}&#10;\newcommand{\cl}{{\mathcal l}}&#10;\newcommand{\cm}{{\mathcal m}}&#10;\newcommand{\cn}{{\mathcal n}}&#10;\newcommand{\co}{{\mathcal o}}&#10;\newcommand{\cp}{{\mathcal p}}&#10;\newcommand{\cq}{{\mathcal q}}&#10;%\newcommand{\cr}{{\mathcal r}}&#10;\newcommand{\cs}{{\mathcal s}}&#10;\newcommand{\ct}{{\mathcal t}}&#10;\newcommand{\cu}{{\mathcal u}}&#10;\newcommand{\cv}{{\mathcal v}}&#10;\newcommand{\cw}{{\mathcal w}}&#10;\newcommand{\cx}{{\mathcal x}}&#10;\newcommand{\cy}{{\mathcal y}}&#10;\newcommand{\cz}{{\mathcal z}}&#10;&#10;%cool package Styles&#10;\Style{IdentityMatrixSymb=\mI,%&#10;       DSymb={\mathrm d},%&#10;       IntegrateDifferentialDSymb={\mathrm d},%&#10;       TrParen=p,%&#10;       DetParen=p}&#10;\Style{DDisplayFunc=outset}&#10;\renewcommand{\Transpose}[1]{ {#1}^\Transp }&#10;\newcommand{\TransposeInv}[1]{ {#1}^{-\Transp} }&#10;\newcommand{\T}[1]{\Transpose{#1}}&#10;\newcommand{\TInv}[1]{\TransposeInv{#1}}&#10;\newcommand{\Inv}[1]{ {#1}^{-1} }&#10;\newcommand{\Transp}{{{\mathrm T}}}&#10;      &#10;\newcommand{\Rank}[1]    {\operatorname{rank}\inp{#1}}&#10;\newcommand{\Vol}[1]     {\operatorname{vol}\inp{#1}}&#10;\renewcommand{\Vec}[1]   {\operatorname{vec}\inp{#1}}&#10;\renewcommand{\Div}[1]   {\T{\nabla} \, #1}&#10;\newcommand{\Diag}[1]    {\operatorname{diag}\inp{#1}}&#10;\newcommand{\Dim}[1]     {\operatorname{dim}\inp{#1}}&#10;\newcommand{\Diagof}[1]  {\operatorname{diag}^{-1}\inp{#1}}&#10;\newcommand*{\diff}{\mathop{}\!\mathrm{d}} %e.g. $F(x) = \int\!f(x)\diff x$&#10;\newcommand{\Argmin}[1]{\underset{#1}{\operatorname{argmin}} \;}&#10;\newcommand{\Maxof}[1]{\underset{#1}{\operatorname{max}} \;}&#10;\newcommand{\Minof}[1]{\underset{#1}{\operatorname{min}} \;}&#10;&#10;\providecommand{\e}[1]{\ensuremath{\cdot 10^{#1}}}&#10;&#10;%workaround for mathbold in cool, cf. http://tex.stackexchange.com/questions/97910&#10;\let\oldmb\mathbold&#10;\protected\def\mathbold{\oldmb}&#10;&#10;\newcommand{\CB} [1]{{\color{#1}     $\bullet$}}&#10;\newcommand{\CBB}[2]{{\color[#1]{#2} $\bullet$}}&#10;&#10;\newcommand{\ie}{i.e.}&#10;\newcommand{\Ie}{I.e.}&#10;\newcommand{\eg}{e.g.}&#10;\newcommand{\Eg}{E.g.}&#10;\newcommand{\cf}{cf.\ }&#10;\newcommand{\Cf}{Cf.\ }&#10;\newcommand{\etc}{etc.\ }&#10;\newcommand{\wrt}{w.r.t.\ }&#10;\newcommand{\Wrt}{W.r.t.\ }&#10;% \newcommand{\wlog}{w.l.o.g.~}&#10;\newcommand{\Wlog}{W.l.o.g.\ }&#10;\newcommand{\resp}{resp.\ }&#10;\newcommand{\etal}{et al.\ }&#10;&#10;\newtheorem{theorem}{Theorem}&#10;\newtheorem{definition}{Definition}&#10;\newtheorem{expectation}{Expectation}&#10;\newtheorem{problem}{Problem}&#10;%\newtheorem{algorithm}{Algorithm}&#10;&#10;%\newenvironment{fshaded}{%&#10;%\def\FrameCommand{\fcolorbox{framecolor}{shadecolor}}%&#10;%\MakeFramed {\FrameRestore}}%&#10;%{\endMakeFramed}&#10;%&#10;%\newtheorem{theorem}{Theorem}[section]&#10;%&#10;%\newenvironment{fdfn}[1][]{&#10;%\definecolor{shadecolor}{rgb}{.9,.9,1}%DEFINITION_COLORBOX&#10;%\definecolor{framecolor}{rgb}{1,1,1}%&#10;%\begin{fshaded}\begin{theorem}[#1]}{\end{theorem}\end{fshaded}}&#10;%&#10;%&#10;%\begin{fdfn}[Blash]&#10;%Eine Zahlenfolge ...&#10;%\end{fdfn}&#10;%&#10;%\begin{fdfn}[Test]&#10;%Eine Zahlenfolge ...&#10;%\end{fdfn}&#10;&#10;% :mode=latex: %&#10;&#10;\begin{document}&#10;&#10;$f_5$&#10;&#10;\end{document}"/>
  <p:tag name="IGUANATEXSIZE" val="2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%\usepackage[osf,sc]{mathpazo}&#10;\usepackage{cool}&#10;\pagestyle{empty}&#10;&#10;%!TEX root = diss.tex&#10;&#10;%%%%%%%%%%%%%%%%%%%%%%%%%%%%%%%%%%%%%%%%%%%%%%%%%%%%%%%%%%%%%&#10;%% LaTeX math macros&#10;%%%%%%%%%%%%%%%%%%%%%%%%%%%%%%%%%%%%%%%%%%%%%%%%%%%%%%%%%%%%%&#10;&#10;\newcommand{\mySetNotation}[1]{{\mathbb{#1}}}&#10;\newcommand{\RRSet}{{\mySetNotation{R}}}&#10;\newcommand{\EESet}{{\mySetNotation{E}}}&#10;\newcommand{\NNSet}{{\mySetNotation{N}}}&#10;\newcommand{\QQSet}{{\mySetNotation{Q}}}&#10;&#10;\newcommand{\myBoldNotation}[1]{{\mathbf #1}}&#10;%\newcommand{\myBoldNotation}[1]{{\mathbold{#1}}} %for euler math&#10;\newcommand{\va}   {{\myBoldNotation{a}}}&#10;\newcommand{\vb}   {{\myBoldNotation{b}}}&#10;\newcommand{\vc}   {{\myBoldNotation{c}}}&#10;\newcommand{\vd}   {{\myBoldNotation{d}}}&#10;\newcommand{\ve}   {{\myBoldNotation{e}}}&#10;\newcommand{\vf}   {{\myBoldNotation{f}}}&#10;\newcommand{\vg}   {{\myBoldNotation{g}}}&#10;\newcommand{\vh}   {{\myBoldNotation{h}}}&#10;\newcommand{\vi}   {{\myBoldNotation{i}}}&#10;\newcommand{\vj}   {{\myBoldNotation{j}}}&#10;\newcommand{\vk}   {{\myBoldNotation{k}}}&#10;\newcommand{\vl}   {{\myBoldNotation{l}}}&#10;\newcommand{\vm}   {{\myBoldNotation{m}}}&#10;\newcommand{\vn}   {{\myBoldNotation{n}}}&#10;\newcommand{\nn}   {{\myBoldNotation{n}}}&#10;\newcommand{\vo}   {{\myBoldNotation{o}}}&#10;\newcommand{\vp}   {{\myBoldNotation{p}}}&#10;\newcommand{\pp}   {{\myBoldNotation{p}}}&#10;\newcommand{\vq}   {{\myBoldNotation{q}}}&#10;\newcommand{\vr}   {{\myBoldNotation{r}}}&#10;\newcommand{\vs}   {{\myBoldNotation{s}}}&#10;\newcommand{\vt}   {{\myBoldNotation{t}}}&#10;\newcommand{\vu}   {{\myBoldNotation{u}}}&#10;\newcommand{\vv}   {{\myBoldNotation{v}}}&#10;\newcommand{\vw}   {{\myBoldNotation{w}}}&#10;\newcommand{\vx}   {{\myBoldNotation{x}}}&#10;\newcommand{\vy}   {{\myBoldNotation{y}}}&#10;\newcommand{\vz}   {{\myBoldNotation{z}}}&#10;\newcommand{\vNull}{{\myBoldNotation{0}}}&#10;\newcommand{\vOne} {{\myBoldNotation{1}}}&#10;&#10;\newcommand{\mA}   {{\myBoldNotation{A}}}&#10;\newcommand{\mB}   {{\myBoldNotation{B}}}&#10;\newcommand{\mC}   {{\myBoldNotation{C}}}&#10;\newcommand{\mD}   {{\myBoldNotation{D}}}&#10;\newcommand{\mE}   {{\myBoldNotation{E}}}&#10;\newcommand{\mF}   {{\myBoldNotation{F}}}&#10;\newcommand{\mG}   {{\myBoldNotation{G}}}&#10;\newcommand{\mH}   {{\myBoldNotation{H}}}&#10;\newcommand{\mI}   {{\myBoldNotation{I}}}&#10;\newcommand{\mJ}   {{\myBoldNotation{J}}}&#10;\newcommand{\mK}   {{\myBoldNotation{K}}}&#10;\newcommand{\mL}   {{\myBoldNotation{L}}}&#10;\newcommand{\mM}   {{\myBoldNotation{M}}}&#10;\newcommand{\mN}   {{\myBoldNotation{N}}}&#10;\newcommand{\mO}   {{\myBoldNotation{O}}}&#10;\newcommand{\mP}   {{\myBoldNotation{P}}}&#10;\newcommand{\mQ}   {{\myBoldNotation{Q}}}&#10;\newcommand{\mR}   {{\myBoldNotation{R}}}&#10;\newcommand{\mS}   {{\myBoldNotation{S}}}&#10;\newcommand{\mT}   {{\myBoldNotation{T}}}&#10;\newcommand{\mU}   {{\myBoldNotation{U}}}&#10;\newcommand{\mV}   {{\myBoldNotation{V}}}&#10;\newcommand{\mW}   {{\myBoldNotation{W}}}&#10;\newcommand{\mX}   {{\myBoldNotation{X}}}&#10;\newcommand{\mY}   {{\myBoldNotation{Y}}}&#10;\newcommand{\mZ}   {{\myBoldNotation{Z}}}&#10;\newcommand{\mNull}{{\myBoldNotation{0}}}&#10;&#10;%\newcommand{\myBoldGreekNotation}[1]{\boldsymbol{#1}}&#10;\newcommand{\myBoldGreekNotationLower}[1]{{\bm{#1}}}&#10;\newcommand{\myBoldGreekNotationUpper}[1]{{\bm{#1}}}&#10;\newcommand{\balpha}  {{\myBoldGreekNotationLower{\alpha}  }}&#10;\newcommand{\bbeta}   {{\myBoldGreekNotationLower{\beta}   }}&#10;\newcommand{\bgamma}  {{\myBoldGreekNotationLower{\gamma}  }}&#10;\newcommand{\bdelta}  {{\myBoldGreekNotationLower{\delta}  }}&#10;\newcommand{\bepsilon}{{\myBoldGreekNotationLower{\epsilon}}}&#10;\newcommand{\bzeta}   {{\myBoldGreekNotationLower{\zeta}   }}&#10;\newcommand{\btheta}  {{\myBoldGreekNotationLower{\theta}  }}&#10;\newcommand{\biota}   {{\myBoldGreekNotationLower{\iota}   }}&#10;\newcommand{\bkappa}  {{\myBoldGreekNotationLower{\kappa}  }}&#10;\newcommand{\blambda} {{\myBoldGreekNotationLower{\lambda} }}&#10;\newcommand{\bmu}     {{\myBoldGreekNotationLower{\mu}     }}&#10;\newcommand{\bnu}     {{\myBoldGreekNotationLower{\nu}     }}&#10;\newcommand{\bxi}     {{\myBoldGreekNotationLower{\xi}     }}&#10;\newcommand{\bomicron}{{\myBoldGreekNotationLower{\omicron}}}&#10;\newcommand{\bpi}     {{\myBoldGreekNotationLower{\pi}     }}&#10;\newcommand{\brho}    {{\myBoldGreekNotationLower{\rho}    }}&#10;\newcommand{\bsigma}  {{\myBoldGreekNotationLower{\sigma}  }}&#10;\newcommand{\btau}    {{\myBoldGreekNotationLower{\tau}    }}&#10;\newcommand{\bupsilon}{{\myBoldGreekNotationLower{\upsilon}}}&#10;\newcommand{\bphi}    {{\myBoldGreekNotationLower{\phi}    }}&#10;\newcommand{\bchi}    {{\myBoldGreekNotationLower{\chi}    }}&#10;\newcommand{\bpsi}    {{\myBoldGreekNotationLower{\psi}    }}&#10;\newcommand{\bomega}  {{\myBoldGreekNotationLower{\omega}  }}&#10;&#10;\newcommand{\bGamma}  {{\myBoldGreekNotationUpper{\Gamma}  }}&#10;\newcommand{\bDelta}  {{\myBoldGreekNotationUpper{\Delta}  }}&#10;\newcommand{\bTheta}  {{\myBoldGreekNotationUpper{\Theta}  }}&#10;\newcommand{\bLambda} {{\myBoldGreekNotationUpper{\Lambda} }}&#10;\newcommand{\bXi}     {{\myBoldGreekNotationUpper{\Xi}     }}&#10;\newcommand{\bPi}     {{\myBoldGreekNotationUpper{\Pi}     }}&#10;\newcommand{\bSigma}  {{\myBoldGreekNotationUpper{\Sigma}  }}&#10;\newcommand{\bUpsilon}{{\myBoldGreekNotationUpper{\Upsilon}}}&#10;\newcommand{\bPhi}    {{\myBoldGreekNotationUpper{\Phi}    }}&#10;\newcommand{\bPsi}    {{\myBoldGreekNotationUpper{\Psi}    }}&#10;\newcommand{\bOmega}  {{\myBoldGreekNotationUpper{\Omega}  }}&#10;&#10;\newcommand{\inn}[2][0cm]{\mathopen{}\left|{#2}\parbox[h][#1]{0cm}{}\right|}&#10;\newcommand{\invn}[2][0cm]{\mathopen{}\left|\left|{#2}\parbox[h][#1]{0cm}{}\right|\right|}&#10;&#10;%\newcommand{\Sa}{{\mathbf {Sa}}}&#10;%\newcommand{\Topo}{{\mathbf {Topo}}}&#10;%\newcommand{\Sep}{{\mathbf {Sep}}}&#10;%\newcommand{\Str}{{\mathbf {Str}}}&#10;%\newcommand{\Reg}{{\mathbf {Reg}}}&#10;&#10;%\newcommand{\PPhi}{{\pmb \Phi}}&#10;%\newcommand{\PPi}{{\pmb \Pi}}&#10;%\newcommand{\PPhi}{{\bm \Phi}}&#10;%\newcommand{\PPi}{{\bm \Pi}}&#10;\newcommand{\PPhi}{{\Phi}}&#10;\newcommand{\PPi}{{\Pi}}&#10;\newcommand{\ppi}{{\pi}}&#10;\newcommand{\ggam}{{\gamma}}&#10;&#10;\newcommand{\cA}{{\mathcal A}}&#10;\newcommand{\cB}{{\mathcal B}}&#10;\newcommand{\cC}{{\mathcal C}}&#10;\newcommand{\cD}{{\mathcal D}}&#10;\newcommand{\cE}{{\mathcal E}}&#10;\newcommand{\cF}{{\mathcal F}}&#10;\newcommand{\cG}{{\mathcal G}}&#10;\newcommand{\cH}{{\mathcal H}}&#10;\newcommand{\cI}{{\mathcal I}}&#10;\newcommand{\cJ}{{\mathcal J}}&#10;\newcommand{\cK}{{\mathcal K}}&#10;\newcommand{\cL}{{\mathcal L}}&#10;\newcommand{\cM}{{\mathcal M}}&#10;\newcommand{\cN}{{\mathcal N}}&#10;\newcommand{\cO}{{\mathcal O}}&#10;\newcommand{\cP}{{\mathcal P}}&#10;\newcommand{\cQ}{{\mathcal Q}}&#10;\newcommand{\cR}{{\mathcal R}}&#10;\newcommand{\cS}{{\mathcal S}}&#10;\newcommand{\cT}{{\mathcal T}}&#10;\newcommand{\cU}{{\mathcal U}}&#10;\newcommand{\cV}{{\mathcal V}}&#10;\newcommand{\cW}{{\mathcal W}}&#10;\newcommand{\cX}{{\mathcal X}}&#10;\newcommand{\cY}{{\mathcal Y}}&#10;\newcommand{\cZ}{{\mathcal Z}}&#10;&#10;\newcommand{\ca}{{\mathcal a}}&#10;\newcommand{\cb}{{\mathcal b}}&#10;\newcommand{\cc}{{\mathcal c}}&#10;\newcommand{\cd}{{\mathcal d}}&#10;\newcommand{\ce}{{\mathcal e}}&#10;%\newcommand{\cf}{{\mathcal f}}&#10;\newcommand{\cg}{{\mathcal g}}&#10;\newcommand{\ch}{{\mathcal h}}&#10;\newcommand{\ci}{{\mathcal i}}&#10;\newcommand{\cj}{{\mathcal j}}&#10;%\newcommand{\ck}{{\mathcal k}}&#10;\newcommand{\cl}{{\mathcal l}}&#10;\newcommand{\cm}{{\mathcal m}}&#10;\newcommand{\cn}{{\mathcal n}}&#10;\newcommand{\co}{{\mathcal o}}&#10;\newcommand{\cp}{{\mathcal p}}&#10;\newcommand{\cq}{{\mathcal q}}&#10;%\newcommand{\cr}{{\mathcal r}}&#10;\newcommand{\cs}{{\mathcal s}}&#10;\newcommand{\ct}{{\mathcal t}}&#10;\newcommand{\cu}{{\mathcal u}}&#10;\newcommand{\cv}{{\mathcal v}}&#10;\newcommand{\cw}{{\mathcal w}}&#10;\newcommand{\cx}{{\mathcal x}}&#10;\newcommand{\cy}{{\mathcal y}}&#10;\newcommand{\cz}{{\mathcal z}}&#10;&#10;%cool package Styles&#10;\Style{IdentityMatrixSymb=\mI,%&#10;       DSymb={\mathrm d},%&#10;       IntegrateDifferentialDSymb={\mathrm d},%&#10;       TrParen=p,%&#10;       DetParen=p}&#10;\Style{DDisplayFunc=outset}&#10;\renewcommand{\Transpose}[1]{ {#1}^\Transp }&#10;\newcommand{\TransposeInv}[1]{ {#1}^{-\Transp} }&#10;\newcommand{\T}[1]{\Transpose{#1}}&#10;\newcommand{\TInv}[1]{\TransposeInv{#1}}&#10;\newcommand{\Inv}[1]{ {#1}^{-1} }&#10;\newcommand{\Transp}{{{\mathrm T}}}&#10;      &#10;\newcommand{\Rank}[1]    {\operatorname{rank}\inp{#1}}&#10;\newcommand{\Vol}[1]     {\operatorname{vol}\inp{#1}}&#10;\renewcommand{\Vec}[1]   {\operatorname{vec}\inp{#1}}&#10;\renewcommand{\Div}[1]   {\T{\nabla} \, #1}&#10;\newcommand{\Diag}[1]    {\operatorname{diag}\inp{#1}}&#10;\newcommand{\Dim}[1]     {\operatorname{dim}\inp{#1}}&#10;\newcommand{\Diagof}[1]  {\operatorname{diag}^{-1}\inp{#1}}&#10;\newcommand*{\diff}{\mathop{}\!\mathrm{d}} %e.g. $F(x) = \int\!f(x)\diff x$&#10;\newcommand{\Argmin}[1]{\underset{#1}{\operatorname{argmin}} \;}&#10;\newcommand{\Maxof}[1]{\underset{#1}{\operatorname{max}} \;}&#10;\newcommand{\Minof}[1]{\underset{#1}{\operatorname{min}} \;}&#10;&#10;\providecommand{\e}[1]{\ensuremath{\cdot 10^{#1}}}&#10;&#10;%workaround for mathbold in cool, cf. http://tex.stackexchange.com/questions/97910&#10;\let\oldmb\mathbold&#10;\protected\def\mathbold{\oldmb}&#10;&#10;\newcommand{\CB} [1]{{\color{#1}     $\bullet$}}&#10;\newcommand{\CBB}[2]{{\color[#1]{#2} $\bullet$}}&#10;&#10;\newcommand{\ie}{i.e.}&#10;\newcommand{\Ie}{I.e.}&#10;\newcommand{\eg}{e.g.}&#10;\newcommand{\Eg}{E.g.}&#10;\newcommand{\cf}{cf.\ }&#10;\newcommand{\Cf}{Cf.\ }&#10;\newcommand{\etc}{etc.\ }&#10;\newcommand{\wrt}{w.r.t.\ }&#10;\newcommand{\Wrt}{W.r.t.\ }&#10;% \newcommand{\wlog}{w.l.o.g.~}&#10;\newcommand{\Wlog}{W.l.o.g.\ }&#10;\newcommand{\resp}{resp.\ }&#10;\newcommand{\etal}{et al.\ }&#10;&#10;\newtheorem{theorem}{Theorem}&#10;\newtheorem{definition}{Definition}&#10;\newtheorem{expectation}{Expectation}&#10;\newtheorem{problem}{Problem}&#10;%\newtheorem{algorithm}{Algorithm}&#10;&#10;%\newenvironment{fshaded}{%&#10;%\def\FrameCommand{\fcolorbox{framecolor}{shadecolor}}%&#10;%\MakeFramed {\FrameRestore}}%&#10;%{\endMakeFramed}&#10;%&#10;%\newtheorem{theorem}{Theorem}[section]&#10;%&#10;%\newenvironment{fdfn}[1][]{&#10;%\definecolor{shadecolor}{rgb}{.9,.9,1}%DEFINITION_COLORBOX&#10;%\definecolor{framecolor}{rgb}{1,1,1}%&#10;%\begin{fshaded}\begin{theorem}[#1]}{\end{theorem}\end{fshaded}}&#10;%&#10;%&#10;%\begin{fdfn}[Blash]&#10;%Eine Zahlenfolge ...&#10;%\end{fdfn}&#10;%&#10;%\begin{fdfn}[Test]&#10;%Eine Zahlenfolge ...&#10;%\end{fdfn}&#10;&#10;% :mode=latex: %&#10;&#10;\begin{document}&#10;&#10;$f(x_0)$&#10;&#10;\end{document}"/>
  <p:tag name="IGUANATEXSIZE" val="3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%\usepackage[osf,sc]{mathpazo}&#10;\usepackage{cool}&#10;\pagestyle{empty}&#10;&#10;%!TEX root = diss.tex&#10;&#10;%%%%%%%%%%%%%%%%%%%%%%%%%%%%%%%%%%%%%%%%%%%%%%%%%%%%%%%%%%%%%&#10;%% LaTeX math macros&#10;%%%%%%%%%%%%%%%%%%%%%%%%%%%%%%%%%%%%%%%%%%%%%%%%%%%%%%%%%%%%%&#10;&#10;\newcommand{\mySetNotation}[1]{{\mathbb{#1}}}&#10;\newcommand{\RRSet}{{\mySetNotation{R}}}&#10;\newcommand{\EESet}{{\mySetNotation{E}}}&#10;\newcommand{\NNSet}{{\mySetNotation{N}}}&#10;\newcommand{\QQSet}{{\mySetNotation{Q}}}&#10;&#10;\newcommand{\myBoldNotation}[1]{{\mathbf #1}}&#10;%\newcommand{\myBoldNotation}[1]{{\mathbold{#1}}} %for euler math&#10;\newcommand{\va}   {{\myBoldNotation{a}}}&#10;\newcommand{\vb}   {{\myBoldNotation{b}}}&#10;\newcommand{\vc}   {{\myBoldNotation{c}}}&#10;\newcommand{\vd}   {{\myBoldNotation{d}}}&#10;\newcommand{\ve}   {{\myBoldNotation{e}}}&#10;\newcommand{\vf}   {{\myBoldNotation{f}}}&#10;\newcommand{\vg}   {{\myBoldNotation{g}}}&#10;\newcommand{\vh}   {{\myBoldNotation{h}}}&#10;\newcommand{\vi}   {{\myBoldNotation{i}}}&#10;\newcommand{\vj}   {{\myBoldNotation{j}}}&#10;\newcommand{\vk}   {{\myBoldNotation{k}}}&#10;\newcommand{\vl}   {{\myBoldNotation{l}}}&#10;\newcommand{\vm}   {{\myBoldNotation{m}}}&#10;\newcommand{\vn}   {{\myBoldNotation{n}}}&#10;\newcommand{\nn}   {{\myBoldNotation{n}}}&#10;\newcommand{\vo}   {{\myBoldNotation{o}}}&#10;\newcommand{\vp}   {{\myBoldNotation{p}}}&#10;\newcommand{\pp}   {{\myBoldNotation{p}}}&#10;\newcommand{\vq}   {{\myBoldNotation{q}}}&#10;\newcommand{\vr}   {{\myBoldNotation{r}}}&#10;\newcommand{\vs}   {{\myBoldNotation{s}}}&#10;\newcommand{\vt}   {{\myBoldNotation{t}}}&#10;\newcommand{\vu}   {{\myBoldNotation{u}}}&#10;\newcommand{\vv}   {{\myBoldNotation{v}}}&#10;\newcommand{\vw}   {{\myBoldNotation{w}}}&#10;\newcommand{\vx}   {{\myBoldNotation{x}}}&#10;\newcommand{\vy}   {{\myBoldNotation{y}}}&#10;\newcommand{\vz}   {{\myBoldNotation{z}}}&#10;\newcommand{\vNull}{{\myBoldNotation{0}}}&#10;\newcommand{\vOne} {{\myBoldNotation{1}}}&#10;&#10;\newcommand{\mA}   {{\myBoldNotation{A}}}&#10;\newcommand{\mB}   {{\myBoldNotation{B}}}&#10;\newcommand{\mC}   {{\myBoldNotation{C}}}&#10;\newcommand{\mD}   {{\myBoldNotation{D}}}&#10;\newcommand{\mE}   {{\myBoldNotation{E}}}&#10;\newcommand{\mF}   {{\myBoldNotation{F}}}&#10;\newcommand{\mG}   {{\myBoldNotation{G}}}&#10;\newcommand{\mH}   {{\myBoldNotation{H}}}&#10;\newcommand{\mI}   {{\myBoldNotation{I}}}&#10;\newcommand{\mJ}   {{\myBoldNotation{J}}}&#10;\newcommand{\mK}   {{\myBoldNotation{K}}}&#10;\newcommand{\mL}   {{\myBoldNotation{L}}}&#10;\newcommand{\mM}   {{\myBoldNotation{M}}}&#10;\newcommand{\mN}   {{\myBoldNotation{N}}}&#10;\newcommand{\mO}   {{\myBoldNotation{O}}}&#10;\newcommand{\mP}   {{\myBoldNotation{P}}}&#10;\newcommand{\mQ}   {{\myBoldNotation{Q}}}&#10;\newcommand{\mR}   {{\myBoldNotation{R}}}&#10;\newcommand{\mS}   {{\myBoldNotation{S}}}&#10;\newcommand{\mT}   {{\myBoldNotation{T}}}&#10;\newcommand{\mU}   {{\myBoldNotation{U}}}&#10;\newcommand{\mV}   {{\myBoldNotation{V}}}&#10;\newcommand{\mW}   {{\myBoldNotation{W}}}&#10;\newcommand{\mX}   {{\myBoldNotation{X}}}&#10;\newcommand{\mY}   {{\myBoldNotation{Y}}}&#10;\newcommand{\mZ}   {{\myBoldNotation{Z}}}&#10;\newcommand{\mNull}{{\myBoldNotation{0}}}&#10;&#10;%\newcommand{\myBoldGreekNotation}[1]{\boldsymbol{#1}}&#10;\newcommand{\myBoldGreekNotationLower}[1]{{\bm{#1}}}&#10;\newcommand{\myBoldGreekNotationUpper}[1]{{\bm{#1}}}&#10;\newcommand{\balpha}  {{\myBoldGreekNotationLower{\alpha}  }}&#10;\newcommand{\bbeta}   {{\myBoldGreekNotationLower{\beta}   }}&#10;\newcommand{\bgamma}  {{\myBoldGreekNotationLower{\gamma}  }}&#10;\newcommand{\bdelta}  {{\myBoldGreekNotationLower{\delta}  }}&#10;\newcommand{\bepsilon}{{\myBoldGreekNotationLower{\epsilon}}}&#10;\newcommand{\bzeta}   {{\myBoldGreekNotationLower{\zeta}   }}&#10;\newcommand{\btheta}  {{\myBoldGreekNotationLower{\theta}  }}&#10;\newcommand{\biota}   {{\myBoldGreekNotationLower{\iota}   }}&#10;\newcommand{\bkappa}  {{\myBoldGreekNotationLower{\kappa}  }}&#10;\newcommand{\blambda} {{\myBoldGreekNotationLower{\lambda} }}&#10;\newcommand{\bmu}     {{\myBoldGreekNotationLower{\mu}     }}&#10;\newcommand{\bnu}     {{\myBoldGreekNotationLower{\nu}     }}&#10;\newcommand{\bxi}     {{\myBoldGreekNotationLower{\xi}     }}&#10;\newcommand{\bomicron}{{\myBoldGreekNotationLower{\omicron}}}&#10;\newcommand{\bpi}     {{\myBoldGreekNotationLower{\pi}     }}&#10;\newcommand{\brho}    {{\myBoldGreekNotationLower{\rho}    }}&#10;\newcommand{\bsigma}  {{\myBoldGreekNotationLower{\sigma}  }}&#10;\newcommand{\btau}    {{\myBoldGreekNotationLower{\tau}    }}&#10;\newcommand{\bupsilon}{{\myBoldGreekNotationLower{\upsilon}}}&#10;\newcommand{\bphi}    {{\myBoldGreekNotationLower{\phi}    }}&#10;\newcommand{\bchi}    {{\myBoldGreekNotationLower{\chi}    }}&#10;\newcommand{\bpsi}    {{\myBoldGreekNotationLower{\psi}    }}&#10;\newcommand{\bomega}  {{\myBoldGreekNotationLower{\omega}  }}&#10;&#10;\newcommand{\bGamma}  {{\myBoldGreekNotationUpper{\Gamma}  }}&#10;\newcommand{\bDelta}  {{\myBoldGreekNotationUpper{\Delta}  }}&#10;\newcommand{\bTheta}  {{\myBoldGreekNotationUpper{\Theta}  }}&#10;\newcommand{\bLambda} {{\myBoldGreekNotationUpper{\Lambda} }}&#10;\newcommand{\bXi}     {{\myBoldGreekNotationUpper{\Xi}     }}&#10;\newcommand{\bPi}     {{\myBoldGreekNotationUpper{\Pi}     }}&#10;\newcommand{\bSigma}  {{\myBoldGreekNotationUpper{\Sigma}  }}&#10;\newcommand{\bUpsilon}{{\myBoldGreekNotationUpper{\Upsilon}}}&#10;\newcommand{\bPhi}    {{\myBoldGreekNotationUpper{\Phi}    }}&#10;\newcommand{\bPsi}    {{\myBoldGreekNotationUpper{\Psi}    }}&#10;\newcommand{\bOmega}  {{\myBoldGreekNotationUpper{\Omega}  }}&#10;&#10;\newcommand{\inn}[2][0cm]{\mathopen{}\left|{#2}\parbox[h][#1]{0cm}{}\right|}&#10;\newcommand{\invn}[2][0cm]{\mathopen{}\left|\left|{#2}\parbox[h][#1]{0cm}{}\right|\right|}&#10;&#10;%\newcommand{\Sa}{{\mathbf {Sa}}}&#10;%\newcommand{\Topo}{{\mathbf {Topo}}}&#10;%\newcommand{\Sep}{{\mathbf {Sep}}}&#10;%\newcommand{\Str}{{\mathbf {Str}}}&#10;%\newcommand{\Reg}{{\mathbf {Reg}}}&#10;&#10;%\newcommand{\PPhi}{{\pmb \Phi}}&#10;%\newcommand{\PPi}{{\pmb \Pi}}&#10;%\newcommand{\PPhi}{{\bm \Phi}}&#10;%\newcommand{\PPi}{{\bm \Pi}}&#10;\newcommand{\PPhi}{{\Phi}}&#10;\newcommand{\PPi}{{\Pi}}&#10;\newcommand{\ppi}{{\pi}}&#10;\newcommand{\ggam}{{\gamma}}&#10;&#10;\newcommand{\cA}{{\mathcal A}}&#10;\newcommand{\cB}{{\mathcal B}}&#10;\newcommand{\cC}{{\mathcal C}}&#10;\newcommand{\cD}{{\mathcal D}}&#10;\newcommand{\cE}{{\mathcal E}}&#10;\newcommand{\cF}{{\mathcal F}}&#10;\newcommand{\cG}{{\mathcal G}}&#10;\newcommand{\cH}{{\mathcal H}}&#10;\newcommand{\cI}{{\mathcal I}}&#10;\newcommand{\cJ}{{\mathcal J}}&#10;\newcommand{\cK}{{\mathcal K}}&#10;\newcommand{\cL}{{\mathcal L}}&#10;\newcommand{\cM}{{\mathcal M}}&#10;\newcommand{\cN}{{\mathcal N}}&#10;\newcommand{\cO}{{\mathcal O}}&#10;\newcommand{\cP}{{\mathcal P}}&#10;\newcommand{\cQ}{{\mathcal Q}}&#10;\newcommand{\cR}{{\mathcal R}}&#10;\newcommand{\cS}{{\mathcal S}}&#10;\newcommand{\cT}{{\mathcal T}}&#10;\newcommand{\cU}{{\mathcal U}}&#10;\newcommand{\cV}{{\mathcal V}}&#10;\newcommand{\cW}{{\mathcal W}}&#10;\newcommand{\cX}{{\mathcal X}}&#10;\newcommand{\cY}{{\mathcal Y}}&#10;\newcommand{\cZ}{{\mathcal Z}}&#10;&#10;\newcommand{\ca}{{\mathcal a}}&#10;\newcommand{\cb}{{\mathcal b}}&#10;\newcommand{\cc}{{\mathcal c}}&#10;\newcommand{\cd}{{\mathcal d}}&#10;\newcommand{\ce}{{\mathcal e}}&#10;%\newcommand{\cf}{{\mathcal f}}&#10;\newcommand{\cg}{{\mathcal g}}&#10;\newcommand{\ch}{{\mathcal h}}&#10;\newcommand{\ci}{{\mathcal i}}&#10;\newcommand{\cj}{{\mathcal j}}&#10;%\newcommand{\ck}{{\mathcal k}}&#10;\newcommand{\cl}{{\mathcal l}}&#10;\newcommand{\cm}{{\mathcal m}}&#10;\newcommand{\cn}{{\mathcal n}}&#10;\newcommand{\co}{{\mathcal o}}&#10;\newcommand{\cp}{{\mathcal p}}&#10;\newcommand{\cq}{{\mathcal q}}&#10;%\newcommand{\cr}{{\mathcal r}}&#10;\newcommand{\cs}{{\mathcal s}}&#10;\newcommand{\ct}{{\mathcal t}}&#10;\newcommand{\cu}{{\mathcal u}}&#10;\newcommand{\cv}{{\mathcal v}}&#10;\newcommand{\cw}{{\mathcal w}}&#10;\newcommand{\cx}{{\mathcal x}}&#10;\newcommand{\cy}{{\mathcal y}}&#10;\newcommand{\cz}{{\mathcal z}}&#10;&#10;%cool package Styles&#10;\Style{IdentityMatrixSymb=\mI,%&#10;       DSymb={\mathrm d},%&#10;       IntegrateDifferentialDSymb={\mathrm d},%&#10;       TrParen=p,%&#10;       DetParen=p}&#10;\Style{DDisplayFunc=outset}&#10;\renewcommand{\Transpose}[1]{ {#1}^\Transp }&#10;\newcommand{\TransposeInv}[1]{ {#1}^{-\Transp} }&#10;\newcommand{\T}[1]{\Transpose{#1}}&#10;\newcommand{\TInv}[1]{\TransposeInv{#1}}&#10;\newcommand{\Inv}[1]{ {#1}^{-1} }&#10;\newcommand{\Transp}{{{\mathrm T}}}&#10;      &#10;\newcommand{\Rank}[1]    {\operatorname{rank}\inp{#1}}&#10;\newcommand{\Vol}[1]     {\operatorname{vol}\inp{#1}}&#10;\renewcommand{\Vec}[1]   {\operatorname{vec}\inp{#1}}&#10;\renewcommand{\Div}[1]   {\T{\nabla} \, #1}&#10;\newcommand{\Diag}[1]    {\operatorname{diag}\inp{#1}}&#10;\newcommand{\Dim}[1]     {\operatorname{dim}\inp{#1}}&#10;\newcommand{\Diagof}[1]  {\operatorname{diag}^{-1}\inp{#1}}&#10;\newcommand*{\diff}{\mathop{}\!\mathrm{d}} %e.g. $F(x) = \int\!f(x)\diff x$&#10;\newcommand{\Argmin}[1]{\underset{#1}{\operatorname{argmin}} \;}&#10;\newcommand{\Maxof}[1]{\underset{#1}{\operatorname{max}} \;}&#10;\newcommand{\Minof}[1]{\underset{#1}{\operatorname{min}} \;}&#10;&#10;\providecommand{\e}[1]{\ensuremath{\cdot 10^{#1}}}&#10;&#10;%workaround for mathbold in cool, cf. http://tex.stackexchange.com/questions/97910&#10;\let\oldmb\mathbold&#10;\protected\def\mathbold{\oldmb}&#10;&#10;\newcommand{\CB} [1]{{\color{#1}     $\bullet$}}&#10;\newcommand{\CBB}[2]{{\color[#1]{#2} $\bullet$}}&#10;&#10;\newcommand{\ie}{i.e.}&#10;\newcommand{\Ie}{I.e.}&#10;\newcommand{\eg}{e.g.}&#10;\newcommand{\Eg}{E.g.}&#10;\newcommand{\cf}{cf.\ }&#10;\newcommand{\Cf}{Cf.\ }&#10;\newcommand{\etc}{etc.\ }&#10;\newcommand{\wrt}{w.r.t.\ }&#10;\newcommand{\Wrt}{W.r.t.\ }&#10;% \newcommand{\wlog}{w.l.o.g.~}&#10;\newcommand{\Wlog}{W.l.o.g.\ }&#10;\newcommand{\resp}{resp.\ }&#10;\newcommand{\etal}{et al.\ }&#10;&#10;\newtheorem{theorem}{Theorem}&#10;\newtheorem{definition}{Definition}&#10;\newtheorem{expectation}{Expectation}&#10;\newtheorem{problem}{Problem}&#10;%\newtheorem{algorithm}{Algorithm}&#10;&#10;%\newenvironment{fshaded}{%&#10;%\def\FrameCommand{\fcolorbox{framecolor}{shadecolor}}%&#10;%\MakeFramed {\FrameRestore}}%&#10;%{\endMakeFramed}&#10;%&#10;%\newtheorem{theorem}{Theorem}[section]&#10;%&#10;%\newenvironment{fdfn}[1][]{&#10;%\definecolor{shadecolor}{rgb}{.9,.9,1}%DEFINITION_COLORBOX&#10;%\definecolor{framecolor}{rgb}{1,1,1}%&#10;%\begin{fshaded}\begin{theorem}[#1]}{\end{theorem}\end{fshaded}}&#10;%&#10;%&#10;%\begin{fdfn}[Blash]&#10;%Eine Zahlenfolge ...&#10;%\end{fdfn}&#10;%&#10;%\begin{fdfn}[Test]&#10;%Eine Zahlenfolge ...&#10;%\end{fdfn}&#10;&#10;% :mode=latex: %&#10;&#10;\begin{document}&#10;&#10;$f_6$&#10;&#10;\end{document}"/>
  <p:tag name="IGUANATEXSIZE" val="2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%\usepackage[osf,sc]{mathpazo}&#10;\usepackage{cool}&#10;\pagestyle{empty}&#10;&#10;%!TEX root = diss.tex&#10;&#10;%%%%%%%%%%%%%%%%%%%%%%%%%%%%%%%%%%%%%%%%%%%%%%%%%%%%%%%%%%%%%&#10;%% LaTeX math macros&#10;%%%%%%%%%%%%%%%%%%%%%%%%%%%%%%%%%%%%%%%%%%%%%%%%%%%%%%%%%%%%%&#10;&#10;\newcommand{\mySetNotation}[1]{{\mathbb{#1}}}&#10;\newcommand{\RRSet}{{\mySetNotation{R}}}&#10;\newcommand{\EESet}{{\mySetNotation{E}}}&#10;\newcommand{\NNSet}{{\mySetNotation{N}}}&#10;\newcommand{\QQSet}{{\mySetNotation{Q}}}&#10;&#10;\newcommand{\myBoldNotation}[1]{{\mathbf #1}}&#10;%\newcommand{\myBoldNotation}[1]{{\mathbold{#1}}} %for euler math&#10;\newcommand{\va}   {{\myBoldNotation{a}}}&#10;\newcommand{\vb}   {{\myBoldNotation{b}}}&#10;\newcommand{\vc}   {{\myBoldNotation{c}}}&#10;\newcommand{\vd}   {{\myBoldNotation{d}}}&#10;\newcommand{\ve}   {{\myBoldNotation{e}}}&#10;\newcommand{\vf}   {{\myBoldNotation{f}}}&#10;\newcommand{\vg}   {{\myBoldNotation{g}}}&#10;\newcommand{\vh}   {{\myBoldNotation{h}}}&#10;\newcommand{\vi}   {{\myBoldNotation{i}}}&#10;\newcommand{\vj}   {{\myBoldNotation{j}}}&#10;\newcommand{\vk}   {{\myBoldNotation{k}}}&#10;\newcommand{\vl}   {{\myBoldNotation{l}}}&#10;\newcommand{\vm}   {{\myBoldNotation{m}}}&#10;\newcommand{\vn}   {{\myBoldNotation{n}}}&#10;\newcommand{\nn}   {{\myBoldNotation{n}}}&#10;\newcommand{\vo}   {{\myBoldNotation{o}}}&#10;\newcommand{\vp}   {{\myBoldNotation{p}}}&#10;\newcommand{\pp}   {{\myBoldNotation{p}}}&#10;\newcommand{\vq}   {{\myBoldNotation{q}}}&#10;\newcommand{\vr}   {{\myBoldNotation{r}}}&#10;\newcommand{\vs}   {{\myBoldNotation{s}}}&#10;\newcommand{\vt}   {{\myBoldNotation{t}}}&#10;\newcommand{\vu}   {{\myBoldNotation{u}}}&#10;\newcommand{\vv}   {{\myBoldNotation{v}}}&#10;\newcommand{\vw}   {{\myBoldNotation{w}}}&#10;\newcommand{\vx}   {{\myBoldNotation{x}}}&#10;\newcommand{\vy}   {{\myBoldNotation{y}}}&#10;\newcommand{\vz}   {{\myBoldNotation{z}}}&#10;\newcommand{\vNull}{{\myBoldNotation{0}}}&#10;\newcommand{\vOne} {{\myBoldNotation{1}}}&#10;&#10;\newcommand{\mA}   {{\myBoldNotation{A}}}&#10;\newcommand{\mB}   {{\myBoldNotation{B}}}&#10;\newcommand{\mC}   {{\myBoldNotation{C}}}&#10;\newcommand{\mD}   {{\myBoldNotation{D}}}&#10;\newcommand{\mE}   {{\myBoldNotation{E}}}&#10;\newcommand{\mF}   {{\myBoldNotation{F}}}&#10;\newcommand{\mG}   {{\myBoldNotation{G}}}&#10;\newcommand{\mH}   {{\myBoldNotation{H}}}&#10;\newcommand{\mI}   {{\myBoldNotation{I}}}&#10;\newcommand{\mJ}   {{\myBoldNotation{J}}}&#10;\newcommand{\mK}   {{\myBoldNotation{K}}}&#10;\newcommand{\mL}   {{\myBoldNotation{L}}}&#10;\newcommand{\mM}   {{\myBoldNotation{M}}}&#10;\newcommand{\mN}   {{\myBoldNotation{N}}}&#10;\newcommand{\mO}   {{\myBoldNotation{O}}}&#10;\newcommand{\mP}   {{\myBoldNotation{P}}}&#10;\newcommand{\mQ}   {{\myBoldNotation{Q}}}&#10;\newcommand{\mR}   {{\myBoldNotation{R}}}&#10;\newcommand{\mS}   {{\myBoldNotation{S}}}&#10;\newcommand{\mT}   {{\myBoldNotation{T}}}&#10;\newcommand{\mU}   {{\myBoldNotation{U}}}&#10;\newcommand{\mV}   {{\myBoldNotation{V}}}&#10;\newcommand{\mW}   {{\myBoldNotation{W}}}&#10;\newcommand{\mX}   {{\myBoldNotation{X}}}&#10;\newcommand{\mY}   {{\myBoldNotation{Y}}}&#10;\newcommand{\mZ}   {{\myBoldNotation{Z}}}&#10;\newcommand{\mNull}{{\myBoldNotation{0}}}&#10;&#10;%\newcommand{\myBoldGreekNotation}[1]{\boldsymbol{#1}}&#10;\newcommand{\myBoldGreekNotationLower}[1]{{\bm{#1}}}&#10;\newcommand{\myBoldGreekNotationUpper}[1]{{\bm{#1}}}&#10;\newcommand{\balpha}  {{\myBoldGreekNotationLower{\alpha}  }}&#10;\newcommand{\bbeta}   {{\myBoldGreekNotationLower{\beta}   }}&#10;\newcommand{\bgamma}  {{\myBoldGreekNotationLower{\gamma}  }}&#10;\newcommand{\bdelta}  {{\myBoldGreekNotationLower{\delta}  }}&#10;\newcommand{\bepsilon}{{\myBoldGreekNotationLower{\epsilon}}}&#10;\newcommand{\bzeta}   {{\myBoldGreekNotationLower{\zeta}   }}&#10;\newcommand{\btheta}  {{\myBoldGreekNotationLower{\theta}  }}&#10;\newcommand{\biota}   {{\myBoldGreekNotationLower{\iota}   }}&#10;\newcommand{\bkappa}  {{\myBoldGreekNotationLower{\kappa}  }}&#10;\newcommand{\blambda} {{\myBoldGreekNotationLower{\lambda} }}&#10;\newcommand{\bmu}     {{\myBoldGreekNotationLower{\mu}     }}&#10;\newcommand{\bnu}     {{\myBoldGreekNotationLower{\nu}     }}&#10;\newcommand{\bxi}     {{\myBoldGreekNotationLower{\xi}     }}&#10;\newcommand{\bomicron}{{\myBoldGreekNotationLower{\omicron}}}&#10;\newcommand{\bpi}     {{\myBoldGreekNotationLower{\pi}     }}&#10;\newcommand{\brho}    {{\myBoldGreekNotationLower{\rho}    }}&#10;\newcommand{\bsigma}  {{\myBoldGreekNotationLower{\sigma}  }}&#10;\newcommand{\btau}    {{\myBoldGreekNotationLower{\tau}    }}&#10;\newcommand{\bupsilon}{{\myBoldGreekNotationLower{\upsilon}}}&#10;\newcommand{\bphi}    {{\myBoldGreekNotationLower{\phi}    }}&#10;\newcommand{\bchi}    {{\myBoldGreekNotationLower{\chi}    }}&#10;\newcommand{\bpsi}    {{\myBoldGreekNotationLower{\psi}    }}&#10;\newcommand{\bomega}  {{\myBoldGreekNotationLower{\omega}  }}&#10;&#10;\newcommand{\bGamma}  {{\myBoldGreekNotationUpper{\Gamma}  }}&#10;\newcommand{\bDelta}  {{\myBoldGreekNotationUpper{\Delta}  }}&#10;\newcommand{\bTheta}  {{\myBoldGreekNotationUpper{\Theta}  }}&#10;\newcommand{\bLambda} {{\myBoldGreekNotationUpper{\Lambda} }}&#10;\newcommand{\bXi}     {{\myBoldGreekNotationUpper{\Xi}     }}&#10;\newcommand{\bPi}     {{\myBoldGreekNotationUpper{\Pi}     }}&#10;\newcommand{\bSigma}  {{\myBoldGreekNotationUpper{\Sigma}  }}&#10;\newcommand{\bUpsilon}{{\myBoldGreekNotationUpper{\Upsilon}}}&#10;\newcommand{\bPhi}    {{\myBoldGreekNotationUpper{\Phi}    }}&#10;\newcommand{\bPsi}    {{\myBoldGreekNotationUpper{\Psi}    }}&#10;\newcommand{\bOmega}  {{\myBoldGreekNotationUpper{\Omega}  }}&#10;&#10;\newcommand{\inn}[2][0cm]{\mathopen{}\left|{#2}\parbox[h][#1]{0cm}{}\right|}&#10;\newcommand{\invn}[2][0cm]{\mathopen{}\left|\left|{#2}\parbox[h][#1]{0cm}{}\right|\right|}&#10;&#10;%\newcommand{\Sa}{{\mathbf {Sa}}}&#10;%\newcommand{\Topo}{{\mathbf {Topo}}}&#10;%\newcommand{\Sep}{{\mathbf {Sep}}}&#10;%\newcommand{\Str}{{\mathbf {Str}}}&#10;%\newcommand{\Reg}{{\mathbf {Reg}}}&#10;&#10;%\newcommand{\PPhi}{{\pmb \Phi}}&#10;%\newcommand{\PPi}{{\pmb \Pi}}&#10;%\newcommand{\PPhi}{{\bm \Phi}}&#10;%\newcommand{\PPi}{{\bm \Pi}}&#10;\newcommand{\PPhi}{{\Phi}}&#10;\newcommand{\PPi}{{\Pi}}&#10;\newcommand{\ppi}{{\pi}}&#10;\newcommand{\ggam}{{\gamma}}&#10;&#10;\newcommand{\cA}{{\mathcal A}}&#10;\newcommand{\cB}{{\mathcal B}}&#10;\newcommand{\cC}{{\mathcal C}}&#10;\newcommand{\cD}{{\mathcal D}}&#10;\newcommand{\cE}{{\mathcal E}}&#10;\newcommand{\cF}{{\mathcal F}}&#10;\newcommand{\cG}{{\mathcal G}}&#10;\newcommand{\cH}{{\mathcal H}}&#10;\newcommand{\cI}{{\mathcal I}}&#10;\newcommand{\cJ}{{\mathcal J}}&#10;\newcommand{\cK}{{\mathcal K}}&#10;\newcommand{\cL}{{\mathcal L}}&#10;\newcommand{\cM}{{\mathcal M}}&#10;\newcommand{\cN}{{\mathcal N}}&#10;\newcommand{\cO}{{\mathcal O}}&#10;\newcommand{\cP}{{\mathcal P}}&#10;\newcommand{\cQ}{{\mathcal Q}}&#10;\newcommand{\cR}{{\mathcal R}}&#10;\newcommand{\cS}{{\mathcal S}}&#10;\newcommand{\cT}{{\mathcal T}}&#10;\newcommand{\cU}{{\mathcal U}}&#10;\newcommand{\cV}{{\mathcal V}}&#10;\newcommand{\cW}{{\mathcal W}}&#10;\newcommand{\cX}{{\mathcal X}}&#10;\newcommand{\cY}{{\mathcal Y}}&#10;\newcommand{\cZ}{{\mathcal Z}}&#10;&#10;\newcommand{\ca}{{\mathcal a}}&#10;\newcommand{\cb}{{\mathcal b}}&#10;\newcommand{\cc}{{\mathcal c}}&#10;\newcommand{\cd}{{\mathcal d}}&#10;\newcommand{\ce}{{\mathcal e}}&#10;%\newcommand{\cf}{{\mathcal f}}&#10;\newcommand{\cg}{{\mathcal g}}&#10;\newcommand{\ch}{{\mathcal h}}&#10;\newcommand{\ci}{{\mathcal i}}&#10;\newcommand{\cj}{{\mathcal j}}&#10;%\newcommand{\ck}{{\mathcal k}}&#10;\newcommand{\cl}{{\mathcal l}}&#10;\newcommand{\cm}{{\mathcal m}}&#10;\newcommand{\cn}{{\mathcal n}}&#10;\newcommand{\co}{{\mathcal o}}&#10;\newcommand{\cp}{{\mathcal p}}&#10;\newcommand{\cq}{{\mathcal q}}&#10;%\newcommand{\cr}{{\mathcal r}}&#10;\newcommand{\cs}{{\mathcal s}}&#10;\newcommand{\ct}{{\mathcal t}}&#10;\newcommand{\cu}{{\mathcal u}}&#10;\newcommand{\cv}{{\mathcal v}}&#10;\newcommand{\cw}{{\mathcal w}}&#10;\newcommand{\cx}{{\mathcal x}}&#10;\newcommand{\cy}{{\mathcal y}}&#10;\newcommand{\cz}{{\mathcal z}}&#10;&#10;%cool package Styles&#10;\Style{IdentityMatrixSymb=\mI,%&#10;       DSymb={\mathrm d},%&#10;       IntegrateDifferentialDSymb={\mathrm d},%&#10;       TrParen=p,%&#10;       DetParen=p}&#10;\Style{DDisplayFunc=outset}&#10;\renewcommand{\Transpose}[1]{ {#1}^\Transp }&#10;\newcommand{\TransposeInv}[1]{ {#1}^{-\Transp} }&#10;\newcommand{\T}[1]{\Transpose{#1}}&#10;\newcommand{\TInv}[1]{\TransposeInv{#1}}&#10;\newcommand{\Inv}[1]{ {#1}^{-1} }&#10;\newcommand{\Transp}{{{\mathrm T}}}&#10;      &#10;\newcommand{\Rank}[1]    {\operatorname{rank}\inp{#1}}&#10;\newcommand{\Vol}[1]     {\operatorname{vol}\inp{#1}}&#10;\renewcommand{\Vec}[1]   {\operatorname{vec}\inp{#1}}&#10;\renewcommand{\Div}[1]   {\T{\nabla} \, #1}&#10;\newcommand{\Diag}[1]    {\operatorname{diag}\inp{#1}}&#10;\newcommand{\Dim}[1]     {\operatorname{dim}\inp{#1}}&#10;\newcommand{\Diagof}[1]  {\operatorname{diag}^{-1}\inp{#1}}&#10;\newcommand*{\diff}{\mathop{}\!\mathrm{d}} %e.g. $F(x) = \int\!f(x)\diff x$&#10;\newcommand{\Argmin}[1]{\underset{#1}{\operatorname{argmin}} \;}&#10;\newcommand{\Maxof}[1]{\underset{#1}{\operatorname{max}} \;}&#10;\newcommand{\Minof}[1]{\underset{#1}{\operatorname{min}} \;}&#10;&#10;\providecommand{\e}[1]{\ensuremath{\cdot 10^{#1}}}&#10;&#10;%workaround for mathbold in cool, cf. http://tex.stackexchange.com/questions/97910&#10;\let\oldmb\mathbold&#10;\protected\def\mathbold{\oldmb}&#10;&#10;\newcommand{\CB} [1]{{\color{#1}     $\bullet$}}&#10;\newcommand{\CBB}[2]{{\color[#1]{#2} $\bullet$}}&#10;&#10;\newcommand{\ie}{i.e.}&#10;\newcommand{\Ie}{I.e.}&#10;\newcommand{\eg}{e.g.}&#10;\newcommand{\Eg}{E.g.}&#10;\newcommand{\cf}{cf.\ }&#10;\newcommand{\Cf}{Cf.\ }&#10;\newcommand{\etc}{etc.\ }&#10;\newcommand{\wrt}{w.r.t.\ }&#10;\newcommand{\Wrt}{W.r.t.\ }&#10;% \newcommand{\wlog}{w.l.o.g.~}&#10;\newcommand{\Wlog}{W.l.o.g.\ }&#10;\newcommand{\resp}{resp.\ }&#10;\newcommand{\etal}{et al.\ }&#10;&#10;\newtheorem{theorem}{Theorem}&#10;\newtheorem{definition}{Definition}&#10;\newtheorem{expectation}{Expectation}&#10;\newtheorem{problem}{Problem}&#10;%\newtheorem{algorithm}{Algorithm}&#10;&#10;%\newenvironment{fshaded}{%&#10;%\def\FrameCommand{\fcolorbox{framecolor}{shadecolor}}%&#10;%\MakeFramed {\FrameRestore}}%&#10;%{\endMakeFramed}&#10;%&#10;%\newtheorem{theorem}{Theorem}[section]&#10;%&#10;%\newenvironment{fdfn}[1][]{&#10;%\definecolor{shadecolor}{rgb}{.9,.9,1}%DEFINITION_COLORBOX&#10;%\definecolor{framecolor}{rgb}{1,1,1}%&#10;%\begin{fshaded}\begin{theorem}[#1]}{\end{theorem}\end{fshaded}}&#10;%&#10;%&#10;%\begin{fdfn}[Blash]&#10;%Eine Zahlenfolge ...&#10;%\end{fdfn}&#10;%&#10;%\begin{fdfn}[Test]&#10;%Eine Zahlenfolge ...&#10;%\end{fdfn}&#10;&#10;% :mode=latex: %&#10;&#10;\begin{document}&#10;&#10;$C^0$&#10;&#10;\end{document}"/>
  <p:tag name="IGUANATEXSIZE" val="2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%\usepackage[osf,sc]{mathpazo}&#10;\usepackage{cool}&#10;\pagestyle{empty}&#10;&#10;%!TEX root = diss.tex&#10;&#10;%%%%%%%%%%%%%%%%%%%%%%%%%%%%%%%%%%%%%%%%%%%%%%%%%%%%%%%%%%%%%&#10;%% LaTeX math macros&#10;%%%%%%%%%%%%%%%%%%%%%%%%%%%%%%%%%%%%%%%%%%%%%%%%%%%%%%%%%%%%%&#10;&#10;\newcommand{\mySetNotation}[1]{{\mathbb{#1}}}&#10;\newcommand{\RRSet}{{\mySetNotation{R}}}&#10;\newcommand{\EESet}{{\mySetNotation{E}}}&#10;\newcommand{\NNSet}{{\mySetNotation{N}}}&#10;\newcommand{\QQSet}{{\mySetNotation{Q}}}&#10;&#10;\newcommand{\myBoldNotation}[1]{{\mathbf #1}}&#10;%\newcommand{\myBoldNotation}[1]{{\mathbold{#1}}} %for euler math&#10;\newcommand{\va}   {{\myBoldNotation{a}}}&#10;\newcommand{\vb}   {{\myBoldNotation{b}}}&#10;\newcommand{\vc}   {{\myBoldNotation{c}}}&#10;\newcommand{\vd}   {{\myBoldNotation{d}}}&#10;\newcommand{\ve}   {{\myBoldNotation{e}}}&#10;\newcommand{\vf}   {{\myBoldNotation{f}}}&#10;\newcommand{\vg}   {{\myBoldNotation{g}}}&#10;\newcommand{\vh}   {{\myBoldNotation{h}}}&#10;\newcommand{\vi}   {{\myBoldNotation{i}}}&#10;\newcommand{\vj}   {{\myBoldNotation{j}}}&#10;\newcommand{\vk}   {{\myBoldNotation{k}}}&#10;\newcommand{\vl}   {{\myBoldNotation{l}}}&#10;\newcommand{\vm}   {{\myBoldNotation{m}}}&#10;\newcommand{\vn}   {{\myBoldNotation{n}}}&#10;\newcommand{\nn}   {{\myBoldNotation{n}}}&#10;\newcommand{\vo}   {{\myBoldNotation{o}}}&#10;\newcommand{\vp}   {{\myBoldNotation{p}}}&#10;\newcommand{\pp}   {{\myBoldNotation{p}}}&#10;\newcommand{\vq}   {{\myBoldNotation{q}}}&#10;\newcommand{\vr}   {{\myBoldNotation{r}}}&#10;\newcommand{\vs}   {{\myBoldNotation{s}}}&#10;\newcommand{\vt}   {{\myBoldNotation{t}}}&#10;\newcommand{\vu}   {{\myBoldNotation{u}}}&#10;\newcommand{\vv}   {{\myBoldNotation{v}}}&#10;\newcommand{\vw}   {{\myBoldNotation{w}}}&#10;\newcommand{\vx}   {{\myBoldNotation{x}}}&#10;\newcommand{\vy}   {{\myBoldNotation{y}}}&#10;\newcommand{\vz}   {{\myBoldNotation{z}}}&#10;\newcommand{\vNull}{{\myBoldNotation{0}}}&#10;\newcommand{\vOne} {{\myBoldNotation{1}}}&#10;&#10;\newcommand{\mA}   {{\myBoldNotation{A}}}&#10;\newcommand{\mB}   {{\myBoldNotation{B}}}&#10;\newcommand{\mC}   {{\myBoldNotation{C}}}&#10;\newcommand{\mD}   {{\myBoldNotation{D}}}&#10;\newcommand{\mE}   {{\myBoldNotation{E}}}&#10;\newcommand{\mF}   {{\myBoldNotation{F}}}&#10;\newcommand{\mG}   {{\myBoldNotation{G}}}&#10;\newcommand{\mH}   {{\myBoldNotation{H}}}&#10;\newcommand{\mI}   {{\myBoldNotation{I}}}&#10;\newcommand{\mJ}   {{\myBoldNotation{J}}}&#10;\newcommand{\mK}   {{\myBoldNotation{K}}}&#10;\newcommand{\mL}   {{\myBoldNotation{L}}}&#10;\newcommand{\mM}   {{\myBoldNotation{M}}}&#10;\newcommand{\mN}   {{\myBoldNotation{N}}}&#10;\newcommand{\mO}   {{\myBoldNotation{O}}}&#10;\newcommand{\mP}   {{\myBoldNotation{P}}}&#10;\newcommand{\mQ}   {{\myBoldNotation{Q}}}&#10;\newcommand{\mR}   {{\myBoldNotation{R}}}&#10;\newcommand{\mS}   {{\myBoldNotation{S}}}&#10;\newcommand{\mT}   {{\myBoldNotation{T}}}&#10;\newcommand{\mU}   {{\myBoldNotation{U}}}&#10;\newcommand{\mV}   {{\myBoldNotation{V}}}&#10;\newcommand{\mW}   {{\myBoldNotation{W}}}&#10;\newcommand{\mX}   {{\myBoldNotation{X}}}&#10;\newcommand{\mY}   {{\myBoldNotation{Y}}}&#10;\newcommand{\mZ}   {{\myBoldNotation{Z}}}&#10;\newcommand{\mNull}{{\myBoldNotation{0}}}&#10;&#10;%\newcommand{\myBoldGreekNotation}[1]{\boldsymbol{#1}}&#10;\newcommand{\myBoldGreekNotationLower}[1]{{\bm{#1}}}&#10;\newcommand{\myBoldGreekNotationUpper}[1]{{\bm{#1}}}&#10;\newcommand{\balpha}  {{\myBoldGreekNotationLower{\alpha}  }}&#10;\newcommand{\bbeta}   {{\myBoldGreekNotationLower{\beta}   }}&#10;\newcommand{\bgamma}  {{\myBoldGreekNotationLower{\gamma}  }}&#10;\newcommand{\bdelta}  {{\myBoldGreekNotationLower{\delta}  }}&#10;\newcommand{\bepsilon}{{\myBoldGreekNotationLower{\epsilon}}}&#10;\newcommand{\bzeta}   {{\myBoldGreekNotationLower{\zeta}   }}&#10;\newcommand{\btheta}  {{\myBoldGreekNotationLower{\theta}  }}&#10;\newcommand{\biota}   {{\myBoldGreekNotationLower{\iota}   }}&#10;\newcommand{\bkappa}  {{\myBoldGreekNotationLower{\kappa}  }}&#10;\newcommand{\blambda} {{\myBoldGreekNotationLower{\lambda} }}&#10;\newcommand{\bmu}     {{\myBoldGreekNotationLower{\mu}     }}&#10;\newcommand{\bnu}     {{\myBoldGreekNotationLower{\nu}     }}&#10;\newcommand{\bxi}     {{\myBoldGreekNotationLower{\xi}     }}&#10;\newcommand{\bomicron}{{\myBoldGreekNotationLower{\omicron}}}&#10;\newcommand{\bpi}     {{\myBoldGreekNotationLower{\pi}     }}&#10;\newcommand{\brho}    {{\myBoldGreekNotationLower{\rho}    }}&#10;\newcommand{\bsigma}  {{\myBoldGreekNotationLower{\sigma}  }}&#10;\newcommand{\btau}    {{\myBoldGreekNotationLower{\tau}    }}&#10;\newcommand{\bupsilon}{{\myBoldGreekNotationLower{\upsilon}}}&#10;\newcommand{\bphi}    {{\myBoldGreekNotationLower{\phi}    }}&#10;\newcommand{\bchi}    {{\myBoldGreekNotationLower{\chi}    }}&#10;\newcommand{\bpsi}    {{\myBoldGreekNotationLower{\psi}    }}&#10;\newcommand{\bomega}  {{\myBoldGreekNotationLower{\omega}  }}&#10;&#10;\newcommand{\bGamma}  {{\myBoldGreekNotationUpper{\Gamma}  }}&#10;\newcommand{\bDelta}  {{\myBoldGreekNotationUpper{\Delta}  }}&#10;\newcommand{\bTheta}  {{\myBoldGreekNotationUpper{\Theta}  }}&#10;\newcommand{\bLambda} {{\myBoldGreekNotationUpper{\Lambda} }}&#10;\newcommand{\bXi}     {{\myBoldGreekNotationUpper{\Xi}     }}&#10;\newcommand{\bPi}     {{\myBoldGreekNotationUpper{\Pi}     }}&#10;\newcommand{\bSigma}  {{\myBoldGreekNotationUpper{\Sigma}  }}&#10;\newcommand{\bUpsilon}{{\myBoldGreekNotationUpper{\Upsilon}}}&#10;\newcommand{\bPhi}    {{\myBoldGreekNotationUpper{\Phi}    }}&#10;\newcommand{\bPsi}    {{\myBoldGreekNotationUpper{\Psi}    }}&#10;\newcommand{\bOmega}  {{\myBoldGreekNotationUpper{\Omega}  }}&#10;&#10;\newcommand{\inn}[2][0cm]{\mathopen{}\left|{#2}\parbox[h][#1]{0cm}{}\right|}&#10;\newcommand{\invn}[2][0cm]{\mathopen{}\left|\left|{#2}\parbox[h][#1]{0cm}{}\right|\right|}&#10;&#10;%\newcommand{\Sa}{{\mathbf {Sa}}}&#10;%\newcommand{\Topo}{{\mathbf {Topo}}}&#10;%\newcommand{\Sep}{{\mathbf {Sep}}}&#10;%\newcommand{\Str}{{\mathbf {Str}}}&#10;%\newcommand{\Reg}{{\mathbf {Reg}}}&#10;&#10;%\newcommand{\PPhi}{{\pmb \Phi}}&#10;%\newcommand{\PPi}{{\pmb \Pi}}&#10;%\newcommand{\PPhi}{{\bm \Phi}}&#10;%\newcommand{\PPi}{{\bm \Pi}}&#10;\newcommand{\PPhi}{{\Phi}}&#10;\newcommand{\PPi}{{\Pi}}&#10;\newcommand{\ppi}{{\pi}}&#10;\newcommand{\ggam}{{\gamma}}&#10;&#10;\newcommand{\cA}{{\mathcal A}}&#10;\newcommand{\cB}{{\mathcal B}}&#10;\newcommand{\cC}{{\mathcal C}}&#10;\newcommand{\cD}{{\mathcal D}}&#10;\newcommand{\cE}{{\mathcal E}}&#10;\newcommand{\cF}{{\mathcal F}}&#10;\newcommand{\cG}{{\mathcal G}}&#10;\newcommand{\cH}{{\mathcal H}}&#10;\newcommand{\cI}{{\mathcal I}}&#10;\newcommand{\cJ}{{\mathcal J}}&#10;\newcommand{\cK}{{\mathcal K}}&#10;\newcommand{\cL}{{\mathcal L}}&#10;\newcommand{\cM}{{\mathcal M}}&#10;\newcommand{\cN}{{\mathcal N}}&#10;\newcommand{\cO}{{\mathcal O}}&#10;\newcommand{\cP}{{\mathcal P}}&#10;\newcommand{\cQ}{{\mathcal Q}}&#10;\newcommand{\cR}{{\mathcal R}}&#10;\newcommand{\cS}{{\mathcal S}}&#10;\newcommand{\cT}{{\mathcal T}}&#10;\newcommand{\cU}{{\mathcal U}}&#10;\newcommand{\cV}{{\mathcal V}}&#10;\newcommand{\cW}{{\mathcal W}}&#10;\newcommand{\cX}{{\mathcal X}}&#10;\newcommand{\cY}{{\mathcal Y}}&#10;\newcommand{\cZ}{{\mathcal Z}}&#10;&#10;\newcommand{\ca}{{\mathcal a}}&#10;\newcommand{\cb}{{\mathcal b}}&#10;\newcommand{\cc}{{\mathcal c}}&#10;\newcommand{\cd}{{\mathcal d}}&#10;\newcommand{\ce}{{\mathcal e}}&#10;%\newcommand{\cf}{{\mathcal f}}&#10;\newcommand{\cg}{{\mathcal g}}&#10;\newcommand{\ch}{{\mathcal h}}&#10;\newcommand{\ci}{{\mathcal i}}&#10;\newcommand{\cj}{{\mathcal j}}&#10;%\newcommand{\ck}{{\mathcal k}}&#10;\newcommand{\cl}{{\mathcal l}}&#10;\newcommand{\cm}{{\mathcal m}}&#10;\newcommand{\cn}{{\mathcal n}}&#10;\newcommand{\co}{{\mathcal o}}&#10;\newcommand{\cp}{{\mathcal p}}&#10;\newcommand{\cq}{{\mathcal q}}&#10;%\newcommand{\cr}{{\mathcal r}}&#10;\newcommand{\cs}{{\mathcal s}}&#10;\newcommand{\ct}{{\mathcal t}}&#10;\newcommand{\cu}{{\mathcal u}}&#10;\newcommand{\cv}{{\mathcal v}}&#10;\newcommand{\cw}{{\mathcal w}}&#10;\newcommand{\cx}{{\mathcal x}}&#10;\newcommand{\cy}{{\mathcal y}}&#10;\newcommand{\cz}{{\mathcal z}}&#10;&#10;%cool package Styles&#10;\Style{IdentityMatrixSymb=\mI,%&#10;       DSymb={\mathrm d},%&#10;       IntegrateDifferentialDSymb={\mathrm d},%&#10;       TrParen=p,%&#10;       DetParen=p}&#10;\Style{DDisplayFunc=outset}&#10;\renewcommand{\Transpose}[1]{ {#1}^\Transp }&#10;\newcommand{\TransposeInv}[1]{ {#1}^{-\Transp} }&#10;\newcommand{\T}[1]{\Transpose{#1}}&#10;\newcommand{\TInv}[1]{\TransposeInv{#1}}&#10;\newcommand{\Inv}[1]{ {#1}^{-1} }&#10;\newcommand{\Transp}{{{\mathrm T}}}&#10;      &#10;\newcommand{\Rank}[1]    {\operatorname{rank}\inp{#1}}&#10;\newcommand{\Vol}[1]     {\operatorname{vol}\inp{#1}}&#10;\renewcommand{\Vec}[1]   {\operatorname{vec}\inp{#1}}&#10;\renewcommand{\Div}[1]   {\T{\nabla} \, #1}&#10;\newcommand{\Diag}[1]    {\operatorname{diag}\inp{#1}}&#10;\newcommand{\Dim}[1]     {\operatorname{dim}\inp{#1}}&#10;\newcommand{\Diagof}[1]  {\operatorname{diag}^{-1}\inp{#1}}&#10;\newcommand*{\diff}{\mathop{}\!\mathrm{d}} %e.g. $F(x) = \int\!f(x)\diff x$&#10;\newcommand{\Argmin}[1]{\underset{#1}{\operatorname{argmin}} \;}&#10;\newcommand{\Maxof}[1]{\underset{#1}{\operatorname{max}} \;}&#10;\newcommand{\Minof}[1]{\underset{#1}{\operatorname{min}} \;}&#10;&#10;\providecommand{\e}[1]{\ensuremath{\cdot 10^{#1}}}&#10;&#10;%workaround for mathbold in cool, cf. http://tex.stackexchange.com/questions/97910&#10;\let\oldmb\mathbold&#10;\protected\def\mathbold{\oldmb}&#10;&#10;\newcommand{\CB} [1]{{\color{#1}     $\bullet$}}&#10;\newcommand{\CBB}[2]{{\color[#1]{#2} $\bullet$}}&#10;&#10;\newcommand{\ie}{i.e.}&#10;\newcommand{\Ie}{I.e.}&#10;\newcommand{\eg}{e.g.}&#10;\newcommand{\Eg}{E.g.}&#10;\newcommand{\cf}{cf.\ }&#10;\newcommand{\Cf}{Cf.\ }&#10;\newcommand{\etc}{etc.\ }&#10;\newcommand{\wrt}{w.r.t.\ }&#10;\newcommand{\Wrt}{W.r.t.\ }&#10;% \newcommand{\wlog}{w.l.o.g.~}&#10;\newcommand{\Wlog}{W.l.o.g.\ }&#10;\newcommand{\resp}{resp.\ }&#10;\newcommand{\etal}{et al.\ }&#10;&#10;\newtheorem{theorem}{Theorem}&#10;\newtheorem{definition}{Definition}&#10;\newtheorem{expectation}{Expectation}&#10;\newtheorem{problem}{Problem}&#10;%\newtheorem{algorithm}{Algorithm}&#10;&#10;%\newenvironment{fshaded}{%&#10;%\def\FrameCommand{\fcolorbox{framecolor}{shadecolor}}%&#10;%\MakeFramed {\FrameRestore}}%&#10;%{\endMakeFramed}&#10;%&#10;%\newtheorem{theorem}{Theorem}[section]&#10;%&#10;%\newenvironment{fdfn}[1][]{&#10;%\definecolor{shadecolor}{rgb}{.9,.9,1}%DEFINITION_COLORBOX&#10;%\definecolor{framecolor}{rgb}{1,1,1}%&#10;%\begin{fshaded}\begin{theorem}[#1]}{\end{theorem}\end{fshaded}}&#10;%&#10;%&#10;%\begin{fdfn}[Blash]&#10;%Eine Zahlenfolge ...&#10;%\end{fdfn}&#10;%&#10;%\begin{fdfn}[Test]&#10;%Eine Zahlenfolge ...&#10;%\end{fdfn}&#10;&#10;% :mode=latex: %&#10;&#10;\begin{document}&#10;&#10;$x_{i+1} = x_{i} + 1$&#10;&#10;\end{document}"/>
  <p:tag name="IGUANATEXSIZE" val="3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%\usepackage[osf,sc]{mathpazo}&#10;\usepackage{cool}&#10;\pagestyle{empty}&#10;&#10;%!TEX root = diss.tex&#10;&#10;%%%%%%%%%%%%%%%%%%%%%%%%%%%%%%%%%%%%%%%%%%%%%%%%%%%%%%%%%%%%%&#10;%% LaTeX math macros&#10;%%%%%%%%%%%%%%%%%%%%%%%%%%%%%%%%%%%%%%%%%%%%%%%%%%%%%%%%%%%%%&#10;&#10;\newcommand{\mySetNotation}[1]{{\mathbb{#1}}}&#10;\newcommand{\RRSet}{{\mySetNotation{R}}}&#10;\newcommand{\EESet}{{\mySetNotation{E}}}&#10;\newcommand{\NNSet}{{\mySetNotation{N}}}&#10;\newcommand{\QQSet}{{\mySetNotation{Q}}}&#10;&#10;\newcommand{\myBoldNotation}[1]{{\mathbf #1}}&#10;%\newcommand{\myBoldNotation}[1]{{\mathbold{#1}}} %for euler math&#10;\newcommand{\va}   {{\myBoldNotation{a}}}&#10;\newcommand{\vb}   {{\myBoldNotation{b}}}&#10;\newcommand{\vc}   {{\myBoldNotation{c}}}&#10;\newcommand{\vd}   {{\myBoldNotation{d}}}&#10;\newcommand{\ve}   {{\myBoldNotation{e}}}&#10;\newcommand{\vf}   {{\myBoldNotation{f}}}&#10;\newcommand{\vg}   {{\myBoldNotation{g}}}&#10;\newcommand{\vh}   {{\myBoldNotation{h}}}&#10;\newcommand{\vi}   {{\myBoldNotation{i}}}&#10;\newcommand{\vj}   {{\myBoldNotation{j}}}&#10;\newcommand{\vk}   {{\myBoldNotation{k}}}&#10;\newcommand{\vl}   {{\myBoldNotation{l}}}&#10;\newcommand{\vm}   {{\myBoldNotation{m}}}&#10;\newcommand{\vn}   {{\myBoldNotation{n}}}&#10;\newcommand{\nn}   {{\myBoldNotation{n}}}&#10;\newcommand{\vo}   {{\myBoldNotation{o}}}&#10;\newcommand{\vp}   {{\myBoldNotation{p}}}&#10;\newcommand{\pp}   {{\myBoldNotation{p}}}&#10;\newcommand{\vq}   {{\myBoldNotation{q}}}&#10;\newcommand{\vr}   {{\myBoldNotation{r}}}&#10;\newcommand{\vs}   {{\myBoldNotation{s}}}&#10;\newcommand{\vt}   {{\myBoldNotation{t}}}&#10;\newcommand{\vu}   {{\myBoldNotation{u}}}&#10;\newcommand{\vv}   {{\myBoldNotation{v}}}&#10;\newcommand{\vw}   {{\myBoldNotation{w}}}&#10;\newcommand{\vx}   {{\myBoldNotation{x}}}&#10;\newcommand{\vy}   {{\myBoldNotation{y}}}&#10;\newcommand{\vz}   {{\myBoldNotation{z}}}&#10;\newcommand{\vNull}{{\myBoldNotation{0}}}&#10;\newcommand{\vOne} {{\myBoldNotation{1}}}&#10;&#10;\newcommand{\mA}   {{\myBoldNotation{A}}}&#10;\newcommand{\mB}   {{\myBoldNotation{B}}}&#10;\newcommand{\mC}   {{\myBoldNotation{C}}}&#10;\newcommand{\mD}   {{\myBoldNotation{D}}}&#10;\newcommand{\mE}   {{\myBoldNotation{E}}}&#10;\newcommand{\mF}   {{\myBoldNotation{F}}}&#10;\newcommand{\mG}   {{\myBoldNotation{G}}}&#10;\newcommand{\mH}   {{\myBoldNotation{H}}}&#10;\newcommand{\mI}   {{\myBoldNotation{I}}}&#10;\newcommand{\mJ}   {{\myBoldNotation{J}}}&#10;\newcommand{\mK}   {{\myBoldNotation{K}}}&#10;\newcommand{\mL}   {{\myBoldNotation{L}}}&#10;\newcommand{\mM}   {{\myBoldNotation{M}}}&#10;\newcommand{\mN}   {{\myBoldNotation{N}}}&#10;\newcommand{\mO}   {{\myBoldNotation{O}}}&#10;\newcommand{\mP}   {{\myBoldNotation{P}}}&#10;\newcommand{\mQ}   {{\myBoldNotation{Q}}}&#10;\newcommand{\mR}   {{\myBoldNotation{R}}}&#10;\newcommand{\mS}   {{\myBoldNotation{S}}}&#10;\newcommand{\mT}   {{\myBoldNotation{T}}}&#10;\newcommand{\mU}   {{\myBoldNotation{U}}}&#10;\newcommand{\mV}   {{\myBoldNotation{V}}}&#10;\newcommand{\mW}   {{\myBoldNotation{W}}}&#10;\newcommand{\mX}   {{\myBoldNotation{X}}}&#10;\newcommand{\mY}   {{\myBoldNotation{Y}}}&#10;\newcommand{\mZ}   {{\myBoldNotation{Z}}}&#10;\newcommand{\mNull}{{\myBoldNotation{0}}}&#10;&#10;%\newcommand{\myBoldGreekNotation}[1]{\boldsymbol{#1}}&#10;\newcommand{\myBoldGreekNotationLower}[1]{{\bm{#1}}}&#10;\newcommand{\myBoldGreekNotationUpper}[1]{{\bm{#1}}}&#10;\newcommand{\balpha}  {{\myBoldGreekNotationLower{\alpha}  }}&#10;\newcommand{\bbeta}   {{\myBoldGreekNotationLower{\beta}   }}&#10;\newcommand{\bgamma}  {{\myBoldGreekNotationLower{\gamma}  }}&#10;\newcommand{\bdelta}  {{\myBoldGreekNotationLower{\delta}  }}&#10;\newcommand{\bepsilon}{{\myBoldGreekNotationLower{\epsilon}}}&#10;\newcommand{\bzeta}   {{\myBoldGreekNotationLower{\zeta}   }}&#10;\newcommand{\btheta}  {{\myBoldGreekNotationLower{\theta}  }}&#10;\newcommand{\biota}   {{\myBoldGreekNotationLower{\iota}   }}&#10;\newcommand{\bkappa}  {{\myBoldGreekNotationLower{\kappa}  }}&#10;\newcommand{\blambda} {{\myBoldGreekNotationLower{\lambda} }}&#10;\newcommand{\bmu}     {{\myBoldGreekNotationLower{\mu}     }}&#10;\newcommand{\bnu}     {{\myBoldGreekNotationLower{\nu}     }}&#10;\newcommand{\bxi}     {{\myBoldGreekNotationLower{\xi}     }}&#10;\newcommand{\bomicron}{{\myBoldGreekNotationLower{\omicron}}}&#10;\newcommand{\bpi}     {{\myBoldGreekNotationLower{\pi}     }}&#10;\newcommand{\brho}    {{\myBoldGreekNotationLower{\rho}    }}&#10;\newcommand{\bsigma}  {{\myBoldGreekNotationLower{\sigma}  }}&#10;\newcommand{\btau}    {{\myBoldGreekNotationLower{\tau}    }}&#10;\newcommand{\bupsilon}{{\myBoldGreekNotationLower{\upsilon}}}&#10;\newcommand{\bphi}    {{\myBoldGreekNotationLower{\phi}    }}&#10;\newcommand{\bchi}    {{\myBoldGreekNotationLower{\chi}    }}&#10;\newcommand{\bpsi}    {{\myBoldGreekNotationLower{\psi}    }}&#10;\newcommand{\bomega}  {{\myBoldGreekNotationLower{\omega}  }}&#10;&#10;\newcommand{\bGamma}  {{\myBoldGreekNotationUpper{\Gamma}  }}&#10;\newcommand{\bDelta}  {{\myBoldGreekNotationUpper{\Delta}  }}&#10;\newcommand{\bTheta}  {{\myBoldGreekNotationUpper{\Theta}  }}&#10;\newcommand{\bLambda} {{\myBoldGreekNotationUpper{\Lambda} }}&#10;\newcommand{\bXi}     {{\myBoldGreekNotationUpper{\Xi}     }}&#10;\newcommand{\bPi}     {{\myBoldGreekNotationUpper{\Pi}     }}&#10;\newcommand{\bSigma}  {{\myBoldGreekNotationUpper{\Sigma}  }}&#10;\newcommand{\bUpsilon}{{\myBoldGreekNotationUpper{\Upsilon}}}&#10;\newcommand{\bPhi}    {{\myBoldGreekNotationUpper{\Phi}    }}&#10;\newcommand{\bPsi}    {{\myBoldGreekNotationUpper{\Psi}    }}&#10;\newcommand{\bOmega}  {{\myBoldGreekNotationUpper{\Omega}  }}&#10;&#10;\newcommand{\inn}[2][0cm]{\mathopen{}\left|{#2}\parbox[h][#1]{0cm}{}\right|}&#10;\newcommand{\invn}[2][0cm]{\mathopen{}\left|\left|{#2}\parbox[h][#1]{0cm}{}\right|\right|}&#10;&#10;%\newcommand{\Sa}{{\mathbf {Sa}}}&#10;%\newcommand{\Topo}{{\mathbf {Topo}}}&#10;%\newcommand{\Sep}{{\mathbf {Sep}}}&#10;%\newcommand{\Str}{{\mathbf {Str}}}&#10;%\newcommand{\Reg}{{\mathbf {Reg}}}&#10;&#10;%\newcommand{\PPhi}{{\pmb \Phi}}&#10;%\newcommand{\PPi}{{\pmb \Pi}}&#10;%\newcommand{\PPhi}{{\bm \Phi}}&#10;%\newcommand{\PPi}{{\bm \Pi}}&#10;\newcommand{\PPhi}{{\Phi}}&#10;\newcommand{\PPi}{{\Pi}}&#10;\newcommand{\ppi}{{\pi}}&#10;\newcommand{\ggam}{{\gamma}}&#10;&#10;\newcommand{\cA}{{\mathcal A}}&#10;\newcommand{\cB}{{\mathcal B}}&#10;\newcommand{\cC}{{\mathcal C}}&#10;\newcommand{\cD}{{\mathcal D}}&#10;\newcommand{\cE}{{\mathcal E}}&#10;\newcommand{\cF}{{\mathcal F}}&#10;\newcommand{\cG}{{\mathcal G}}&#10;\newcommand{\cH}{{\mathcal H}}&#10;\newcommand{\cI}{{\mathcal I}}&#10;\newcommand{\cJ}{{\mathcal J}}&#10;\newcommand{\cK}{{\mathcal K}}&#10;\newcommand{\cL}{{\mathcal L}}&#10;\newcommand{\cM}{{\mathcal M}}&#10;\newcommand{\cN}{{\mathcal N}}&#10;\newcommand{\cO}{{\mathcal O}}&#10;\newcommand{\cP}{{\mathcal P}}&#10;\newcommand{\cQ}{{\mathcal Q}}&#10;\newcommand{\cR}{{\mathcal R}}&#10;\newcommand{\cS}{{\mathcal S}}&#10;\newcommand{\cT}{{\mathcal T}}&#10;\newcommand{\cU}{{\mathcal U}}&#10;\newcommand{\cV}{{\mathcal V}}&#10;\newcommand{\cW}{{\mathcal W}}&#10;\newcommand{\cX}{{\mathcal X}}&#10;\newcommand{\cY}{{\mathcal Y}}&#10;\newcommand{\cZ}{{\mathcal Z}}&#10;&#10;\newcommand{\ca}{{\mathcal a}}&#10;\newcommand{\cb}{{\mathcal b}}&#10;\newcommand{\cc}{{\mathcal c}}&#10;\newcommand{\cd}{{\mathcal d}}&#10;\newcommand{\ce}{{\mathcal e}}&#10;%\newcommand{\cf}{{\mathcal f}}&#10;\newcommand{\cg}{{\mathcal g}}&#10;\newcommand{\ch}{{\mathcal h}}&#10;\newcommand{\ci}{{\mathcal i}}&#10;\newcommand{\cj}{{\mathcal j}}&#10;%\newcommand{\ck}{{\mathcal k}}&#10;\newcommand{\cl}{{\mathcal l}}&#10;\newcommand{\cm}{{\mathcal m}}&#10;\newcommand{\cn}{{\mathcal n}}&#10;\newcommand{\co}{{\mathcal o}}&#10;\newcommand{\cp}{{\mathcal p}}&#10;\newcommand{\cq}{{\mathcal q}}&#10;%\newcommand{\cr}{{\mathcal r}}&#10;\newcommand{\cs}{{\mathcal s}}&#10;\newcommand{\ct}{{\mathcal t}}&#10;\newcommand{\cu}{{\mathcal u}}&#10;\newcommand{\cv}{{\mathcal v}}&#10;\newcommand{\cw}{{\mathcal w}}&#10;\newcommand{\cx}{{\mathcal x}}&#10;\newcommand{\cy}{{\mathcal y}}&#10;\newcommand{\cz}{{\mathcal z}}&#10;&#10;%cool package Styles&#10;\Style{IdentityMatrixSymb=\mI,%&#10;       DSymb={\mathrm d},%&#10;       IntegrateDifferentialDSymb={\mathrm d},%&#10;       TrParen=p,%&#10;       DetParen=p}&#10;\Style{DDisplayFunc=outset}&#10;\renewcommand{\Transpose}[1]{ {#1}^\Transp }&#10;\newcommand{\TransposeInv}[1]{ {#1}^{-\Transp} }&#10;\newcommand{\T}[1]{\Transpose{#1}}&#10;\newcommand{\TInv}[1]{\TransposeInv{#1}}&#10;\newcommand{\Inv}[1]{ {#1}^{-1} }&#10;\newcommand{\Transp}{{{\mathrm T}}}&#10;      &#10;\newcommand{\Rank}[1]    {\operatorname{rank}\inp{#1}}&#10;\newcommand{\Vol}[1]     {\operatorname{vol}\inp{#1}}&#10;\renewcommand{\Vec}[1]   {\operatorname{vec}\inp{#1}}&#10;\renewcommand{\Div}[1]   {\T{\nabla} \, #1}&#10;\newcommand{\Diag}[1]    {\operatorname{diag}\inp{#1}}&#10;\newcommand{\Dim}[1]     {\operatorname{dim}\inp{#1}}&#10;\newcommand{\Diagof}[1]  {\operatorname{diag}^{-1}\inp{#1}}&#10;\newcommand*{\diff}{\mathop{}\!\mathrm{d}} %e.g. $F(x) = \int\!f(x)\diff x$&#10;\newcommand{\Argmin}[1]{\underset{#1}{\operatorname{argmin}} \;}&#10;\newcommand{\Maxof}[1]{\underset{#1}{\operatorname{max}} \;}&#10;\newcommand{\Minof}[1]{\underset{#1}{\operatorname{min}} \;}&#10;&#10;\providecommand{\e}[1]{\ensuremath{\cdot 10^{#1}}}&#10;&#10;%workaround for mathbold in cool, cf. http://tex.stackexchange.com/questions/97910&#10;\let\oldmb\mathbold&#10;\protected\def\mathbold{\oldmb}&#10;&#10;\newcommand{\CB} [1]{{\color{#1}     $\bullet$}}&#10;\newcommand{\CBB}[2]{{\color[#1]{#2} $\bullet$}}&#10;&#10;\newcommand{\ie}{i.e.}&#10;\newcommand{\Ie}{I.e.}&#10;\newcommand{\eg}{e.g.}&#10;\newcommand{\Eg}{E.g.}&#10;\newcommand{\cf}{cf.\ }&#10;\newcommand{\Cf}{Cf.\ }&#10;\newcommand{\etc}{etc.\ }&#10;\newcommand{\wrt}{w.r.t.\ }&#10;\newcommand{\Wrt}{W.r.t.\ }&#10;% \newcommand{\wlog}{w.l.o.g.~}&#10;\newcommand{\Wlog}{W.l.o.g.\ }&#10;\newcommand{\resp}{resp.\ }&#10;\newcommand{\etal}{et al.\ }&#10;&#10;\newtheorem{theorem}{Theorem}&#10;\newtheorem{definition}{Definition}&#10;\newtheorem{expectation}{Expectation}&#10;\newtheorem{problem}{Problem}&#10;%\newtheorem{algorithm}{Algorithm}&#10;&#10;%\newenvironment{fshaded}{%&#10;%\def\FrameCommand{\fcolorbox{framecolor}{shadecolor}}%&#10;%\MakeFramed {\FrameRestore}}%&#10;%{\endMakeFramed}&#10;%&#10;%\newtheorem{theorem}{Theorem}[section]&#10;%&#10;%\newenvironment{fdfn}[1][]{&#10;%\definecolor{shadecolor}{rgb}{.9,.9,1}%DEFINITION_COLORBOX&#10;%\definecolor{framecolor}{rgb}{1,1,1}%&#10;%\begin{fshaded}\begin{theorem}[#1]}{\end{theorem}\end{fshaded}}&#10;%&#10;%&#10;%\begin{fdfn}[Blash]&#10;%Eine Zahlenfolge ...&#10;%\end{fdfn}&#10;%&#10;%\begin{fdfn}[Test]&#10;%Eine Zahlenfolge ...&#10;%\end{fdfn}&#10;&#10;% :mode=latex: %&#10;&#10;\begin{document}&#10;&#10;$x_{-1}$&#10;&#10;\end{document}"/>
  <p:tag name="IGUANATEXSIZE" val="2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%\usepackage[osf,sc]{mathpazo}&#10;\usepackage{cool}&#10;\pagestyle{empty}&#10;&#10;%!TEX root = diss.tex&#10;&#10;%%%%%%%%%%%%%%%%%%%%%%%%%%%%%%%%%%%%%%%%%%%%%%%%%%%%%%%%%%%%%&#10;%% LaTeX math macros&#10;%%%%%%%%%%%%%%%%%%%%%%%%%%%%%%%%%%%%%%%%%%%%%%%%%%%%%%%%%%%%%&#10;&#10;\newcommand{\mySetNotation}[1]{{\mathbb{#1}}}&#10;\newcommand{\RRSet}{{\mySetNotation{R}}}&#10;\newcommand{\EESet}{{\mySetNotation{E}}}&#10;\newcommand{\NNSet}{{\mySetNotation{N}}}&#10;\newcommand{\QQSet}{{\mySetNotation{Q}}}&#10;&#10;\newcommand{\myBoldNotation}[1]{{\mathbf #1}}&#10;%\newcommand{\myBoldNotation}[1]{{\mathbold{#1}}} %for euler math&#10;\newcommand{\va}   {{\myBoldNotation{a}}}&#10;\newcommand{\vb}   {{\myBoldNotation{b}}}&#10;\newcommand{\vc}   {{\myBoldNotation{c}}}&#10;\newcommand{\vd}   {{\myBoldNotation{d}}}&#10;\newcommand{\ve}   {{\myBoldNotation{e}}}&#10;\newcommand{\vf}   {{\myBoldNotation{f}}}&#10;\newcommand{\vg}   {{\myBoldNotation{g}}}&#10;\newcommand{\vh}   {{\myBoldNotation{h}}}&#10;\newcommand{\vi}   {{\myBoldNotation{i}}}&#10;\newcommand{\vj}   {{\myBoldNotation{j}}}&#10;\newcommand{\vk}   {{\myBoldNotation{k}}}&#10;\newcommand{\vl}   {{\myBoldNotation{l}}}&#10;\newcommand{\vm}   {{\myBoldNotation{m}}}&#10;\newcommand{\vn}   {{\myBoldNotation{n}}}&#10;\newcommand{\nn}   {{\myBoldNotation{n}}}&#10;\newcommand{\vo}   {{\myBoldNotation{o}}}&#10;\newcommand{\vp}   {{\myBoldNotation{p}}}&#10;\newcommand{\pp}   {{\myBoldNotation{p}}}&#10;\newcommand{\vq}   {{\myBoldNotation{q}}}&#10;\newcommand{\vr}   {{\myBoldNotation{r}}}&#10;\newcommand{\vs}   {{\myBoldNotation{s}}}&#10;\newcommand{\vt}   {{\myBoldNotation{t}}}&#10;\newcommand{\vu}   {{\myBoldNotation{u}}}&#10;\newcommand{\vv}   {{\myBoldNotation{v}}}&#10;\newcommand{\vw}   {{\myBoldNotation{w}}}&#10;\newcommand{\vx}   {{\myBoldNotation{x}}}&#10;\newcommand{\vy}   {{\myBoldNotation{y}}}&#10;\newcommand{\vz}   {{\myBoldNotation{z}}}&#10;\newcommand{\vNull}{{\myBoldNotation{0}}}&#10;\newcommand{\vOne} {{\myBoldNotation{1}}}&#10;&#10;\newcommand{\mA}   {{\myBoldNotation{A}}}&#10;\newcommand{\mB}   {{\myBoldNotation{B}}}&#10;\newcommand{\mC}   {{\myBoldNotation{C}}}&#10;\newcommand{\mD}   {{\myBoldNotation{D}}}&#10;\newcommand{\mE}   {{\myBoldNotation{E}}}&#10;\newcommand{\mF}   {{\myBoldNotation{F}}}&#10;\newcommand{\mG}   {{\myBoldNotation{G}}}&#10;\newcommand{\mH}   {{\myBoldNotation{H}}}&#10;\newcommand{\mI}   {{\myBoldNotation{I}}}&#10;\newcommand{\mJ}   {{\myBoldNotation{J}}}&#10;\newcommand{\mK}   {{\myBoldNotation{K}}}&#10;\newcommand{\mL}   {{\myBoldNotation{L}}}&#10;\newcommand{\mM}   {{\myBoldNotation{M}}}&#10;\newcommand{\mN}   {{\myBoldNotation{N}}}&#10;\newcommand{\mO}   {{\myBoldNotation{O}}}&#10;\newcommand{\mP}   {{\myBoldNotation{P}}}&#10;\newcommand{\mQ}   {{\myBoldNotation{Q}}}&#10;\newcommand{\mR}   {{\myBoldNotation{R}}}&#10;\newcommand{\mS}   {{\myBoldNotation{S}}}&#10;\newcommand{\mT}   {{\myBoldNotation{T}}}&#10;\newcommand{\mU}   {{\myBoldNotation{U}}}&#10;\newcommand{\mV}   {{\myBoldNotation{V}}}&#10;\newcommand{\mW}   {{\myBoldNotation{W}}}&#10;\newcommand{\mX}   {{\myBoldNotation{X}}}&#10;\newcommand{\mY}   {{\myBoldNotation{Y}}}&#10;\newcommand{\mZ}   {{\myBoldNotation{Z}}}&#10;\newcommand{\mNull}{{\myBoldNotation{0}}}&#10;&#10;%\newcommand{\myBoldGreekNotation}[1]{\boldsymbol{#1}}&#10;\newcommand{\myBoldGreekNotationLower}[1]{{\bm{#1}}}&#10;\newcommand{\myBoldGreekNotationUpper}[1]{{\bm{#1}}}&#10;\newcommand{\balpha}  {{\myBoldGreekNotationLower{\alpha}  }}&#10;\newcommand{\bbeta}   {{\myBoldGreekNotationLower{\beta}   }}&#10;\newcommand{\bgamma}  {{\myBoldGreekNotationLower{\gamma}  }}&#10;\newcommand{\bdelta}  {{\myBoldGreekNotationLower{\delta}  }}&#10;\newcommand{\bepsilon}{{\myBoldGreekNotationLower{\epsilon}}}&#10;\newcommand{\bzeta}   {{\myBoldGreekNotationLower{\zeta}   }}&#10;\newcommand{\btheta}  {{\myBoldGreekNotationLower{\theta}  }}&#10;\newcommand{\biota}   {{\myBoldGreekNotationLower{\iota}   }}&#10;\newcommand{\bkappa}  {{\myBoldGreekNotationLower{\kappa}  }}&#10;\newcommand{\blambda} {{\myBoldGreekNotationLower{\lambda} }}&#10;\newcommand{\bmu}     {{\myBoldGreekNotationLower{\mu}     }}&#10;\newcommand{\bnu}     {{\myBoldGreekNotationLower{\nu}     }}&#10;\newcommand{\bxi}     {{\myBoldGreekNotationLower{\xi}     }}&#10;\newcommand{\bomicron}{{\myBoldGreekNotationLower{\omicron}}}&#10;\newcommand{\bpi}     {{\myBoldGreekNotationLower{\pi}     }}&#10;\newcommand{\brho}    {{\myBoldGreekNotationLower{\rho}    }}&#10;\newcommand{\bsigma}  {{\myBoldGreekNotationLower{\sigma}  }}&#10;\newcommand{\btau}    {{\myBoldGreekNotationLower{\tau}    }}&#10;\newcommand{\bupsilon}{{\myBoldGreekNotationLower{\upsilon}}}&#10;\newcommand{\bphi}    {{\myBoldGreekNotationLower{\phi}    }}&#10;\newcommand{\bchi}    {{\myBoldGreekNotationLower{\chi}    }}&#10;\newcommand{\bpsi}    {{\myBoldGreekNotationLower{\psi}    }}&#10;\newcommand{\bomega}  {{\myBoldGreekNotationLower{\omega}  }}&#10;&#10;\newcommand{\bGamma}  {{\myBoldGreekNotationUpper{\Gamma}  }}&#10;\newcommand{\bDelta}  {{\myBoldGreekNotationUpper{\Delta}  }}&#10;\newcommand{\bTheta}  {{\myBoldGreekNotationUpper{\Theta}  }}&#10;\newcommand{\bLambda} {{\myBoldGreekNotationUpper{\Lambda} }}&#10;\newcommand{\bXi}     {{\myBoldGreekNotationUpper{\Xi}     }}&#10;\newcommand{\bPi}     {{\myBoldGreekNotationUpper{\Pi}     }}&#10;\newcommand{\bSigma}  {{\myBoldGreekNotationUpper{\Sigma}  }}&#10;\newcommand{\bUpsilon}{{\myBoldGreekNotationUpper{\Upsilon}}}&#10;\newcommand{\bPhi}    {{\myBoldGreekNotationUpper{\Phi}    }}&#10;\newcommand{\bPsi}    {{\myBoldGreekNotationUpper{\Psi}    }}&#10;\newcommand{\bOmega}  {{\myBoldGreekNotationUpper{\Omega}  }}&#10;&#10;\newcommand{\inn}[2][0cm]{\mathopen{}\left|{#2}\parbox[h][#1]{0cm}{}\right|}&#10;\newcommand{\invn}[2][0cm]{\mathopen{}\left|\left|{#2}\parbox[h][#1]{0cm}{}\right|\right|}&#10;&#10;%\newcommand{\Sa}{{\mathbf {Sa}}}&#10;%\newcommand{\Topo}{{\mathbf {Topo}}}&#10;%\newcommand{\Sep}{{\mathbf {Sep}}}&#10;%\newcommand{\Str}{{\mathbf {Str}}}&#10;%\newcommand{\Reg}{{\mathbf {Reg}}}&#10;&#10;%\newcommand{\PPhi}{{\pmb \Phi}}&#10;%\newcommand{\PPi}{{\pmb \Pi}}&#10;%\newcommand{\PPhi}{{\bm \Phi}}&#10;%\newcommand{\PPi}{{\bm \Pi}}&#10;\newcommand{\PPhi}{{\Phi}}&#10;\newcommand{\PPi}{{\Pi}}&#10;\newcommand{\ppi}{{\pi}}&#10;\newcommand{\ggam}{{\gamma}}&#10;&#10;\newcommand{\cA}{{\mathcal A}}&#10;\newcommand{\cB}{{\mathcal B}}&#10;\newcommand{\cC}{{\mathcal C}}&#10;\newcommand{\cD}{{\mathcal D}}&#10;\newcommand{\cE}{{\mathcal E}}&#10;\newcommand{\cF}{{\mathcal F}}&#10;\newcommand{\cG}{{\mathcal G}}&#10;\newcommand{\cH}{{\mathcal H}}&#10;\newcommand{\cI}{{\mathcal I}}&#10;\newcommand{\cJ}{{\mathcal J}}&#10;\newcommand{\cK}{{\mathcal K}}&#10;\newcommand{\cL}{{\mathcal L}}&#10;\newcommand{\cM}{{\mathcal M}}&#10;\newcommand{\cN}{{\mathcal N}}&#10;\newcommand{\cO}{{\mathcal O}}&#10;\newcommand{\cP}{{\mathcal P}}&#10;\newcommand{\cQ}{{\mathcal Q}}&#10;\newcommand{\cR}{{\mathcal R}}&#10;\newcommand{\cS}{{\mathcal S}}&#10;\newcommand{\cT}{{\mathcal T}}&#10;\newcommand{\cU}{{\mathcal U}}&#10;\newcommand{\cV}{{\mathcal V}}&#10;\newcommand{\cW}{{\mathcal W}}&#10;\newcommand{\cX}{{\mathcal X}}&#10;\newcommand{\cY}{{\mathcal Y}}&#10;\newcommand{\cZ}{{\mathcal Z}}&#10;&#10;\newcommand{\ca}{{\mathcal a}}&#10;\newcommand{\cb}{{\mathcal b}}&#10;\newcommand{\cc}{{\mathcal c}}&#10;\newcommand{\cd}{{\mathcal d}}&#10;\newcommand{\ce}{{\mathcal e}}&#10;%\newcommand{\cf}{{\mathcal f}}&#10;\newcommand{\cg}{{\mathcal g}}&#10;\newcommand{\ch}{{\mathcal h}}&#10;\newcommand{\ci}{{\mathcal i}}&#10;\newcommand{\cj}{{\mathcal j}}&#10;%\newcommand{\ck}{{\mathcal k}}&#10;\newcommand{\cl}{{\mathcal l}}&#10;\newcommand{\cm}{{\mathcal m}}&#10;\newcommand{\cn}{{\mathcal n}}&#10;\newcommand{\co}{{\mathcal o}}&#10;\newcommand{\cp}{{\mathcal p}}&#10;\newcommand{\cq}{{\mathcal q}}&#10;%\newcommand{\cr}{{\mathcal r}}&#10;\newcommand{\cs}{{\mathcal s}}&#10;\newcommand{\ct}{{\mathcal t}}&#10;\newcommand{\cu}{{\mathcal u}}&#10;\newcommand{\cv}{{\mathcal v}}&#10;\newcommand{\cw}{{\mathcal w}}&#10;\newcommand{\cx}{{\mathcal x}}&#10;\newcommand{\cy}{{\mathcal y}}&#10;\newcommand{\cz}{{\mathcal z}}&#10;&#10;%cool package Styles&#10;\Style{IdentityMatrixSymb=\mI,%&#10;       DSymb={\mathrm d},%&#10;       IntegrateDifferentialDSymb={\mathrm d},%&#10;       TrParen=p,%&#10;       DetParen=p}&#10;\Style{DDisplayFunc=outset}&#10;\renewcommand{\Transpose}[1]{ {#1}^\Transp }&#10;\newcommand{\TransposeInv}[1]{ {#1}^{-\Transp} }&#10;\newcommand{\T}[1]{\Transpose{#1}}&#10;\newcommand{\TInv}[1]{\TransposeInv{#1}}&#10;\newcommand{\Inv}[1]{ {#1}^{-1} }&#10;\newcommand{\Transp}{{{\mathrm T}}}&#10;      &#10;\newcommand{\Rank}[1]    {\operatorname{rank}\inp{#1}}&#10;\newcommand{\Vol}[1]     {\operatorname{vol}\inp{#1}}&#10;\renewcommand{\Vec}[1]   {\operatorname{vec}\inp{#1}}&#10;\renewcommand{\Div}[1]   {\T{\nabla} \, #1}&#10;\newcommand{\Diag}[1]    {\operatorname{diag}\inp{#1}}&#10;\newcommand{\Dim}[1]     {\operatorname{dim}\inp{#1}}&#10;\newcommand{\Diagof}[1]  {\operatorname{diag}^{-1}\inp{#1}}&#10;\newcommand*{\diff}{\mathop{}\!\mathrm{d}} %e.g. $F(x) = \int\!f(x)\diff x$&#10;\newcommand{\Argmin}[1]{\underset{#1}{\operatorname{argmin}} \;}&#10;\newcommand{\Maxof}[1]{\underset{#1}{\operatorname{max}} \;}&#10;\newcommand{\Minof}[1]{\underset{#1}{\operatorname{min}} \;}&#10;&#10;\providecommand{\e}[1]{\ensuremath{\cdot 10^{#1}}}&#10;&#10;%workaround for mathbold in cool, cf. http://tex.stackexchange.com/questions/97910&#10;\let\oldmb\mathbold&#10;\protected\def\mathbold{\oldmb}&#10;&#10;\newcommand{\CB} [1]{{\color{#1}     $\bullet$}}&#10;\newcommand{\CBB}[2]{{\color[#1]{#2} $\bullet$}}&#10;&#10;\newcommand{\ie}{i.e.}&#10;\newcommand{\Ie}{I.e.}&#10;\newcommand{\eg}{e.g.}&#10;\newcommand{\Eg}{E.g.}&#10;\newcommand{\cf}{cf.\ }&#10;\newcommand{\Cf}{Cf.\ }&#10;\newcommand{\etc}{etc.\ }&#10;\newcommand{\wrt}{w.r.t.\ }&#10;\newcommand{\Wrt}{W.r.t.\ }&#10;% \newcommand{\wlog}{w.l.o.g.~}&#10;\newcommand{\Wlog}{W.l.o.g.\ }&#10;\newcommand{\resp}{resp.\ }&#10;\newcommand{\etal}{et al.\ }&#10;&#10;\newtheorem{theorem}{Theorem}&#10;\newtheorem{definition}{Definition}&#10;\newtheorem{expectation}{Expectation}&#10;\newtheorem{problem}{Problem}&#10;%\newtheorem{algorithm}{Algorithm}&#10;&#10;%\newenvironment{fshaded}{%&#10;%\def\FrameCommand{\fcolorbox{framecolor}{shadecolor}}%&#10;%\MakeFramed {\FrameRestore}}%&#10;%{\endMakeFramed}&#10;%&#10;%\newtheorem{theorem}{Theorem}[section]&#10;%&#10;%\newenvironment{fdfn}[1][]{&#10;%\definecolor{shadecolor}{rgb}{.9,.9,1}%DEFINITION_COLORBOX&#10;%\definecolor{framecolor}{rgb}{1,1,1}%&#10;%\begin{fshaded}\begin{theorem}[#1]}{\end{theorem}\end{fshaded}}&#10;%&#10;%&#10;%\begin{fdfn}[Blash]&#10;%Eine Zahlenfolge ...&#10;%\end{fdfn}&#10;%&#10;%\begin{fdfn}[Test]&#10;%Eine Zahlenfolge ...&#10;%\end{fdfn}&#10;&#10;% :mode=latex: %&#10;&#10;\begin{document}&#10;&#10;$x_0$&#10;&#10;\end{document}"/>
  <p:tag name="IGUANATEXSIZE" val="2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%\usepackage[osf,sc]{mathpazo}&#10;\usepackage{cool}&#10;\pagestyle{empty}&#10;&#10;%!TEX root = diss.tex&#10;&#10;%%%%%%%%%%%%%%%%%%%%%%%%%%%%%%%%%%%%%%%%%%%%%%%%%%%%%%%%%%%%%&#10;%% LaTeX math macros&#10;%%%%%%%%%%%%%%%%%%%%%%%%%%%%%%%%%%%%%%%%%%%%%%%%%%%%%%%%%%%%%&#10;&#10;\newcommand{\mySetNotation}[1]{{\mathbb{#1}}}&#10;\newcommand{\RRSet}{{\mySetNotation{R}}}&#10;\newcommand{\EESet}{{\mySetNotation{E}}}&#10;\newcommand{\NNSet}{{\mySetNotation{N}}}&#10;\newcommand{\QQSet}{{\mySetNotation{Q}}}&#10;&#10;\newcommand{\myBoldNotation}[1]{{\mathbf #1}}&#10;%\newcommand{\myBoldNotation}[1]{{\mathbold{#1}}} %for euler math&#10;\newcommand{\va}   {{\myBoldNotation{a}}}&#10;\newcommand{\vb}   {{\myBoldNotation{b}}}&#10;\newcommand{\vc}   {{\myBoldNotation{c}}}&#10;\newcommand{\vd}   {{\myBoldNotation{d}}}&#10;\newcommand{\ve}   {{\myBoldNotation{e}}}&#10;\newcommand{\vf}   {{\myBoldNotation{f}}}&#10;\newcommand{\vg}   {{\myBoldNotation{g}}}&#10;\newcommand{\vh}   {{\myBoldNotation{h}}}&#10;\newcommand{\vi}   {{\myBoldNotation{i}}}&#10;\newcommand{\vj}   {{\myBoldNotation{j}}}&#10;\newcommand{\vk}   {{\myBoldNotation{k}}}&#10;\newcommand{\vl}   {{\myBoldNotation{l}}}&#10;\newcommand{\vm}   {{\myBoldNotation{m}}}&#10;\newcommand{\vn}   {{\myBoldNotation{n}}}&#10;\newcommand{\nn}   {{\myBoldNotation{n}}}&#10;\newcommand{\vo}   {{\myBoldNotation{o}}}&#10;\newcommand{\vp}   {{\myBoldNotation{p}}}&#10;\newcommand{\pp}   {{\myBoldNotation{p}}}&#10;\newcommand{\vq}   {{\myBoldNotation{q}}}&#10;\newcommand{\vr}   {{\myBoldNotation{r}}}&#10;\newcommand{\vs}   {{\myBoldNotation{s}}}&#10;\newcommand{\vt}   {{\myBoldNotation{t}}}&#10;\newcommand{\vu}   {{\myBoldNotation{u}}}&#10;\newcommand{\vv}   {{\myBoldNotation{v}}}&#10;\newcommand{\vw}   {{\myBoldNotation{w}}}&#10;\newcommand{\vx}   {{\myBoldNotation{x}}}&#10;\newcommand{\vy}   {{\myBoldNotation{y}}}&#10;\newcommand{\vz}   {{\myBoldNotation{z}}}&#10;\newcommand{\vNull}{{\myBoldNotation{0}}}&#10;\newcommand{\vOne} {{\myBoldNotation{1}}}&#10;&#10;\newcommand{\mA}   {{\myBoldNotation{A}}}&#10;\newcommand{\mB}   {{\myBoldNotation{B}}}&#10;\newcommand{\mC}   {{\myBoldNotation{C}}}&#10;\newcommand{\mD}   {{\myBoldNotation{D}}}&#10;\newcommand{\mE}   {{\myBoldNotation{E}}}&#10;\newcommand{\mF}   {{\myBoldNotation{F}}}&#10;\newcommand{\mG}   {{\myBoldNotation{G}}}&#10;\newcommand{\mH}   {{\myBoldNotation{H}}}&#10;\newcommand{\mI}   {{\myBoldNotation{I}}}&#10;\newcommand{\mJ}   {{\myBoldNotation{J}}}&#10;\newcommand{\mK}   {{\myBoldNotation{K}}}&#10;\newcommand{\mL}   {{\myBoldNotation{L}}}&#10;\newcommand{\mM}   {{\myBoldNotation{M}}}&#10;\newcommand{\mN}   {{\myBoldNotation{N}}}&#10;\newcommand{\mO}   {{\myBoldNotation{O}}}&#10;\newcommand{\mP}   {{\myBoldNotation{P}}}&#10;\newcommand{\mQ}   {{\myBoldNotation{Q}}}&#10;\newcommand{\mR}   {{\myBoldNotation{R}}}&#10;\newcommand{\mS}   {{\myBoldNotation{S}}}&#10;\newcommand{\mT}   {{\myBoldNotation{T}}}&#10;\newcommand{\mU}   {{\myBoldNotation{U}}}&#10;\newcommand{\mV}   {{\myBoldNotation{V}}}&#10;\newcommand{\mW}   {{\myBoldNotation{W}}}&#10;\newcommand{\mX}   {{\myBoldNotation{X}}}&#10;\newcommand{\mY}   {{\myBoldNotation{Y}}}&#10;\newcommand{\mZ}   {{\myBoldNotation{Z}}}&#10;\newcommand{\mNull}{{\myBoldNotation{0}}}&#10;&#10;%\newcommand{\myBoldGreekNotation}[1]{\boldsymbol{#1}}&#10;\newcommand{\myBoldGreekNotationLower}[1]{{\bm{#1}}}&#10;\newcommand{\myBoldGreekNotationUpper}[1]{{\bm{#1}}}&#10;\newcommand{\balpha}  {{\myBoldGreekNotationLower{\alpha}  }}&#10;\newcommand{\bbeta}   {{\myBoldGreekNotationLower{\beta}   }}&#10;\newcommand{\bgamma}  {{\myBoldGreekNotationLower{\gamma}  }}&#10;\newcommand{\bdelta}  {{\myBoldGreekNotationLower{\delta}  }}&#10;\newcommand{\bepsilon}{{\myBoldGreekNotationLower{\epsilon}}}&#10;\newcommand{\bzeta}   {{\myBoldGreekNotationLower{\zeta}   }}&#10;\newcommand{\btheta}  {{\myBoldGreekNotationLower{\theta}  }}&#10;\newcommand{\biota}   {{\myBoldGreekNotationLower{\iota}   }}&#10;\newcommand{\bkappa}  {{\myBoldGreekNotationLower{\kappa}  }}&#10;\newcommand{\blambda} {{\myBoldGreekNotationLower{\lambda} }}&#10;\newcommand{\bmu}     {{\myBoldGreekNotationLower{\mu}     }}&#10;\newcommand{\bnu}     {{\myBoldGreekNotationLower{\nu}     }}&#10;\newcommand{\bxi}     {{\myBoldGreekNotationLower{\xi}     }}&#10;\newcommand{\bomicron}{{\myBoldGreekNotationLower{\omicron}}}&#10;\newcommand{\bpi}     {{\myBoldGreekNotationLower{\pi}     }}&#10;\newcommand{\brho}    {{\myBoldGreekNotationLower{\rho}    }}&#10;\newcommand{\bsigma}  {{\myBoldGreekNotationLower{\sigma}  }}&#10;\newcommand{\btau}    {{\myBoldGreekNotationLower{\tau}    }}&#10;\newcommand{\bupsilon}{{\myBoldGreekNotationLower{\upsilon}}}&#10;\newcommand{\bphi}    {{\myBoldGreekNotationLower{\phi}    }}&#10;\newcommand{\bchi}    {{\myBoldGreekNotationLower{\chi}    }}&#10;\newcommand{\bpsi}    {{\myBoldGreekNotationLower{\psi}    }}&#10;\newcommand{\bomega}  {{\myBoldGreekNotationLower{\omega}  }}&#10;&#10;\newcommand{\bGamma}  {{\myBoldGreekNotationUpper{\Gamma}  }}&#10;\newcommand{\bDelta}  {{\myBoldGreekNotationUpper{\Delta}  }}&#10;\newcommand{\bTheta}  {{\myBoldGreekNotationUpper{\Theta}  }}&#10;\newcommand{\bLambda} {{\myBoldGreekNotationUpper{\Lambda} }}&#10;\newcommand{\bXi}     {{\myBoldGreekNotationUpper{\Xi}     }}&#10;\newcommand{\bPi}     {{\myBoldGreekNotationUpper{\Pi}     }}&#10;\newcommand{\bSigma}  {{\myBoldGreekNotationUpper{\Sigma}  }}&#10;\newcommand{\bUpsilon}{{\myBoldGreekNotationUpper{\Upsilon}}}&#10;\newcommand{\bPhi}    {{\myBoldGreekNotationUpper{\Phi}    }}&#10;\newcommand{\bPsi}    {{\myBoldGreekNotationUpper{\Psi}    }}&#10;\newcommand{\bOmega}  {{\myBoldGreekNotationUpper{\Omega}  }}&#10;&#10;\newcommand{\inn}[2][0cm]{\mathopen{}\left|{#2}\parbox[h][#1]{0cm}{}\right|}&#10;\newcommand{\invn}[2][0cm]{\mathopen{}\left|\left|{#2}\parbox[h][#1]{0cm}{}\right|\right|}&#10;&#10;%\newcommand{\Sa}{{\mathbf {Sa}}}&#10;%\newcommand{\Topo}{{\mathbf {Topo}}}&#10;%\newcommand{\Sep}{{\mathbf {Sep}}}&#10;%\newcommand{\Str}{{\mathbf {Str}}}&#10;%\newcommand{\Reg}{{\mathbf {Reg}}}&#10;&#10;%\newcommand{\PPhi}{{\pmb \Phi}}&#10;%\newcommand{\PPi}{{\pmb \Pi}}&#10;%\newcommand{\PPhi}{{\bm \Phi}}&#10;%\newcommand{\PPi}{{\bm \Pi}}&#10;\newcommand{\PPhi}{{\Phi}}&#10;\newcommand{\PPi}{{\Pi}}&#10;\newcommand{\ppi}{{\pi}}&#10;\newcommand{\ggam}{{\gamma}}&#10;&#10;\newcommand{\cA}{{\mathcal A}}&#10;\newcommand{\cB}{{\mathcal B}}&#10;\newcommand{\cC}{{\mathcal C}}&#10;\newcommand{\cD}{{\mathcal D}}&#10;\newcommand{\cE}{{\mathcal E}}&#10;\newcommand{\cF}{{\mathcal F}}&#10;\newcommand{\cG}{{\mathcal G}}&#10;\newcommand{\cH}{{\mathcal H}}&#10;\newcommand{\cI}{{\mathcal I}}&#10;\newcommand{\cJ}{{\mathcal J}}&#10;\newcommand{\cK}{{\mathcal K}}&#10;\newcommand{\cL}{{\mathcal L}}&#10;\newcommand{\cM}{{\mathcal M}}&#10;\newcommand{\cN}{{\mathcal N}}&#10;\newcommand{\cO}{{\mathcal O}}&#10;\newcommand{\cP}{{\mathcal P}}&#10;\newcommand{\cQ}{{\mathcal Q}}&#10;\newcommand{\cR}{{\mathcal R}}&#10;\newcommand{\cS}{{\mathcal S}}&#10;\newcommand{\cT}{{\mathcal T}}&#10;\newcommand{\cU}{{\mathcal U}}&#10;\newcommand{\cV}{{\mathcal V}}&#10;\newcommand{\cW}{{\mathcal W}}&#10;\newcommand{\cX}{{\mathcal X}}&#10;\newcommand{\cY}{{\mathcal Y}}&#10;\newcommand{\cZ}{{\mathcal Z}}&#10;&#10;\newcommand{\ca}{{\mathcal a}}&#10;\newcommand{\cb}{{\mathcal b}}&#10;\newcommand{\cc}{{\mathcal c}}&#10;\newcommand{\cd}{{\mathcal d}}&#10;\newcommand{\ce}{{\mathcal e}}&#10;%\newcommand{\cf}{{\mathcal f}}&#10;\newcommand{\cg}{{\mathcal g}}&#10;\newcommand{\ch}{{\mathcal h}}&#10;\newcommand{\ci}{{\mathcal i}}&#10;\newcommand{\cj}{{\mathcal j}}&#10;%\newcommand{\ck}{{\mathcal k}}&#10;\newcommand{\cl}{{\mathcal l}}&#10;\newcommand{\cm}{{\mathcal m}}&#10;\newcommand{\cn}{{\mathcal n}}&#10;\newcommand{\co}{{\mathcal o}}&#10;\newcommand{\cp}{{\mathcal p}}&#10;\newcommand{\cq}{{\mathcal q}}&#10;%\newcommand{\cr}{{\mathcal r}}&#10;\newcommand{\cs}{{\mathcal s}}&#10;\newcommand{\ct}{{\mathcal t}}&#10;\newcommand{\cu}{{\mathcal u}}&#10;\newcommand{\cv}{{\mathcal v}}&#10;\newcommand{\cw}{{\mathcal w}}&#10;\newcommand{\cx}{{\mathcal x}}&#10;\newcommand{\cy}{{\mathcal y}}&#10;\newcommand{\cz}{{\mathcal z}}&#10;&#10;%cool package Styles&#10;\Style{IdentityMatrixSymb=\mI,%&#10;       DSymb={\mathrm d},%&#10;       IntegrateDifferentialDSymb={\mathrm d},%&#10;       TrParen=p,%&#10;       DetParen=p}&#10;\Style{DDisplayFunc=outset}&#10;\renewcommand{\Transpose}[1]{ {#1}^\Transp }&#10;\newcommand{\TransposeInv}[1]{ {#1}^{-\Transp} }&#10;\newcommand{\T}[1]{\Transpose{#1}}&#10;\newcommand{\TInv}[1]{\TransposeInv{#1}}&#10;\newcommand{\Inv}[1]{ {#1}^{-1} }&#10;\newcommand{\Transp}{{{\mathrm T}}}&#10;      &#10;\newcommand{\Rank}[1]    {\operatorname{rank}\inp{#1}}&#10;\newcommand{\Vol}[1]     {\operatorname{vol}\inp{#1}}&#10;\renewcommand{\Vec}[1]   {\operatorname{vec}\inp{#1}}&#10;\renewcommand{\Div}[1]   {\T{\nabla} \, #1}&#10;\newcommand{\Diag}[1]    {\operatorname{diag}\inp{#1}}&#10;\newcommand{\Dim}[1]     {\operatorname{dim}\inp{#1}}&#10;\newcommand{\Diagof}[1]  {\operatorname{diag}^{-1}\inp{#1}}&#10;\newcommand*{\diff}{\mathop{}\!\mathrm{d}} %e.g. $F(x) = \int\!f(x)\diff x$&#10;\newcommand{\Argmin}[1]{\underset{#1}{\operatorname{argmin}} \;}&#10;\newcommand{\Maxof}[1]{\underset{#1}{\operatorname{max}} \;}&#10;\newcommand{\Minof}[1]{\underset{#1}{\operatorname{min}} \;}&#10;&#10;\providecommand{\e}[1]{\ensuremath{\cdot 10^{#1}}}&#10;&#10;%workaround for mathbold in cool, cf. http://tex.stackexchange.com/questions/97910&#10;\let\oldmb\mathbold&#10;\protected\def\mathbold{\oldmb}&#10;&#10;\newcommand{\CB} [1]{{\color{#1}     $\bullet$}}&#10;\newcommand{\CBB}[2]{{\color[#1]{#2} $\bullet$}}&#10;&#10;\newcommand{\ie}{i.e.}&#10;\newcommand{\Ie}{I.e.}&#10;\newcommand{\eg}{e.g.}&#10;\newcommand{\Eg}{E.g.}&#10;\newcommand{\cf}{cf.\ }&#10;\newcommand{\Cf}{Cf.\ }&#10;\newcommand{\etc}{etc.\ }&#10;\newcommand{\wrt}{w.r.t.\ }&#10;\newcommand{\Wrt}{W.r.t.\ }&#10;% \newcommand{\wlog}{w.l.o.g.~}&#10;\newcommand{\Wlog}{W.l.o.g.\ }&#10;\newcommand{\resp}{resp.\ }&#10;\newcommand{\etal}{et al.\ }&#10;&#10;\newtheorem{theorem}{Theorem}&#10;\newtheorem{definition}{Definition}&#10;\newtheorem{expectation}{Expectation}&#10;\newtheorem{problem}{Problem}&#10;%\newtheorem{algorithm}{Algorithm}&#10;&#10;%\newenvironment{fshaded}{%&#10;%\def\FrameCommand{\fcolorbox{framecolor}{shadecolor}}%&#10;%\MakeFramed {\FrameRestore}}%&#10;%{\endMakeFramed}&#10;%&#10;%\newtheorem{theorem}{Theorem}[section]&#10;%&#10;%\newenvironment{fdfn}[1][]{&#10;%\definecolor{shadecolor}{rgb}{.9,.9,1}%DEFINITION_COLORBOX&#10;%\definecolor{framecolor}{rgb}{1,1,1}%&#10;%\begin{fshaded}\begin{theorem}[#1]}{\end{theorem}\end{fshaded}}&#10;%&#10;%&#10;%\begin{fdfn}[Blash]&#10;%Eine Zahlenfolge ...&#10;%\end{fdfn}&#10;%&#10;%\begin{fdfn}[Test]&#10;%Eine Zahlenfolge ...&#10;%\end{fdfn}&#10;&#10;% :mode=latex: %&#10;&#10;\begin{document}&#10;&#10;$x_1$&#10;&#10;\end{document}"/>
  <p:tag name="IGUANATEXSIZE" val="2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%\usepackage[osf,sc]{mathpazo}&#10;\usepackage{cool}&#10;\pagestyle{empty}&#10;&#10;%!TEX root = diss.tex&#10;&#10;%%%%%%%%%%%%%%%%%%%%%%%%%%%%%%%%%%%%%%%%%%%%%%%%%%%%%%%%%%%%%&#10;%% LaTeX math macros&#10;%%%%%%%%%%%%%%%%%%%%%%%%%%%%%%%%%%%%%%%%%%%%%%%%%%%%%%%%%%%%%&#10;&#10;\newcommand{\mySetNotation}[1]{{\mathbb{#1}}}&#10;\newcommand{\RRSet}{{\mySetNotation{R}}}&#10;\newcommand{\EESet}{{\mySetNotation{E}}}&#10;\newcommand{\NNSet}{{\mySetNotation{N}}}&#10;\newcommand{\QQSet}{{\mySetNotation{Q}}}&#10;&#10;\newcommand{\myBoldNotation}[1]{{\mathbf #1}}&#10;%\newcommand{\myBoldNotation}[1]{{\mathbold{#1}}} %for euler math&#10;\newcommand{\va}   {{\myBoldNotation{a}}}&#10;\newcommand{\vb}   {{\myBoldNotation{b}}}&#10;\newcommand{\vc}   {{\myBoldNotation{c}}}&#10;\newcommand{\vd}   {{\myBoldNotation{d}}}&#10;\newcommand{\ve}   {{\myBoldNotation{e}}}&#10;\newcommand{\vf}   {{\myBoldNotation{f}}}&#10;\newcommand{\vg}   {{\myBoldNotation{g}}}&#10;\newcommand{\vh}   {{\myBoldNotation{h}}}&#10;\newcommand{\vi}   {{\myBoldNotation{i}}}&#10;\newcommand{\vj}   {{\myBoldNotation{j}}}&#10;\newcommand{\vk}   {{\myBoldNotation{k}}}&#10;\newcommand{\vl}   {{\myBoldNotation{l}}}&#10;\newcommand{\vm}   {{\myBoldNotation{m}}}&#10;\newcommand{\vn}   {{\myBoldNotation{n}}}&#10;\newcommand{\nn}   {{\myBoldNotation{n}}}&#10;\newcommand{\vo}   {{\myBoldNotation{o}}}&#10;\newcommand{\vp}   {{\myBoldNotation{p}}}&#10;\newcommand{\pp}   {{\myBoldNotation{p}}}&#10;\newcommand{\vq}   {{\myBoldNotation{q}}}&#10;\newcommand{\vr}   {{\myBoldNotation{r}}}&#10;\newcommand{\vs}   {{\myBoldNotation{s}}}&#10;\newcommand{\vt}   {{\myBoldNotation{t}}}&#10;\newcommand{\vu}   {{\myBoldNotation{u}}}&#10;\newcommand{\vv}   {{\myBoldNotation{v}}}&#10;\newcommand{\vw}   {{\myBoldNotation{w}}}&#10;\newcommand{\vx}   {{\myBoldNotation{x}}}&#10;\newcommand{\vy}   {{\myBoldNotation{y}}}&#10;\newcommand{\vz}   {{\myBoldNotation{z}}}&#10;\newcommand{\vNull}{{\myBoldNotation{0}}}&#10;\newcommand{\vOne} {{\myBoldNotation{1}}}&#10;&#10;\newcommand{\mA}   {{\myBoldNotation{A}}}&#10;\newcommand{\mB}   {{\myBoldNotation{B}}}&#10;\newcommand{\mC}   {{\myBoldNotation{C}}}&#10;\newcommand{\mD}   {{\myBoldNotation{D}}}&#10;\newcommand{\mE}   {{\myBoldNotation{E}}}&#10;\newcommand{\mF}   {{\myBoldNotation{F}}}&#10;\newcommand{\mG}   {{\myBoldNotation{G}}}&#10;\newcommand{\mH}   {{\myBoldNotation{H}}}&#10;\newcommand{\mI}   {{\myBoldNotation{I}}}&#10;\newcommand{\mJ}   {{\myBoldNotation{J}}}&#10;\newcommand{\mK}   {{\myBoldNotation{K}}}&#10;\newcommand{\mL}   {{\myBoldNotation{L}}}&#10;\newcommand{\mM}   {{\myBoldNotation{M}}}&#10;\newcommand{\mN}   {{\myBoldNotation{N}}}&#10;\newcommand{\mO}   {{\myBoldNotation{O}}}&#10;\newcommand{\mP}   {{\myBoldNotation{P}}}&#10;\newcommand{\mQ}   {{\myBoldNotation{Q}}}&#10;\newcommand{\mR}   {{\myBoldNotation{R}}}&#10;\newcommand{\mS}   {{\myBoldNotation{S}}}&#10;\newcommand{\mT}   {{\myBoldNotation{T}}}&#10;\newcommand{\mU}   {{\myBoldNotation{U}}}&#10;\newcommand{\mV}   {{\myBoldNotation{V}}}&#10;\newcommand{\mW}   {{\myBoldNotation{W}}}&#10;\newcommand{\mX}   {{\myBoldNotation{X}}}&#10;\newcommand{\mY}   {{\myBoldNotation{Y}}}&#10;\newcommand{\mZ}   {{\myBoldNotation{Z}}}&#10;\newcommand{\mNull}{{\myBoldNotation{0}}}&#10;&#10;%\newcommand{\myBoldGreekNotation}[1]{\boldsymbol{#1}}&#10;\newcommand{\myBoldGreekNotationLower}[1]{{\bm{#1}}}&#10;\newcommand{\myBoldGreekNotationUpper}[1]{{\bm{#1}}}&#10;\newcommand{\balpha}  {{\myBoldGreekNotationLower{\alpha}  }}&#10;\newcommand{\bbeta}   {{\myBoldGreekNotationLower{\beta}   }}&#10;\newcommand{\bgamma}  {{\myBoldGreekNotationLower{\gamma}  }}&#10;\newcommand{\bdelta}  {{\myBoldGreekNotationLower{\delta}  }}&#10;\newcommand{\bepsilon}{{\myBoldGreekNotationLower{\epsilon}}}&#10;\newcommand{\bzeta}   {{\myBoldGreekNotationLower{\zeta}   }}&#10;\newcommand{\btheta}  {{\myBoldGreekNotationLower{\theta}  }}&#10;\newcommand{\biota}   {{\myBoldGreekNotationLower{\iota}   }}&#10;\newcommand{\bkappa}  {{\myBoldGreekNotationLower{\kappa}  }}&#10;\newcommand{\blambda} {{\myBoldGreekNotationLower{\lambda} }}&#10;\newcommand{\bmu}     {{\myBoldGreekNotationLower{\mu}     }}&#10;\newcommand{\bnu}     {{\myBoldGreekNotationLower{\nu}     }}&#10;\newcommand{\bxi}     {{\myBoldGreekNotationLower{\xi}     }}&#10;\newcommand{\bomicron}{{\myBoldGreekNotationLower{\omicron}}}&#10;\newcommand{\bpi}     {{\myBoldGreekNotationLower{\pi}     }}&#10;\newcommand{\brho}    {{\myBoldGreekNotationLower{\rho}    }}&#10;\newcommand{\bsigma}  {{\myBoldGreekNotationLower{\sigma}  }}&#10;\newcommand{\btau}    {{\myBoldGreekNotationLower{\tau}    }}&#10;\newcommand{\bupsilon}{{\myBoldGreekNotationLower{\upsilon}}}&#10;\newcommand{\bphi}    {{\myBoldGreekNotationLower{\phi}    }}&#10;\newcommand{\bchi}    {{\myBoldGreekNotationLower{\chi}    }}&#10;\newcommand{\bpsi}    {{\myBoldGreekNotationLower{\psi}    }}&#10;\newcommand{\bomega}  {{\myBoldGreekNotationLower{\omega}  }}&#10;&#10;\newcommand{\bGamma}  {{\myBoldGreekNotationUpper{\Gamma}  }}&#10;\newcommand{\bDelta}  {{\myBoldGreekNotationUpper{\Delta}  }}&#10;\newcommand{\bTheta}  {{\myBoldGreekNotationUpper{\Theta}  }}&#10;\newcommand{\bLambda} {{\myBoldGreekNotationUpper{\Lambda} }}&#10;\newcommand{\bXi}     {{\myBoldGreekNotationUpper{\Xi}     }}&#10;\newcommand{\bPi}     {{\myBoldGreekNotationUpper{\Pi}     }}&#10;\newcommand{\bSigma}  {{\myBoldGreekNotationUpper{\Sigma}  }}&#10;\newcommand{\bUpsilon}{{\myBoldGreekNotationUpper{\Upsilon}}}&#10;\newcommand{\bPhi}    {{\myBoldGreekNotationUpper{\Phi}    }}&#10;\newcommand{\bPsi}    {{\myBoldGreekNotationUpper{\Psi}    }}&#10;\newcommand{\bOmega}  {{\myBoldGreekNotationUpper{\Omega}  }}&#10;&#10;\newcommand{\inn}[2][0cm]{\mathopen{}\left|{#2}\parbox[h][#1]{0cm}{}\right|}&#10;\newcommand{\invn}[2][0cm]{\mathopen{}\left|\left|{#2}\parbox[h][#1]{0cm}{}\right|\right|}&#10;&#10;%\newcommand{\Sa}{{\mathbf {Sa}}}&#10;%\newcommand{\Topo}{{\mathbf {Topo}}}&#10;%\newcommand{\Sep}{{\mathbf {Sep}}}&#10;%\newcommand{\Str}{{\mathbf {Str}}}&#10;%\newcommand{\Reg}{{\mathbf {Reg}}}&#10;&#10;%\newcommand{\PPhi}{{\pmb \Phi}}&#10;%\newcommand{\PPi}{{\pmb \Pi}}&#10;%\newcommand{\PPhi}{{\bm \Phi}}&#10;%\newcommand{\PPi}{{\bm \Pi}}&#10;\newcommand{\PPhi}{{\Phi}}&#10;\newcommand{\PPi}{{\Pi}}&#10;\newcommand{\ppi}{{\pi}}&#10;\newcommand{\ggam}{{\gamma}}&#10;&#10;\newcommand{\cA}{{\mathcal A}}&#10;\newcommand{\cB}{{\mathcal B}}&#10;\newcommand{\cC}{{\mathcal C}}&#10;\newcommand{\cD}{{\mathcal D}}&#10;\newcommand{\cE}{{\mathcal E}}&#10;\newcommand{\cF}{{\mathcal F}}&#10;\newcommand{\cG}{{\mathcal G}}&#10;\newcommand{\cH}{{\mathcal H}}&#10;\newcommand{\cI}{{\mathcal I}}&#10;\newcommand{\cJ}{{\mathcal J}}&#10;\newcommand{\cK}{{\mathcal K}}&#10;\newcommand{\cL}{{\mathcal L}}&#10;\newcommand{\cM}{{\mathcal M}}&#10;\newcommand{\cN}{{\mathcal N}}&#10;\newcommand{\cO}{{\mathcal O}}&#10;\newcommand{\cP}{{\mathcal P}}&#10;\newcommand{\cQ}{{\mathcal Q}}&#10;\newcommand{\cR}{{\mathcal R}}&#10;\newcommand{\cS}{{\mathcal S}}&#10;\newcommand{\cT}{{\mathcal T}}&#10;\newcommand{\cU}{{\mathcal U}}&#10;\newcommand{\cV}{{\mathcal V}}&#10;\newcommand{\cW}{{\mathcal W}}&#10;\newcommand{\cX}{{\mathcal X}}&#10;\newcommand{\cY}{{\mathcal Y}}&#10;\newcommand{\cZ}{{\mathcal Z}}&#10;&#10;\newcommand{\ca}{{\mathcal a}}&#10;\newcommand{\cb}{{\mathcal b}}&#10;\newcommand{\cc}{{\mathcal c}}&#10;\newcommand{\cd}{{\mathcal d}}&#10;\newcommand{\ce}{{\mathcal e}}&#10;%\newcommand{\cf}{{\mathcal f}}&#10;\newcommand{\cg}{{\mathcal g}}&#10;\newcommand{\ch}{{\mathcal h}}&#10;\newcommand{\ci}{{\mathcal i}}&#10;\newcommand{\cj}{{\mathcal j}}&#10;%\newcommand{\ck}{{\mathcal k}}&#10;\newcommand{\cl}{{\mathcal l}}&#10;\newcommand{\cm}{{\mathcal m}}&#10;\newcommand{\cn}{{\mathcal n}}&#10;\newcommand{\co}{{\mathcal o}}&#10;\newcommand{\cp}{{\mathcal p}}&#10;\newcommand{\cq}{{\mathcal q}}&#10;%\newcommand{\cr}{{\mathcal r}}&#10;\newcommand{\cs}{{\mathcal s}}&#10;\newcommand{\ct}{{\mathcal t}}&#10;\newcommand{\cu}{{\mathcal u}}&#10;\newcommand{\cv}{{\mathcal v}}&#10;\newcommand{\cw}{{\mathcal w}}&#10;\newcommand{\cx}{{\mathcal x}}&#10;\newcommand{\cy}{{\mathcal y}}&#10;\newcommand{\cz}{{\mathcal z}}&#10;&#10;%cool package Styles&#10;\Style{IdentityMatrixSymb=\mI,%&#10;       DSymb={\mathrm d},%&#10;       IntegrateDifferentialDSymb={\mathrm d},%&#10;       TrParen=p,%&#10;       DetParen=p}&#10;\Style{DDisplayFunc=outset}&#10;\renewcommand{\Transpose}[1]{ {#1}^\Transp }&#10;\newcommand{\TransposeInv}[1]{ {#1}^{-\Transp} }&#10;\newcommand{\T}[1]{\Transpose{#1}}&#10;\newcommand{\TInv}[1]{\TransposeInv{#1}}&#10;\newcommand{\Inv}[1]{ {#1}^{-1} }&#10;\newcommand{\Transp}{{{\mathrm T}}}&#10;      &#10;\newcommand{\Rank}[1]    {\operatorname{rank}\inp{#1}}&#10;\newcommand{\Vol}[1]     {\operatorname{vol}\inp{#1}}&#10;\renewcommand{\Vec}[1]   {\operatorname{vec}\inp{#1}}&#10;\renewcommand{\Div}[1]   {\T{\nabla} \, #1}&#10;\newcommand{\Diag}[1]    {\operatorname{diag}\inp{#1}}&#10;\newcommand{\Dim}[1]     {\operatorname{dim}\inp{#1}}&#10;\newcommand{\Diagof}[1]  {\operatorname{diag}^{-1}\inp{#1}}&#10;\newcommand*{\diff}{\mathop{}\!\mathrm{d}} %e.g. $F(x) = \int\!f(x)\diff x$&#10;\newcommand{\Argmin}[1]{\underset{#1}{\operatorname{argmin}} \;}&#10;\newcommand{\Maxof}[1]{\underset{#1}{\operatorname{max}} \;}&#10;\newcommand{\Minof}[1]{\underset{#1}{\operatorname{min}} \;}&#10;&#10;\providecommand{\e}[1]{\ensuremath{\cdot 10^{#1}}}&#10;&#10;%workaround for mathbold in cool, cf. http://tex.stackexchange.com/questions/97910&#10;\let\oldmb\mathbold&#10;\protected\def\mathbold{\oldmb}&#10;&#10;\newcommand{\CB} [1]{{\color{#1}     $\bullet$}}&#10;\newcommand{\CBB}[2]{{\color[#1]{#2} $\bullet$}}&#10;&#10;\newcommand{\ie}{i.e.}&#10;\newcommand{\Ie}{I.e.}&#10;\newcommand{\eg}{e.g.}&#10;\newcommand{\Eg}{E.g.}&#10;\newcommand{\cf}{cf.\ }&#10;\newcommand{\Cf}{Cf.\ }&#10;\newcommand{\etc}{etc.\ }&#10;\newcommand{\wrt}{w.r.t.\ }&#10;\newcommand{\Wrt}{W.r.t.\ }&#10;% \newcommand{\wlog}{w.l.o.g.~}&#10;\newcommand{\Wlog}{W.l.o.g.\ }&#10;\newcommand{\resp}{resp.\ }&#10;\newcommand{\etal}{et al.\ }&#10;&#10;\newtheorem{theorem}{Theorem}&#10;\newtheorem{definition}{Definition}&#10;\newtheorem{expectation}{Expectation}&#10;\newtheorem{problem}{Problem}&#10;%\newtheorem{algorithm}{Algorithm}&#10;&#10;%\newenvironment{fshaded}{%&#10;%\def\FrameCommand{\fcolorbox{framecolor}{shadecolor}}%&#10;%\MakeFramed {\FrameRestore}}%&#10;%{\endMakeFramed}&#10;%&#10;%\newtheorem{theorem}{Theorem}[section]&#10;%&#10;%\newenvironment{fdfn}[1][]{&#10;%\definecolor{shadecolor}{rgb}{.9,.9,1}%DEFINITION_COLORBOX&#10;%\definecolor{framecolor}{rgb}{1,1,1}%&#10;%\begin{fshaded}\begin{theorem}[#1]}{\end{theorem}\end{fshaded}}&#10;%&#10;%&#10;%\begin{fdfn}[Blash]&#10;%Eine Zahlenfolge ...&#10;%\end{fdfn}&#10;%&#10;%\begin{fdfn}[Test]&#10;%Eine Zahlenfolge ...&#10;%\end{fdfn}&#10;&#10;% :mode=latex: %&#10;&#10;\begin{document}&#10;&#10;$x_2$&#10;&#10;\end{document}"/>
  <p:tag name="IGUANATEXSIZE" val="2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%\usepackage[osf,sc]{mathpazo}&#10;\usepackage{cool}&#10;\pagestyle{empty}&#10;&#10;%!TEX root = diss.tex&#10;&#10;%%%%%%%%%%%%%%%%%%%%%%%%%%%%%%%%%%%%%%%%%%%%%%%%%%%%%%%%%%%%%&#10;%% LaTeX math macros&#10;%%%%%%%%%%%%%%%%%%%%%%%%%%%%%%%%%%%%%%%%%%%%%%%%%%%%%%%%%%%%%&#10;&#10;\newcommand{\mySetNotation}[1]{{\mathbb{#1}}}&#10;\newcommand{\RRSet}{{\mySetNotation{R}}}&#10;\newcommand{\EESet}{{\mySetNotation{E}}}&#10;\newcommand{\NNSet}{{\mySetNotation{N}}}&#10;\newcommand{\QQSet}{{\mySetNotation{Q}}}&#10;&#10;\newcommand{\myBoldNotation}[1]{{\mathbf #1}}&#10;%\newcommand{\myBoldNotation}[1]{{\mathbold{#1}}} %for euler math&#10;\newcommand{\va}   {{\myBoldNotation{a}}}&#10;\newcommand{\vb}   {{\myBoldNotation{b}}}&#10;\newcommand{\vc}   {{\myBoldNotation{c}}}&#10;\newcommand{\vd}   {{\myBoldNotation{d}}}&#10;\newcommand{\ve}   {{\myBoldNotation{e}}}&#10;\newcommand{\vf}   {{\myBoldNotation{f}}}&#10;\newcommand{\vg}   {{\myBoldNotation{g}}}&#10;\newcommand{\vh}   {{\myBoldNotation{h}}}&#10;\newcommand{\vi}   {{\myBoldNotation{i}}}&#10;\newcommand{\vj}   {{\myBoldNotation{j}}}&#10;\newcommand{\vk}   {{\myBoldNotation{k}}}&#10;\newcommand{\vl}   {{\myBoldNotation{l}}}&#10;\newcommand{\vm}   {{\myBoldNotation{m}}}&#10;\newcommand{\vn}   {{\myBoldNotation{n}}}&#10;\newcommand{\nn}   {{\myBoldNotation{n}}}&#10;\newcommand{\vo}   {{\myBoldNotation{o}}}&#10;\newcommand{\vp}   {{\myBoldNotation{p}}}&#10;\newcommand{\pp}   {{\myBoldNotation{p}}}&#10;\newcommand{\vq}   {{\myBoldNotation{q}}}&#10;\newcommand{\vr}   {{\myBoldNotation{r}}}&#10;\newcommand{\vs}   {{\myBoldNotation{s}}}&#10;\newcommand{\vt}   {{\myBoldNotation{t}}}&#10;\newcommand{\vu}   {{\myBoldNotation{u}}}&#10;\newcommand{\vv}   {{\myBoldNotation{v}}}&#10;\newcommand{\vw}   {{\myBoldNotation{w}}}&#10;\newcommand{\vx}   {{\myBoldNotation{x}}}&#10;\newcommand{\vy}   {{\myBoldNotation{y}}}&#10;\newcommand{\vz}   {{\myBoldNotation{z}}}&#10;\newcommand{\vNull}{{\myBoldNotation{0}}}&#10;\newcommand{\vOne} {{\myBoldNotation{1}}}&#10;&#10;\newcommand{\mA}   {{\myBoldNotation{A}}}&#10;\newcommand{\mB}   {{\myBoldNotation{B}}}&#10;\newcommand{\mC}   {{\myBoldNotation{C}}}&#10;\newcommand{\mD}   {{\myBoldNotation{D}}}&#10;\newcommand{\mE}   {{\myBoldNotation{E}}}&#10;\newcommand{\mF}   {{\myBoldNotation{F}}}&#10;\newcommand{\mG}   {{\myBoldNotation{G}}}&#10;\newcommand{\mH}   {{\myBoldNotation{H}}}&#10;\newcommand{\mI}   {{\myBoldNotation{I}}}&#10;\newcommand{\mJ}   {{\myBoldNotation{J}}}&#10;\newcommand{\mK}   {{\myBoldNotation{K}}}&#10;\newcommand{\mL}   {{\myBoldNotation{L}}}&#10;\newcommand{\mM}   {{\myBoldNotation{M}}}&#10;\newcommand{\mN}   {{\myBoldNotation{N}}}&#10;\newcommand{\mO}   {{\myBoldNotation{O}}}&#10;\newcommand{\mP}   {{\myBoldNotation{P}}}&#10;\newcommand{\mQ}   {{\myBoldNotation{Q}}}&#10;\newcommand{\mR}   {{\myBoldNotation{R}}}&#10;\newcommand{\mS}   {{\myBoldNotation{S}}}&#10;\newcommand{\mT}   {{\myBoldNotation{T}}}&#10;\newcommand{\mU}   {{\myBoldNotation{U}}}&#10;\newcommand{\mV}   {{\myBoldNotation{V}}}&#10;\newcommand{\mW}   {{\myBoldNotation{W}}}&#10;\newcommand{\mX}   {{\myBoldNotation{X}}}&#10;\newcommand{\mY}   {{\myBoldNotation{Y}}}&#10;\newcommand{\mZ}   {{\myBoldNotation{Z}}}&#10;\newcommand{\mNull}{{\myBoldNotation{0}}}&#10;&#10;%\newcommand{\myBoldGreekNotation}[1]{\boldsymbol{#1}}&#10;\newcommand{\myBoldGreekNotationLower}[1]{{\bm{#1}}}&#10;\newcommand{\myBoldGreekNotationUpper}[1]{{\bm{#1}}}&#10;\newcommand{\balpha}  {{\myBoldGreekNotationLower{\alpha}  }}&#10;\newcommand{\bbeta}   {{\myBoldGreekNotationLower{\beta}   }}&#10;\newcommand{\bgamma}  {{\myBoldGreekNotationLower{\gamma}  }}&#10;\newcommand{\bdelta}  {{\myBoldGreekNotationLower{\delta}  }}&#10;\newcommand{\bepsilon}{{\myBoldGreekNotationLower{\epsilon}}}&#10;\newcommand{\bzeta}   {{\myBoldGreekNotationLower{\zeta}   }}&#10;\newcommand{\btheta}  {{\myBoldGreekNotationLower{\theta}  }}&#10;\newcommand{\biota}   {{\myBoldGreekNotationLower{\iota}   }}&#10;\newcommand{\bkappa}  {{\myBoldGreekNotationLower{\kappa}  }}&#10;\newcommand{\blambda} {{\myBoldGreekNotationLower{\lambda} }}&#10;\newcommand{\bmu}     {{\myBoldGreekNotationLower{\mu}     }}&#10;\newcommand{\bnu}     {{\myBoldGreekNotationLower{\nu}     }}&#10;\newcommand{\bxi}     {{\myBoldGreekNotationLower{\xi}     }}&#10;\newcommand{\bomicron}{{\myBoldGreekNotationLower{\omicron}}}&#10;\newcommand{\bpi}     {{\myBoldGreekNotationLower{\pi}     }}&#10;\newcommand{\brho}    {{\myBoldGreekNotationLower{\rho}    }}&#10;\newcommand{\bsigma}  {{\myBoldGreekNotationLower{\sigma}  }}&#10;\newcommand{\btau}    {{\myBoldGreekNotationLower{\tau}    }}&#10;\newcommand{\bupsilon}{{\myBoldGreekNotationLower{\upsilon}}}&#10;\newcommand{\bphi}    {{\myBoldGreekNotationLower{\phi}    }}&#10;\newcommand{\bchi}    {{\myBoldGreekNotationLower{\chi}    }}&#10;\newcommand{\bpsi}    {{\myBoldGreekNotationLower{\psi}    }}&#10;\newcommand{\bomega}  {{\myBoldGreekNotationLower{\omega}  }}&#10;&#10;\newcommand{\bGamma}  {{\myBoldGreekNotationUpper{\Gamma}  }}&#10;\newcommand{\bDelta}  {{\myBoldGreekNotationUpper{\Delta}  }}&#10;\newcommand{\bTheta}  {{\myBoldGreekNotationUpper{\Theta}  }}&#10;\newcommand{\bLambda} {{\myBoldGreekNotationUpper{\Lambda} }}&#10;\newcommand{\bXi}     {{\myBoldGreekNotationUpper{\Xi}     }}&#10;\newcommand{\bPi}     {{\myBoldGreekNotationUpper{\Pi}     }}&#10;\newcommand{\bSigma}  {{\myBoldGreekNotationUpper{\Sigma}  }}&#10;\newcommand{\bUpsilon}{{\myBoldGreekNotationUpper{\Upsilon}}}&#10;\newcommand{\bPhi}    {{\myBoldGreekNotationUpper{\Phi}    }}&#10;\newcommand{\bPsi}    {{\myBoldGreekNotationUpper{\Psi}    }}&#10;\newcommand{\bOmega}  {{\myBoldGreekNotationUpper{\Omega}  }}&#10;&#10;\newcommand{\inn}[2][0cm]{\mathopen{}\left|{#2}\parbox[h][#1]{0cm}{}\right|}&#10;\newcommand{\invn}[2][0cm]{\mathopen{}\left|\left|{#2}\parbox[h][#1]{0cm}{}\right|\right|}&#10;&#10;%\newcommand{\Sa}{{\mathbf {Sa}}}&#10;%\newcommand{\Topo}{{\mathbf {Topo}}}&#10;%\newcommand{\Sep}{{\mathbf {Sep}}}&#10;%\newcommand{\Str}{{\mathbf {Str}}}&#10;%\newcommand{\Reg}{{\mathbf {Reg}}}&#10;&#10;%\newcommand{\PPhi}{{\pmb \Phi}}&#10;%\newcommand{\PPi}{{\pmb \Pi}}&#10;%\newcommand{\PPhi}{{\bm \Phi}}&#10;%\newcommand{\PPi}{{\bm \Pi}}&#10;\newcommand{\PPhi}{{\Phi}}&#10;\newcommand{\PPi}{{\Pi}}&#10;\newcommand{\ppi}{{\pi}}&#10;\newcommand{\ggam}{{\gamma}}&#10;&#10;\newcommand{\cA}{{\mathcal A}}&#10;\newcommand{\cB}{{\mathcal B}}&#10;\newcommand{\cC}{{\mathcal C}}&#10;\newcommand{\cD}{{\mathcal D}}&#10;\newcommand{\cE}{{\mathcal E}}&#10;\newcommand{\cF}{{\mathcal F}}&#10;\newcommand{\cG}{{\mathcal G}}&#10;\newcommand{\cH}{{\mathcal H}}&#10;\newcommand{\cI}{{\mathcal I}}&#10;\newcommand{\cJ}{{\mathcal J}}&#10;\newcommand{\cK}{{\mathcal K}}&#10;\newcommand{\cL}{{\mathcal L}}&#10;\newcommand{\cM}{{\mathcal M}}&#10;\newcommand{\cN}{{\mathcal N}}&#10;\newcommand{\cO}{{\mathcal O}}&#10;\newcommand{\cP}{{\mathcal P}}&#10;\newcommand{\cQ}{{\mathcal Q}}&#10;\newcommand{\cR}{{\mathcal R}}&#10;\newcommand{\cS}{{\mathcal S}}&#10;\newcommand{\cT}{{\mathcal T}}&#10;\newcommand{\cU}{{\mathcal U}}&#10;\newcommand{\cV}{{\mathcal V}}&#10;\newcommand{\cW}{{\mathcal W}}&#10;\newcommand{\cX}{{\mathcal X}}&#10;\newcommand{\cY}{{\mathcal Y}}&#10;\newcommand{\cZ}{{\mathcal Z}}&#10;&#10;\newcommand{\ca}{{\mathcal a}}&#10;\newcommand{\cb}{{\mathcal b}}&#10;\newcommand{\cc}{{\mathcal c}}&#10;\newcommand{\cd}{{\mathcal d}}&#10;\newcommand{\ce}{{\mathcal e}}&#10;%\newcommand{\cf}{{\mathcal f}}&#10;\newcommand{\cg}{{\mathcal g}}&#10;\newcommand{\ch}{{\mathcal h}}&#10;\newcommand{\ci}{{\mathcal i}}&#10;\newcommand{\cj}{{\mathcal j}}&#10;%\newcommand{\ck}{{\mathcal k}}&#10;\newcommand{\cl}{{\mathcal l}}&#10;\newcommand{\cm}{{\mathcal m}}&#10;\newcommand{\cn}{{\mathcal n}}&#10;\newcommand{\co}{{\mathcal o}}&#10;\newcommand{\cp}{{\mathcal p}}&#10;\newcommand{\cq}{{\mathcal q}}&#10;%\newcommand{\cr}{{\mathcal r}}&#10;\newcommand{\cs}{{\mathcal s}}&#10;\newcommand{\ct}{{\mathcal t}}&#10;\newcommand{\cu}{{\mathcal u}}&#10;\newcommand{\cv}{{\mathcal v}}&#10;\newcommand{\cw}{{\mathcal w}}&#10;\newcommand{\cx}{{\mathcal x}}&#10;\newcommand{\cy}{{\mathcal y}}&#10;\newcommand{\cz}{{\mathcal z}}&#10;&#10;%cool package Styles&#10;\Style{IdentityMatrixSymb=\mI,%&#10;       DSymb={\mathrm d},%&#10;       IntegrateDifferentialDSymb={\mathrm d},%&#10;       TrParen=p,%&#10;       DetParen=p}&#10;\Style{DDisplayFunc=outset}&#10;\renewcommand{\Transpose}[1]{ {#1}^\Transp }&#10;\newcommand{\TransposeInv}[1]{ {#1}^{-\Transp} }&#10;\newcommand{\T}[1]{\Transpose{#1}}&#10;\newcommand{\TInv}[1]{\TransposeInv{#1}}&#10;\newcommand{\Inv}[1]{ {#1}^{-1} }&#10;\newcommand{\Transp}{{{\mathrm T}}}&#10;      &#10;\newcommand{\Rank}[1]    {\operatorname{rank}\inp{#1}}&#10;\newcommand{\Vol}[1]     {\operatorname{vol}\inp{#1}}&#10;\renewcommand{\Vec}[1]   {\operatorname{vec}\inp{#1}}&#10;\renewcommand{\Div}[1]   {\T{\nabla} \, #1}&#10;\newcommand{\Diag}[1]    {\operatorname{diag}\inp{#1}}&#10;\newcommand{\Dim}[1]     {\operatorname{dim}\inp{#1}}&#10;\newcommand{\Diagof}[1]  {\operatorname{diag}^{-1}\inp{#1}}&#10;\newcommand*{\diff}{\mathop{}\!\mathrm{d}} %e.g. $F(x) = \int\!f(x)\diff x$&#10;\newcommand{\Argmin}[1]{\underset{#1}{\operatorname{argmin}} \;}&#10;\newcommand{\Maxof}[1]{\underset{#1}{\operatorname{max}} \;}&#10;\newcommand{\Minof}[1]{\underset{#1}{\operatorname{min}} \;}&#10;&#10;\providecommand{\e}[1]{\ensuremath{\cdot 10^{#1}}}&#10;&#10;%workaround for mathbold in cool, cf. http://tex.stackexchange.com/questions/97910&#10;\let\oldmb\mathbold&#10;\protected\def\mathbold{\oldmb}&#10;&#10;\newcommand{\CB} [1]{{\color{#1}     $\bullet$}}&#10;\newcommand{\CBB}[2]{{\color[#1]{#2} $\bullet$}}&#10;&#10;\newcommand{\ie}{i.e.}&#10;\newcommand{\Ie}{I.e.}&#10;\newcommand{\eg}{e.g.}&#10;\newcommand{\Eg}{E.g.}&#10;\newcommand{\cf}{cf.\ }&#10;\newcommand{\Cf}{Cf.\ }&#10;\newcommand{\etc}{etc.\ }&#10;\newcommand{\wrt}{w.r.t.\ }&#10;\newcommand{\Wrt}{W.r.t.\ }&#10;% \newcommand{\wlog}{w.l.o.g.~}&#10;\newcommand{\Wlog}{W.l.o.g.\ }&#10;\newcommand{\resp}{resp.\ }&#10;\newcommand{\etal}{et al.\ }&#10;&#10;\newtheorem{theorem}{Theorem}&#10;\newtheorem{definition}{Definition}&#10;\newtheorem{expectation}{Expectation}&#10;\newtheorem{problem}{Problem}&#10;%\newtheorem{algorithm}{Algorithm}&#10;&#10;%\newenvironment{fshaded}{%&#10;%\def\FrameCommand{\fcolorbox{framecolor}{shadecolor}}%&#10;%\MakeFramed {\FrameRestore}}%&#10;%{\endMakeFramed}&#10;%&#10;%\newtheorem{theorem}{Theorem}[section]&#10;%&#10;%\newenvironment{fdfn}[1][]{&#10;%\definecolor{shadecolor}{rgb}{.9,.9,1}%DEFINITION_COLORBOX&#10;%\definecolor{framecolor}{rgb}{1,1,1}%&#10;%\begin{fshaded}\begin{theorem}[#1]}{\end{theorem}\end{fshaded}}&#10;%&#10;%&#10;%\begin{fdfn}[Blash]&#10;%Eine Zahlenfolge ...&#10;%\end{fdfn}&#10;%&#10;%\begin{fdfn}[Test]&#10;%Eine Zahlenfolge ...&#10;%\end{fdfn}&#10;&#10;% :mode=latex: %&#10;&#10;\begin{document}&#10;&#10;$f_{-1}$&#10;&#10;\end{document}"/>
  <p:tag name="IGUANATEXSIZE" val="2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%\usepackage[osf,sc]{mathpazo}&#10;\usepackage{cool}&#10;\pagestyle{empty}&#10;&#10;%!TEX root = diss.tex&#10;&#10;%%%%%%%%%%%%%%%%%%%%%%%%%%%%%%%%%%%%%%%%%%%%%%%%%%%%%%%%%%%%%&#10;%% LaTeX math macros&#10;%%%%%%%%%%%%%%%%%%%%%%%%%%%%%%%%%%%%%%%%%%%%%%%%%%%%%%%%%%%%%&#10;&#10;\newcommand{\mySetNotation}[1]{{\mathbb{#1}}}&#10;\newcommand{\RRSet}{{\mySetNotation{R}}}&#10;\newcommand{\EESet}{{\mySetNotation{E}}}&#10;\newcommand{\NNSet}{{\mySetNotation{N}}}&#10;\newcommand{\QQSet}{{\mySetNotation{Q}}}&#10;&#10;\newcommand{\myBoldNotation}[1]{{\mathbf #1}}&#10;%\newcommand{\myBoldNotation}[1]{{\mathbold{#1}}} %for euler math&#10;\newcommand{\va}   {{\myBoldNotation{a}}}&#10;\newcommand{\vb}   {{\myBoldNotation{b}}}&#10;\newcommand{\vc}   {{\myBoldNotation{c}}}&#10;\newcommand{\vd}   {{\myBoldNotation{d}}}&#10;\newcommand{\ve}   {{\myBoldNotation{e}}}&#10;\newcommand{\vf}   {{\myBoldNotation{f}}}&#10;\newcommand{\vg}   {{\myBoldNotation{g}}}&#10;\newcommand{\vh}   {{\myBoldNotation{h}}}&#10;\newcommand{\vi}   {{\myBoldNotation{i}}}&#10;\newcommand{\vj}   {{\myBoldNotation{j}}}&#10;\newcommand{\vk}   {{\myBoldNotation{k}}}&#10;\newcommand{\vl}   {{\myBoldNotation{l}}}&#10;\newcommand{\vm}   {{\myBoldNotation{m}}}&#10;\newcommand{\vn}   {{\myBoldNotation{n}}}&#10;\newcommand{\nn}   {{\myBoldNotation{n}}}&#10;\newcommand{\vo}   {{\myBoldNotation{o}}}&#10;\newcommand{\vp}   {{\myBoldNotation{p}}}&#10;\newcommand{\pp}   {{\myBoldNotation{p}}}&#10;\newcommand{\vq}   {{\myBoldNotation{q}}}&#10;\newcommand{\vr}   {{\myBoldNotation{r}}}&#10;\newcommand{\vs}   {{\myBoldNotation{s}}}&#10;\newcommand{\vt}   {{\myBoldNotation{t}}}&#10;\newcommand{\vu}   {{\myBoldNotation{u}}}&#10;\newcommand{\vv}   {{\myBoldNotation{v}}}&#10;\newcommand{\vw}   {{\myBoldNotation{w}}}&#10;\newcommand{\vx}   {{\myBoldNotation{x}}}&#10;\newcommand{\vy}   {{\myBoldNotation{y}}}&#10;\newcommand{\vz}   {{\myBoldNotation{z}}}&#10;\newcommand{\vNull}{{\myBoldNotation{0}}}&#10;\newcommand{\vOne} {{\myBoldNotation{1}}}&#10;&#10;\newcommand{\mA}   {{\myBoldNotation{A}}}&#10;\newcommand{\mB}   {{\myBoldNotation{B}}}&#10;\newcommand{\mC}   {{\myBoldNotation{C}}}&#10;\newcommand{\mD}   {{\myBoldNotation{D}}}&#10;\newcommand{\mE}   {{\myBoldNotation{E}}}&#10;\newcommand{\mF}   {{\myBoldNotation{F}}}&#10;\newcommand{\mG}   {{\myBoldNotation{G}}}&#10;\newcommand{\mH}   {{\myBoldNotation{H}}}&#10;\newcommand{\mI}   {{\myBoldNotation{I}}}&#10;\newcommand{\mJ}   {{\myBoldNotation{J}}}&#10;\newcommand{\mK}   {{\myBoldNotation{K}}}&#10;\newcommand{\mL}   {{\myBoldNotation{L}}}&#10;\newcommand{\mM}   {{\myBoldNotation{M}}}&#10;\newcommand{\mN}   {{\myBoldNotation{N}}}&#10;\newcommand{\mO}   {{\myBoldNotation{O}}}&#10;\newcommand{\mP}   {{\myBoldNotation{P}}}&#10;\newcommand{\mQ}   {{\myBoldNotation{Q}}}&#10;\newcommand{\mR}   {{\myBoldNotation{R}}}&#10;\newcommand{\mS}   {{\myBoldNotation{S}}}&#10;\newcommand{\mT}   {{\myBoldNotation{T}}}&#10;\newcommand{\mU}   {{\myBoldNotation{U}}}&#10;\newcommand{\mV}   {{\myBoldNotation{V}}}&#10;\newcommand{\mW}   {{\myBoldNotation{W}}}&#10;\newcommand{\mX}   {{\myBoldNotation{X}}}&#10;\newcommand{\mY}   {{\myBoldNotation{Y}}}&#10;\newcommand{\mZ}   {{\myBoldNotation{Z}}}&#10;\newcommand{\mNull}{{\myBoldNotation{0}}}&#10;&#10;%\newcommand{\myBoldGreekNotation}[1]{\boldsymbol{#1}}&#10;\newcommand{\myBoldGreekNotationLower}[1]{{\bm{#1}}}&#10;\newcommand{\myBoldGreekNotationUpper}[1]{{\bm{#1}}}&#10;\newcommand{\balpha}  {{\myBoldGreekNotationLower{\alpha}  }}&#10;\newcommand{\bbeta}   {{\myBoldGreekNotationLower{\beta}   }}&#10;\newcommand{\bgamma}  {{\myBoldGreekNotationLower{\gamma}  }}&#10;\newcommand{\bdelta}  {{\myBoldGreekNotationLower{\delta}  }}&#10;\newcommand{\bepsilon}{{\myBoldGreekNotationLower{\epsilon}}}&#10;\newcommand{\bzeta}   {{\myBoldGreekNotationLower{\zeta}   }}&#10;\newcommand{\btheta}  {{\myBoldGreekNotationLower{\theta}  }}&#10;\newcommand{\biota}   {{\myBoldGreekNotationLower{\iota}   }}&#10;\newcommand{\bkappa}  {{\myBoldGreekNotationLower{\kappa}  }}&#10;\newcommand{\blambda} {{\myBoldGreekNotationLower{\lambda} }}&#10;\newcommand{\bmu}     {{\myBoldGreekNotationLower{\mu}     }}&#10;\newcommand{\bnu}     {{\myBoldGreekNotationLower{\nu}     }}&#10;\newcommand{\bxi}     {{\myBoldGreekNotationLower{\xi}     }}&#10;\newcommand{\bomicron}{{\myBoldGreekNotationLower{\omicron}}}&#10;\newcommand{\bpi}     {{\myBoldGreekNotationLower{\pi}     }}&#10;\newcommand{\brho}    {{\myBoldGreekNotationLower{\rho}    }}&#10;\newcommand{\bsigma}  {{\myBoldGreekNotationLower{\sigma}  }}&#10;\newcommand{\btau}    {{\myBoldGreekNotationLower{\tau}    }}&#10;\newcommand{\bupsilon}{{\myBoldGreekNotationLower{\upsilon}}}&#10;\newcommand{\bphi}    {{\myBoldGreekNotationLower{\phi}    }}&#10;\newcommand{\bchi}    {{\myBoldGreekNotationLower{\chi}    }}&#10;\newcommand{\bpsi}    {{\myBoldGreekNotationLower{\psi}    }}&#10;\newcommand{\bomega}  {{\myBoldGreekNotationLower{\omega}  }}&#10;&#10;\newcommand{\bGamma}  {{\myBoldGreekNotationUpper{\Gamma}  }}&#10;\newcommand{\bDelta}  {{\myBoldGreekNotationUpper{\Delta}  }}&#10;\newcommand{\bTheta}  {{\myBoldGreekNotationUpper{\Theta}  }}&#10;\newcommand{\bLambda} {{\myBoldGreekNotationUpper{\Lambda} }}&#10;\newcommand{\bXi}     {{\myBoldGreekNotationUpper{\Xi}     }}&#10;\newcommand{\bPi}     {{\myBoldGreekNotationUpper{\Pi}     }}&#10;\newcommand{\bSigma}  {{\myBoldGreekNotationUpper{\Sigma}  }}&#10;\newcommand{\bUpsilon}{{\myBoldGreekNotationUpper{\Upsilon}}}&#10;\newcommand{\bPhi}    {{\myBoldGreekNotationUpper{\Phi}    }}&#10;\newcommand{\bPsi}    {{\myBoldGreekNotationUpper{\Psi}    }}&#10;\newcommand{\bOmega}  {{\myBoldGreekNotationUpper{\Omega}  }}&#10;&#10;\newcommand{\inn}[2][0cm]{\mathopen{}\left|{#2}\parbox[h][#1]{0cm}{}\right|}&#10;\newcommand{\invn}[2][0cm]{\mathopen{}\left|\left|{#2}\parbox[h][#1]{0cm}{}\right|\right|}&#10;&#10;%\newcommand{\Sa}{{\mathbf {Sa}}}&#10;%\newcommand{\Topo}{{\mathbf {Topo}}}&#10;%\newcommand{\Sep}{{\mathbf {Sep}}}&#10;%\newcommand{\Str}{{\mathbf {Str}}}&#10;%\newcommand{\Reg}{{\mathbf {Reg}}}&#10;&#10;%\newcommand{\PPhi}{{\pmb \Phi}}&#10;%\newcommand{\PPi}{{\pmb \Pi}}&#10;%\newcommand{\PPhi}{{\bm \Phi}}&#10;%\newcommand{\PPi}{{\bm \Pi}}&#10;\newcommand{\PPhi}{{\Phi}}&#10;\newcommand{\PPi}{{\Pi}}&#10;\newcommand{\ppi}{{\pi}}&#10;\newcommand{\ggam}{{\gamma}}&#10;&#10;\newcommand{\cA}{{\mathcal A}}&#10;\newcommand{\cB}{{\mathcal B}}&#10;\newcommand{\cC}{{\mathcal C}}&#10;\newcommand{\cD}{{\mathcal D}}&#10;\newcommand{\cE}{{\mathcal E}}&#10;\newcommand{\cF}{{\mathcal F}}&#10;\newcommand{\cG}{{\mathcal G}}&#10;\newcommand{\cH}{{\mathcal H}}&#10;\newcommand{\cI}{{\mathcal I}}&#10;\newcommand{\cJ}{{\mathcal J}}&#10;\newcommand{\cK}{{\mathcal K}}&#10;\newcommand{\cL}{{\mathcal L}}&#10;\newcommand{\cM}{{\mathcal M}}&#10;\newcommand{\cN}{{\mathcal N}}&#10;\newcommand{\cO}{{\mathcal O}}&#10;\newcommand{\cP}{{\mathcal P}}&#10;\newcommand{\cQ}{{\mathcal Q}}&#10;\newcommand{\cR}{{\mathcal R}}&#10;\newcommand{\cS}{{\mathcal S}}&#10;\newcommand{\cT}{{\mathcal T}}&#10;\newcommand{\cU}{{\mathcal U}}&#10;\newcommand{\cV}{{\mathcal V}}&#10;\newcommand{\cW}{{\mathcal W}}&#10;\newcommand{\cX}{{\mathcal X}}&#10;\newcommand{\cY}{{\mathcal Y}}&#10;\newcommand{\cZ}{{\mathcal Z}}&#10;&#10;\newcommand{\ca}{{\mathcal a}}&#10;\newcommand{\cb}{{\mathcal b}}&#10;\newcommand{\cc}{{\mathcal c}}&#10;\newcommand{\cd}{{\mathcal d}}&#10;\newcommand{\ce}{{\mathcal e}}&#10;%\newcommand{\cf}{{\mathcal f}}&#10;\newcommand{\cg}{{\mathcal g}}&#10;\newcommand{\ch}{{\mathcal h}}&#10;\newcommand{\ci}{{\mathcal i}}&#10;\newcommand{\cj}{{\mathcal j}}&#10;%\newcommand{\ck}{{\mathcal k}}&#10;\newcommand{\cl}{{\mathcal l}}&#10;\newcommand{\cm}{{\mathcal m}}&#10;\newcommand{\cn}{{\mathcal n}}&#10;\newcommand{\co}{{\mathcal o}}&#10;\newcommand{\cp}{{\mathcal p}}&#10;\newcommand{\cq}{{\mathcal q}}&#10;%\newcommand{\cr}{{\mathcal r}}&#10;\newcommand{\cs}{{\mathcal s}}&#10;\newcommand{\ct}{{\mathcal t}}&#10;\newcommand{\cu}{{\mathcal u}}&#10;\newcommand{\cv}{{\mathcal v}}&#10;\newcommand{\cw}{{\mathcal w}}&#10;\newcommand{\cx}{{\mathcal x}}&#10;\newcommand{\cy}{{\mathcal y}}&#10;\newcommand{\cz}{{\mathcal z}}&#10;&#10;%cool package Styles&#10;\Style{IdentityMatrixSymb=\mI,%&#10;       DSymb={\mathrm d},%&#10;       IntegrateDifferentialDSymb={\mathrm d},%&#10;       TrParen=p,%&#10;       DetParen=p}&#10;\Style{DDisplayFunc=outset}&#10;\renewcommand{\Transpose}[1]{ {#1}^\Transp }&#10;\newcommand{\TransposeInv}[1]{ {#1}^{-\Transp} }&#10;\newcommand{\T}[1]{\Transpose{#1}}&#10;\newcommand{\TInv}[1]{\TransposeInv{#1}}&#10;\newcommand{\Inv}[1]{ {#1}^{-1} }&#10;\newcommand{\Transp}{{{\mathrm T}}}&#10;      &#10;\newcommand{\Rank}[1]    {\operatorname{rank}\inp{#1}}&#10;\newcommand{\Vol}[1]     {\operatorname{vol}\inp{#1}}&#10;\renewcommand{\Vec}[1]   {\operatorname{vec}\inp{#1}}&#10;\renewcommand{\Div}[1]   {\T{\nabla} \, #1}&#10;\newcommand{\Diag}[1]    {\operatorname{diag}\inp{#1}}&#10;\newcommand{\Dim}[1]     {\operatorname{dim}\inp{#1}}&#10;\newcommand{\Diagof}[1]  {\operatorname{diag}^{-1}\inp{#1}}&#10;\newcommand*{\diff}{\mathop{}\!\mathrm{d}} %e.g. $F(x) = \int\!f(x)\diff x$&#10;\newcommand{\Argmin}[1]{\underset{#1}{\operatorname{argmin}} \;}&#10;\newcommand{\Maxof}[1]{\underset{#1}{\operatorname{max}} \;}&#10;\newcommand{\Minof}[1]{\underset{#1}{\operatorname{min}} \;}&#10;&#10;\providecommand{\e}[1]{\ensuremath{\cdot 10^{#1}}}&#10;&#10;%workaround for mathbold in cool, cf. http://tex.stackexchange.com/questions/97910&#10;\let\oldmb\mathbold&#10;\protected\def\mathbold{\oldmb}&#10;&#10;\newcommand{\CB} [1]{{\color{#1}     $\bullet$}}&#10;\newcommand{\CBB}[2]{{\color[#1]{#2} $\bullet$}}&#10;&#10;\newcommand{\ie}{i.e.}&#10;\newcommand{\Ie}{I.e.}&#10;\newcommand{\eg}{e.g.}&#10;\newcommand{\Eg}{E.g.}&#10;\newcommand{\cf}{cf.\ }&#10;\newcommand{\Cf}{Cf.\ }&#10;\newcommand{\etc}{etc.\ }&#10;\newcommand{\wrt}{w.r.t.\ }&#10;\newcommand{\Wrt}{W.r.t.\ }&#10;% \newcommand{\wlog}{w.l.o.g.~}&#10;\newcommand{\Wlog}{W.l.o.g.\ }&#10;\newcommand{\resp}{resp.\ }&#10;\newcommand{\etal}{et al.\ }&#10;&#10;\newtheorem{theorem}{Theorem}&#10;\newtheorem{definition}{Definition}&#10;\newtheorem{expectation}{Expectation}&#10;\newtheorem{problem}{Problem}&#10;%\newtheorem{algorithm}{Algorithm}&#10;&#10;%\newenvironment{fshaded}{%&#10;%\def\FrameCommand{\fcolorbox{framecolor}{shadecolor}}%&#10;%\MakeFramed {\FrameRestore}}%&#10;%{\endMakeFramed}&#10;%&#10;%\newtheorem{theorem}{Theorem}[section]&#10;%&#10;%\newenvironment{fdfn}[1][]{&#10;%\definecolor{shadecolor}{rgb}{.9,.9,1}%DEFINITION_COLORBOX&#10;%\definecolor{framecolor}{rgb}{1,1,1}%&#10;%\begin{fshaded}\begin{theorem}[#1]}{\end{theorem}\end{fshaded}}&#10;%&#10;%&#10;%\begin{fdfn}[Blash]&#10;%Eine Zahlenfolge ...&#10;%\end{fdfn}&#10;%&#10;%\begin{fdfn}[Test]&#10;%Eine Zahlenfolge ...&#10;%\end{fdfn}&#10;&#10;% :mode=latex: %&#10;&#10;\begin{document}&#10;&#10;$f_0$&#10;&#10;\end{document}"/>
  <p:tag name="IGUANATEXSIZE" val="2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%\usepackage[osf,sc]{mathpazo}&#10;\usepackage{cool}&#10;\pagestyle{empty}&#10;&#10;%!TEX root = diss.tex&#10;&#10;%%%%%%%%%%%%%%%%%%%%%%%%%%%%%%%%%%%%%%%%%%%%%%%%%%%%%%%%%%%%%&#10;%% LaTeX math macros&#10;%%%%%%%%%%%%%%%%%%%%%%%%%%%%%%%%%%%%%%%%%%%%%%%%%%%%%%%%%%%%%&#10;&#10;\newcommand{\mySetNotation}[1]{{\mathbb{#1}}}&#10;\newcommand{\RRSet}{{\mySetNotation{R}}}&#10;\newcommand{\EESet}{{\mySetNotation{E}}}&#10;\newcommand{\NNSet}{{\mySetNotation{N}}}&#10;\newcommand{\QQSet}{{\mySetNotation{Q}}}&#10;&#10;\newcommand{\myBoldNotation}[1]{{\mathbf #1}}&#10;%\newcommand{\myBoldNotation}[1]{{\mathbold{#1}}} %for euler math&#10;\newcommand{\va}   {{\myBoldNotation{a}}}&#10;\newcommand{\vb}   {{\myBoldNotation{b}}}&#10;\newcommand{\vc}   {{\myBoldNotation{c}}}&#10;\newcommand{\vd}   {{\myBoldNotation{d}}}&#10;\newcommand{\ve}   {{\myBoldNotation{e}}}&#10;\newcommand{\vf}   {{\myBoldNotation{f}}}&#10;\newcommand{\vg}   {{\myBoldNotation{g}}}&#10;\newcommand{\vh}   {{\myBoldNotation{h}}}&#10;\newcommand{\vi}   {{\myBoldNotation{i}}}&#10;\newcommand{\vj}   {{\myBoldNotation{j}}}&#10;\newcommand{\vk}   {{\myBoldNotation{k}}}&#10;\newcommand{\vl}   {{\myBoldNotation{l}}}&#10;\newcommand{\vm}   {{\myBoldNotation{m}}}&#10;\newcommand{\vn}   {{\myBoldNotation{n}}}&#10;\newcommand{\nn}   {{\myBoldNotation{n}}}&#10;\newcommand{\vo}   {{\myBoldNotation{o}}}&#10;\newcommand{\vp}   {{\myBoldNotation{p}}}&#10;\newcommand{\pp}   {{\myBoldNotation{p}}}&#10;\newcommand{\vq}   {{\myBoldNotation{q}}}&#10;\newcommand{\vr}   {{\myBoldNotation{r}}}&#10;\newcommand{\vs}   {{\myBoldNotation{s}}}&#10;\newcommand{\vt}   {{\myBoldNotation{t}}}&#10;\newcommand{\vu}   {{\myBoldNotation{u}}}&#10;\newcommand{\vv}   {{\myBoldNotation{v}}}&#10;\newcommand{\vw}   {{\myBoldNotation{w}}}&#10;\newcommand{\vx}   {{\myBoldNotation{x}}}&#10;\newcommand{\vy}   {{\myBoldNotation{y}}}&#10;\newcommand{\vz}   {{\myBoldNotation{z}}}&#10;\newcommand{\vNull}{{\myBoldNotation{0}}}&#10;\newcommand{\vOne} {{\myBoldNotation{1}}}&#10;&#10;\newcommand{\mA}   {{\myBoldNotation{A}}}&#10;\newcommand{\mB}   {{\myBoldNotation{B}}}&#10;\newcommand{\mC}   {{\myBoldNotation{C}}}&#10;\newcommand{\mD}   {{\myBoldNotation{D}}}&#10;\newcommand{\mE}   {{\myBoldNotation{E}}}&#10;\newcommand{\mF}   {{\myBoldNotation{F}}}&#10;\newcommand{\mG}   {{\myBoldNotation{G}}}&#10;\newcommand{\mH}   {{\myBoldNotation{H}}}&#10;\newcommand{\mI}   {{\myBoldNotation{I}}}&#10;\newcommand{\mJ}   {{\myBoldNotation{J}}}&#10;\newcommand{\mK}   {{\myBoldNotation{K}}}&#10;\newcommand{\mL}   {{\myBoldNotation{L}}}&#10;\newcommand{\mM}   {{\myBoldNotation{M}}}&#10;\newcommand{\mN}   {{\myBoldNotation{N}}}&#10;\newcommand{\mO}   {{\myBoldNotation{O}}}&#10;\newcommand{\mP}   {{\myBoldNotation{P}}}&#10;\newcommand{\mQ}   {{\myBoldNotation{Q}}}&#10;\newcommand{\mR}   {{\myBoldNotation{R}}}&#10;\newcommand{\mS}   {{\myBoldNotation{S}}}&#10;\newcommand{\mT}   {{\myBoldNotation{T}}}&#10;\newcommand{\mU}   {{\myBoldNotation{U}}}&#10;\newcommand{\mV}   {{\myBoldNotation{V}}}&#10;\newcommand{\mW}   {{\myBoldNotation{W}}}&#10;\newcommand{\mX}   {{\myBoldNotation{X}}}&#10;\newcommand{\mY}   {{\myBoldNotation{Y}}}&#10;\newcommand{\mZ}   {{\myBoldNotation{Z}}}&#10;\newcommand{\mNull}{{\myBoldNotation{0}}}&#10;&#10;%\newcommand{\myBoldGreekNotation}[1]{\boldsymbol{#1}}&#10;\newcommand{\myBoldGreekNotationLower}[1]{{\bm{#1}}}&#10;\newcommand{\myBoldGreekNotationUpper}[1]{{\bm{#1}}}&#10;\newcommand{\balpha}  {{\myBoldGreekNotationLower{\alpha}  }}&#10;\newcommand{\bbeta}   {{\myBoldGreekNotationLower{\beta}   }}&#10;\newcommand{\bgamma}  {{\myBoldGreekNotationLower{\gamma}  }}&#10;\newcommand{\bdelta}  {{\myBoldGreekNotationLower{\delta}  }}&#10;\newcommand{\bepsilon}{{\myBoldGreekNotationLower{\epsilon}}}&#10;\newcommand{\bzeta}   {{\myBoldGreekNotationLower{\zeta}   }}&#10;\newcommand{\btheta}  {{\myBoldGreekNotationLower{\theta}  }}&#10;\newcommand{\biota}   {{\myBoldGreekNotationLower{\iota}   }}&#10;\newcommand{\bkappa}  {{\myBoldGreekNotationLower{\kappa}  }}&#10;\newcommand{\blambda} {{\myBoldGreekNotationLower{\lambda} }}&#10;\newcommand{\bmu}     {{\myBoldGreekNotationLower{\mu}     }}&#10;\newcommand{\bnu}     {{\myBoldGreekNotationLower{\nu}     }}&#10;\newcommand{\bxi}     {{\myBoldGreekNotationLower{\xi}     }}&#10;\newcommand{\bomicron}{{\myBoldGreekNotationLower{\omicron}}}&#10;\newcommand{\bpi}     {{\myBoldGreekNotationLower{\pi}     }}&#10;\newcommand{\brho}    {{\myBoldGreekNotationLower{\rho}    }}&#10;\newcommand{\bsigma}  {{\myBoldGreekNotationLower{\sigma}  }}&#10;\newcommand{\btau}    {{\myBoldGreekNotationLower{\tau}    }}&#10;\newcommand{\bupsilon}{{\myBoldGreekNotationLower{\upsilon}}}&#10;\newcommand{\bphi}    {{\myBoldGreekNotationLower{\phi}    }}&#10;\newcommand{\bchi}    {{\myBoldGreekNotationLower{\chi}    }}&#10;\newcommand{\bpsi}    {{\myBoldGreekNotationLower{\psi}    }}&#10;\newcommand{\bomega}  {{\myBoldGreekNotationLower{\omega}  }}&#10;&#10;\newcommand{\bGamma}  {{\myBoldGreekNotationUpper{\Gamma}  }}&#10;\newcommand{\bDelta}  {{\myBoldGreekNotationUpper{\Delta}  }}&#10;\newcommand{\bTheta}  {{\myBoldGreekNotationUpper{\Theta}  }}&#10;\newcommand{\bLambda} {{\myBoldGreekNotationUpper{\Lambda} }}&#10;\newcommand{\bXi}     {{\myBoldGreekNotationUpper{\Xi}     }}&#10;\newcommand{\bPi}     {{\myBoldGreekNotationUpper{\Pi}     }}&#10;\newcommand{\bSigma}  {{\myBoldGreekNotationUpper{\Sigma}  }}&#10;\newcommand{\bUpsilon}{{\myBoldGreekNotationUpper{\Upsilon}}}&#10;\newcommand{\bPhi}    {{\myBoldGreekNotationUpper{\Phi}    }}&#10;\newcommand{\bPsi}    {{\myBoldGreekNotationUpper{\Psi}    }}&#10;\newcommand{\bOmega}  {{\myBoldGreekNotationUpper{\Omega}  }}&#10;&#10;\newcommand{\inn}[2][0cm]{\mathopen{}\left|{#2}\parbox[h][#1]{0cm}{}\right|}&#10;\newcommand{\invn}[2][0cm]{\mathopen{}\left|\left|{#2}\parbox[h][#1]{0cm}{}\right|\right|}&#10;&#10;%\newcommand{\Sa}{{\mathbf {Sa}}}&#10;%\newcommand{\Topo}{{\mathbf {Topo}}}&#10;%\newcommand{\Sep}{{\mathbf {Sep}}}&#10;%\newcommand{\Str}{{\mathbf {Str}}}&#10;%\newcommand{\Reg}{{\mathbf {Reg}}}&#10;&#10;%\newcommand{\PPhi}{{\pmb \Phi}}&#10;%\newcommand{\PPi}{{\pmb \Pi}}&#10;%\newcommand{\PPhi}{{\bm \Phi}}&#10;%\newcommand{\PPi}{{\bm \Pi}}&#10;\newcommand{\PPhi}{{\Phi}}&#10;\newcommand{\PPi}{{\Pi}}&#10;\newcommand{\ppi}{{\pi}}&#10;\newcommand{\ggam}{{\gamma}}&#10;&#10;\newcommand{\cA}{{\mathcal A}}&#10;\newcommand{\cB}{{\mathcal B}}&#10;\newcommand{\cC}{{\mathcal C}}&#10;\newcommand{\cD}{{\mathcal D}}&#10;\newcommand{\cE}{{\mathcal E}}&#10;\newcommand{\cF}{{\mathcal F}}&#10;\newcommand{\cG}{{\mathcal G}}&#10;\newcommand{\cH}{{\mathcal H}}&#10;\newcommand{\cI}{{\mathcal I}}&#10;\newcommand{\cJ}{{\mathcal J}}&#10;\newcommand{\cK}{{\mathcal K}}&#10;\newcommand{\cL}{{\mathcal L}}&#10;\newcommand{\cM}{{\mathcal M}}&#10;\newcommand{\cN}{{\mathcal N}}&#10;\newcommand{\cO}{{\mathcal O}}&#10;\newcommand{\cP}{{\mathcal P}}&#10;\newcommand{\cQ}{{\mathcal Q}}&#10;\newcommand{\cR}{{\mathcal R}}&#10;\newcommand{\cS}{{\mathcal S}}&#10;\newcommand{\cT}{{\mathcal T}}&#10;\newcommand{\cU}{{\mathcal U}}&#10;\newcommand{\cV}{{\mathcal V}}&#10;\newcommand{\cW}{{\mathcal W}}&#10;\newcommand{\cX}{{\mathcal X}}&#10;\newcommand{\cY}{{\mathcal Y}}&#10;\newcommand{\cZ}{{\mathcal Z}}&#10;&#10;\newcommand{\ca}{{\mathcal a}}&#10;\newcommand{\cb}{{\mathcal b}}&#10;\newcommand{\cc}{{\mathcal c}}&#10;\newcommand{\cd}{{\mathcal d}}&#10;\newcommand{\ce}{{\mathcal e}}&#10;%\newcommand{\cf}{{\mathcal f}}&#10;\newcommand{\cg}{{\mathcal g}}&#10;\newcommand{\ch}{{\mathcal h}}&#10;\newcommand{\ci}{{\mathcal i}}&#10;\newcommand{\cj}{{\mathcal j}}&#10;%\newcommand{\ck}{{\mathcal k}}&#10;\newcommand{\cl}{{\mathcal l}}&#10;\newcommand{\cm}{{\mathcal m}}&#10;\newcommand{\cn}{{\mathcal n}}&#10;\newcommand{\co}{{\mathcal o}}&#10;\newcommand{\cp}{{\mathcal p}}&#10;\newcommand{\cq}{{\mathcal q}}&#10;%\newcommand{\cr}{{\mathcal r}}&#10;\newcommand{\cs}{{\mathcal s}}&#10;\newcommand{\ct}{{\mathcal t}}&#10;\newcommand{\cu}{{\mathcal u}}&#10;\newcommand{\cv}{{\mathcal v}}&#10;\newcommand{\cw}{{\mathcal w}}&#10;\newcommand{\cx}{{\mathcal x}}&#10;\newcommand{\cy}{{\mathcal y}}&#10;\newcommand{\cz}{{\mathcal z}}&#10;&#10;%cool package Styles&#10;\Style{IdentityMatrixSymb=\mI,%&#10;       DSymb={\mathrm d},%&#10;       IntegrateDifferentialDSymb={\mathrm d},%&#10;       TrParen=p,%&#10;       DetParen=p}&#10;\Style{DDisplayFunc=outset}&#10;\renewcommand{\Transpose}[1]{ {#1}^\Transp }&#10;\newcommand{\TransposeInv}[1]{ {#1}^{-\Transp} }&#10;\newcommand{\T}[1]{\Transpose{#1}}&#10;\newcommand{\TInv}[1]{\TransposeInv{#1}}&#10;\newcommand{\Inv}[1]{ {#1}^{-1} }&#10;\newcommand{\Transp}{{{\mathrm T}}}&#10;      &#10;\newcommand{\Rank}[1]    {\operatorname{rank}\inp{#1}}&#10;\newcommand{\Vol}[1]     {\operatorname{vol}\inp{#1}}&#10;\renewcommand{\Vec}[1]   {\operatorname{vec}\inp{#1}}&#10;\renewcommand{\Div}[1]   {\T{\nabla} \, #1}&#10;\newcommand{\Diag}[1]    {\operatorname{diag}\inp{#1}}&#10;\newcommand{\Dim}[1]     {\operatorname{dim}\inp{#1}}&#10;\newcommand{\Diagof}[1]  {\operatorname{diag}^{-1}\inp{#1}}&#10;\newcommand*{\diff}{\mathop{}\!\mathrm{d}} %e.g. $F(x) = \int\!f(x)\diff x$&#10;\newcommand{\Argmin}[1]{\underset{#1}{\operatorname{argmin}} \;}&#10;\newcommand{\Maxof}[1]{\underset{#1}{\operatorname{max}} \;}&#10;\newcommand{\Minof}[1]{\underset{#1}{\operatorname{min}} \;}&#10;&#10;\providecommand{\e}[1]{\ensuremath{\cdot 10^{#1}}}&#10;&#10;%workaround for mathbold in cool, cf. http://tex.stackexchange.com/questions/97910&#10;\let\oldmb\mathbold&#10;\protected\def\mathbold{\oldmb}&#10;&#10;\newcommand{\CB} [1]{{\color{#1}     $\bullet$}}&#10;\newcommand{\CBB}[2]{{\color[#1]{#2} $\bullet$}}&#10;&#10;\newcommand{\ie}{i.e.}&#10;\newcommand{\Ie}{I.e.}&#10;\newcommand{\eg}{e.g.}&#10;\newcommand{\Eg}{E.g.}&#10;\newcommand{\cf}{cf.\ }&#10;\newcommand{\Cf}{Cf.\ }&#10;\newcommand{\etc}{etc.\ }&#10;\newcommand{\wrt}{w.r.t.\ }&#10;\newcommand{\Wrt}{W.r.t.\ }&#10;% \newcommand{\wlog}{w.l.o.g.~}&#10;\newcommand{\Wlog}{W.l.o.g.\ }&#10;\newcommand{\resp}{resp.\ }&#10;\newcommand{\etal}{et al.\ }&#10;&#10;\newtheorem{theorem}{Theorem}&#10;\newtheorem{definition}{Definition}&#10;\newtheorem{expectation}{Expectation}&#10;\newtheorem{problem}{Problem}&#10;%\newtheorem{algorithm}{Algorithm}&#10;&#10;%\newenvironment{fshaded}{%&#10;%\def\FrameCommand{\fcolorbox{framecolor}{shadecolor}}%&#10;%\MakeFramed {\FrameRestore}}%&#10;%{\endMakeFramed}&#10;%&#10;%\newtheorem{theorem}{Theorem}[section]&#10;%&#10;%\newenvironment{fdfn}[1][]{&#10;%\definecolor{shadecolor}{rgb}{.9,.9,1}%DEFINITION_COLORBOX&#10;%\definecolor{framecolor}{rgb}{1,1,1}%&#10;%\begin{fshaded}\begin{theorem}[#1]}{\end{theorem}\end{fshaded}}&#10;%&#10;%&#10;%\begin{fdfn}[Blash]&#10;%Eine Zahlenfolge ...&#10;%\end{fdfn}&#10;%&#10;%\begin{fdfn}[Test]&#10;%Eine Zahlenfolge ...&#10;%\end{fdfn}&#10;&#10;% :mode=latex: %&#10;&#10;\begin{document}&#10;&#10;$f_1$&#10;&#10;\end{document}"/>
  <p:tag name="IGUANATEXSIZE" val="2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%\usepackage[osf,sc]{mathpazo}&#10;\usepackage{cool}&#10;\pagestyle{empty}&#10;&#10;%!TEX root = diss.tex&#10;&#10;%%%%%%%%%%%%%%%%%%%%%%%%%%%%%%%%%%%%%%%%%%%%%%%%%%%%%%%%%%%%%&#10;%% LaTeX math macros&#10;%%%%%%%%%%%%%%%%%%%%%%%%%%%%%%%%%%%%%%%%%%%%%%%%%%%%%%%%%%%%%&#10;&#10;\newcommand{\mySetNotation}[1]{{\mathbb{#1}}}&#10;\newcommand{\RRSet}{{\mySetNotation{R}}}&#10;\newcommand{\EESet}{{\mySetNotation{E}}}&#10;\newcommand{\NNSet}{{\mySetNotation{N}}}&#10;\newcommand{\QQSet}{{\mySetNotation{Q}}}&#10;&#10;\newcommand{\myBoldNotation}[1]{{\mathbf #1}}&#10;%\newcommand{\myBoldNotation}[1]{{\mathbold{#1}}} %for euler math&#10;\newcommand{\va}   {{\myBoldNotation{a}}}&#10;\newcommand{\vb}   {{\myBoldNotation{b}}}&#10;\newcommand{\vc}   {{\myBoldNotation{c}}}&#10;\newcommand{\vd}   {{\myBoldNotation{d}}}&#10;\newcommand{\ve}   {{\myBoldNotation{e}}}&#10;\newcommand{\vf}   {{\myBoldNotation{f}}}&#10;\newcommand{\vg}   {{\myBoldNotation{g}}}&#10;\newcommand{\vh}   {{\myBoldNotation{h}}}&#10;\newcommand{\vi}   {{\myBoldNotation{i}}}&#10;\newcommand{\vj}   {{\myBoldNotation{j}}}&#10;\newcommand{\vk}   {{\myBoldNotation{k}}}&#10;\newcommand{\vl}   {{\myBoldNotation{l}}}&#10;\newcommand{\vm}   {{\myBoldNotation{m}}}&#10;\newcommand{\vn}   {{\myBoldNotation{n}}}&#10;\newcommand{\nn}   {{\myBoldNotation{n}}}&#10;\newcommand{\vo}   {{\myBoldNotation{o}}}&#10;\newcommand{\vp}   {{\myBoldNotation{p}}}&#10;\newcommand{\pp}   {{\myBoldNotation{p}}}&#10;\newcommand{\vq}   {{\myBoldNotation{q}}}&#10;\newcommand{\vr}   {{\myBoldNotation{r}}}&#10;\newcommand{\vs}   {{\myBoldNotation{s}}}&#10;\newcommand{\vt}   {{\myBoldNotation{t}}}&#10;\newcommand{\vu}   {{\myBoldNotation{u}}}&#10;\newcommand{\vv}   {{\myBoldNotation{v}}}&#10;\newcommand{\vw}   {{\myBoldNotation{w}}}&#10;\newcommand{\vx}   {{\myBoldNotation{x}}}&#10;\newcommand{\vy}   {{\myBoldNotation{y}}}&#10;\newcommand{\vz}   {{\myBoldNotation{z}}}&#10;\newcommand{\vNull}{{\myBoldNotation{0}}}&#10;\newcommand{\vOne} {{\myBoldNotation{1}}}&#10;&#10;\newcommand{\mA}   {{\myBoldNotation{A}}}&#10;\newcommand{\mB}   {{\myBoldNotation{B}}}&#10;\newcommand{\mC}   {{\myBoldNotation{C}}}&#10;\newcommand{\mD}   {{\myBoldNotation{D}}}&#10;\newcommand{\mE}   {{\myBoldNotation{E}}}&#10;\newcommand{\mF}   {{\myBoldNotation{F}}}&#10;\newcommand{\mG}   {{\myBoldNotation{G}}}&#10;\newcommand{\mH}   {{\myBoldNotation{H}}}&#10;\newcommand{\mI}   {{\myBoldNotation{I}}}&#10;\newcommand{\mJ}   {{\myBoldNotation{J}}}&#10;\newcommand{\mK}   {{\myBoldNotation{K}}}&#10;\newcommand{\mL}   {{\myBoldNotation{L}}}&#10;\newcommand{\mM}   {{\myBoldNotation{M}}}&#10;\newcommand{\mN}   {{\myBoldNotation{N}}}&#10;\newcommand{\mO}   {{\myBoldNotation{O}}}&#10;\newcommand{\mP}   {{\myBoldNotation{P}}}&#10;\newcommand{\mQ}   {{\myBoldNotation{Q}}}&#10;\newcommand{\mR}   {{\myBoldNotation{R}}}&#10;\newcommand{\mS}   {{\myBoldNotation{S}}}&#10;\newcommand{\mT}   {{\myBoldNotation{T}}}&#10;\newcommand{\mU}   {{\myBoldNotation{U}}}&#10;\newcommand{\mV}   {{\myBoldNotation{V}}}&#10;\newcommand{\mW}   {{\myBoldNotation{W}}}&#10;\newcommand{\mX}   {{\myBoldNotation{X}}}&#10;\newcommand{\mY}   {{\myBoldNotation{Y}}}&#10;\newcommand{\mZ}   {{\myBoldNotation{Z}}}&#10;\newcommand{\mNull}{{\myBoldNotation{0}}}&#10;&#10;%\newcommand{\myBoldGreekNotation}[1]{\boldsymbol{#1}}&#10;\newcommand{\myBoldGreekNotationLower}[1]{{\bm{#1}}}&#10;\newcommand{\myBoldGreekNotationUpper}[1]{{\bm{#1}}}&#10;\newcommand{\balpha}  {{\myBoldGreekNotationLower{\alpha}  }}&#10;\newcommand{\bbeta}   {{\myBoldGreekNotationLower{\beta}   }}&#10;\newcommand{\bgamma}  {{\myBoldGreekNotationLower{\gamma}  }}&#10;\newcommand{\bdelta}  {{\myBoldGreekNotationLower{\delta}  }}&#10;\newcommand{\bepsilon}{{\myBoldGreekNotationLower{\epsilon}}}&#10;\newcommand{\bzeta}   {{\myBoldGreekNotationLower{\zeta}   }}&#10;\newcommand{\btheta}  {{\myBoldGreekNotationLower{\theta}  }}&#10;\newcommand{\biota}   {{\myBoldGreekNotationLower{\iota}   }}&#10;\newcommand{\bkappa}  {{\myBoldGreekNotationLower{\kappa}  }}&#10;\newcommand{\blambda} {{\myBoldGreekNotationLower{\lambda} }}&#10;\newcommand{\bmu}     {{\myBoldGreekNotationLower{\mu}     }}&#10;\newcommand{\bnu}     {{\myBoldGreekNotationLower{\nu}     }}&#10;\newcommand{\bxi}     {{\myBoldGreekNotationLower{\xi}     }}&#10;\newcommand{\bomicron}{{\myBoldGreekNotationLower{\omicron}}}&#10;\newcommand{\bpi}     {{\myBoldGreekNotationLower{\pi}     }}&#10;\newcommand{\brho}    {{\myBoldGreekNotationLower{\rho}    }}&#10;\newcommand{\bsigma}  {{\myBoldGreekNotationLower{\sigma}  }}&#10;\newcommand{\btau}    {{\myBoldGreekNotationLower{\tau}    }}&#10;\newcommand{\bupsilon}{{\myBoldGreekNotationLower{\upsilon}}}&#10;\newcommand{\bphi}    {{\myBoldGreekNotationLower{\phi}    }}&#10;\newcommand{\bchi}    {{\myBoldGreekNotationLower{\chi}    }}&#10;\newcommand{\bpsi}    {{\myBoldGreekNotationLower{\psi}    }}&#10;\newcommand{\bomega}  {{\myBoldGreekNotationLower{\omega}  }}&#10;&#10;\newcommand{\bGamma}  {{\myBoldGreekNotationUpper{\Gamma}  }}&#10;\newcommand{\bDelta}  {{\myBoldGreekNotationUpper{\Delta}  }}&#10;\newcommand{\bTheta}  {{\myBoldGreekNotationUpper{\Theta}  }}&#10;\newcommand{\bLambda} {{\myBoldGreekNotationUpper{\Lambda} }}&#10;\newcommand{\bXi}     {{\myBoldGreekNotationUpper{\Xi}     }}&#10;\newcommand{\bPi}     {{\myBoldGreekNotationUpper{\Pi}     }}&#10;\newcommand{\bSigma}  {{\myBoldGreekNotationUpper{\Sigma}  }}&#10;\newcommand{\bUpsilon}{{\myBoldGreekNotationUpper{\Upsilon}}}&#10;\newcommand{\bPhi}    {{\myBoldGreekNotationUpper{\Phi}    }}&#10;\newcommand{\bPsi}    {{\myBoldGreekNotationUpper{\Psi}    }}&#10;\newcommand{\bOmega}  {{\myBoldGreekNotationUpper{\Omega}  }}&#10;&#10;\newcommand{\inn}[2][0cm]{\mathopen{}\left|{#2}\parbox[h][#1]{0cm}{}\right|}&#10;\newcommand{\invn}[2][0cm]{\mathopen{}\left|\left|{#2}\parbox[h][#1]{0cm}{}\right|\right|}&#10;&#10;%\newcommand{\Sa}{{\mathbf {Sa}}}&#10;%\newcommand{\Topo}{{\mathbf {Topo}}}&#10;%\newcommand{\Sep}{{\mathbf {Sep}}}&#10;%\newcommand{\Str}{{\mathbf {Str}}}&#10;%\newcommand{\Reg}{{\mathbf {Reg}}}&#10;&#10;%\newcommand{\PPhi}{{\pmb \Phi}}&#10;%\newcommand{\PPi}{{\pmb \Pi}}&#10;%\newcommand{\PPhi}{{\bm \Phi}}&#10;%\newcommand{\PPi}{{\bm \Pi}}&#10;\newcommand{\PPhi}{{\Phi}}&#10;\newcommand{\PPi}{{\Pi}}&#10;\newcommand{\ppi}{{\pi}}&#10;\newcommand{\ggam}{{\gamma}}&#10;&#10;\newcommand{\cA}{{\mathcal A}}&#10;\newcommand{\cB}{{\mathcal B}}&#10;\newcommand{\cC}{{\mathcal C}}&#10;\newcommand{\cD}{{\mathcal D}}&#10;\newcommand{\cE}{{\mathcal E}}&#10;\newcommand{\cF}{{\mathcal F}}&#10;\newcommand{\cG}{{\mathcal G}}&#10;\newcommand{\cH}{{\mathcal H}}&#10;\newcommand{\cI}{{\mathcal I}}&#10;\newcommand{\cJ}{{\mathcal J}}&#10;\newcommand{\cK}{{\mathcal K}}&#10;\newcommand{\cL}{{\mathcal L}}&#10;\newcommand{\cM}{{\mathcal M}}&#10;\newcommand{\cN}{{\mathcal N}}&#10;\newcommand{\cO}{{\mathcal O}}&#10;\newcommand{\cP}{{\mathcal P}}&#10;\newcommand{\cQ}{{\mathcal Q}}&#10;\newcommand{\cR}{{\mathcal R}}&#10;\newcommand{\cS}{{\mathcal S}}&#10;\newcommand{\cT}{{\mathcal T}}&#10;\newcommand{\cU}{{\mathcal U}}&#10;\newcommand{\cV}{{\mathcal V}}&#10;\newcommand{\cW}{{\mathcal W}}&#10;\newcommand{\cX}{{\mathcal X}}&#10;\newcommand{\cY}{{\mathcal Y}}&#10;\newcommand{\cZ}{{\mathcal Z}}&#10;&#10;\newcommand{\ca}{{\mathcal a}}&#10;\newcommand{\cb}{{\mathcal b}}&#10;\newcommand{\cc}{{\mathcal c}}&#10;\newcommand{\cd}{{\mathcal d}}&#10;\newcommand{\ce}{{\mathcal e}}&#10;%\newcommand{\cf}{{\mathcal f}}&#10;\newcommand{\cg}{{\mathcal g}}&#10;\newcommand{\ch}{{\mathcal h}}&#10;\newcommand{\ci}{{\mathcal i}}&#10;\newcommand{\cj}{{\mathcal j}}&#10;%\newcommand{\ck}{{\mathcal k}}&#10;\newcommand{\cl}{{\mathcal l}}&#10;\newcommand{\cm}{{\mathcal m}}&#10;\newcommand{\cn}{{\mathcal n}}&#10;\newcommand{\co}{{\mathcal o}}&#10;\newcommand{\cp}{{\mathcal p}}&#10;\newcommand{\cq}{{\mathcal q}}&#10;%\newcommand{\cr}{{\mathcal r}}&#10;\newcommand{\cs}{{\mathcal s}}&#10;\newcommand{\ct}{{\mathcal t}}&#10;\newcommand{\cu}{{\mathcal u}}&#10;\newcommand{\cv}{{\mathcal v}}&#10;\newcommand{\cw}{{\mathcal w}}&#10;\newcommand{\cx}{{\mathcal x}}&#10;\newcommand{\cy}{{\mathcal y}}&#10;\newcommand{\cz}{{\mathcal z}}&#10;&#10;%cool package Styles&#10;\Style{IdentityMatrixSymb=\mI,%&#10;       DSymb={\mathrm d},%&#10;       IntegrateDifferentialDSymb={\mathrm d},%&#10;       TrParen=p,%&#10;       DetParen=p}&#10;\Style{DDisplayFunc=outset}&#10;\renewcommand{\Transpose}[1]{ {#1}^\Transp }&#10;\newcommand{\TransposeInv}[1]{ {#1}^{-\Transp} }&#10;\newcommand{\T}[1]{\Transpose{#1}}&#10;\newcommand{\TInv}[1]{\TransposeInv{#1}}&#10;\newcommand{\Inv}[1]{ {#1}^{-1} }&#10;\newcommand{\Transp}{{{\mathrm T}}}&#10;      &#10;\newcommand{\Rank}[1]    {\operatorname{rank}\inp{#1}}&#10;\newcommand{\Vol}[1]     {\operatorname{vol}\inp{#1}}&#10;\renewcommand{\Vec}[1]   {\operatorname{vec}\inp{#1}}&#10;\renewcommand{\Div}[1]   {\T{\nabla} \, #1}&#10;\newcommand{\Diag}[1]    {\operatorname{diag}\inp{#1}}&#10;\newcommand{\Dim}[1]     {\operatorname{dim}\inp{#1}}&#10;\newcommand{\Diagof}[1]  {\operatorname{diag}^{-1}\inp{#1}}&#10;\newcommand*{\diff}{\mathop{}\!\mathrm{d}} %e.g. $F(x) = \int\!f(x)\diff x$&#10;\newcommand{\Argmin}[1]{\underset{#1}{\operatorname{argmin}} \;}&#10;\newcommand{\Maxof}[1]{\underset{#1}{\operatorname{max}} \;}&#10;\newcommand{\Minof}[1]{\underset{#1}{\operatorname{min}} \;}&#10;&#10;\providecommand{\e}[1]{\ensuremath{\cdot 10^{#1}}}&#10;&#10;%workaround for mathbold in cool, cf. http://tex.stackexchange.com/questions/97910&#10;\let\oldmb\mathbold&#10;\protected\def\mathbold{\oldmb}&#10;&#10;\newcommand{\CB} [1]{{\color{#1}     $\bullet$}}&#10;\newcommand{\CBB}[2]{{\color[#1]{#2} $\bullet$}}&#10;&#10;\newcommand{\ie}{i.e.}&#10;\newcommand{\Ie}{I.e.}&#10;\newcommand{\eg}{e.g.}&#10;\newcommand{\Eg}{E.g.}&#10;\newcommand{\cf}{cf.\ }&#10;\newcommand{\Cf}{Cf.\ }&#10;\newcommand{\etc}{etc.\ }&#10;\newcommand{\wrt}{w.r.t.\ }&#10;\newcommand{\Wrt}{W.r.t.\ }&#10;% \newcommand{\wlog}{w.l.o.g.~}&#10;\newcommand{\Wlog}{W.l.o.g.\ }&#10;\newcommand{\resp}{resp.\ }&#10;\newcommand{\etal}{et al.\ }&#10;&#10;\newtheorem{theorem}{Theorem}&#10;\newtheorem{definition}{Definition}&#10;\newtheorem{expectation}{Expectation}&#10;\newtheorem{problem}{Problem}&#10;%\newtheorem{algorithm}{Algorithm}&#10;&#10;%\newenvironment{fshaded}{%&#10;%\def\FrameCommand{\fcolorbox{framecolor}{shadecolor}}%&#10;%\MakeFramed {\FrameRestore}}%&#10;%{\endMakeFramed}&#10;%&#10;%\newtheorem{theorem}{Theorem}[section]&#10;%&#10;%\newenvironment{fdfn}[1][]{&#10;%\definecolor{shadecolor}{rgb}{.9,.9,1}%DEFINITION_COLORBOX&#10;%\definecolor{framecolor}{rgb}{1,1,1}%&#10;%\begin{fshaded}\begin{theorem}[#1]}{\end{theorem}\end{fshaded}}&#10;%&#10;%&#10;%\begin{fdfn}[Blash]&#10;%Eine Zahlenfolge ...&#10;%\end{fdfn}&#10;%&#10;%\begin{fdfn}[Test]&#10;%Eine Zahlenfolge ...&#10;%\end{fdfn}&#10;&#10;% :mode=latex: %&#10;&#10;\begin{document}&#10;&#10;$x_0$&#10;&#10;\end{document}"/>
  <p:tag name="IGUANATEXSIZE" val="3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%\usepackage[osf,sc]{mathpazo}&#10;\usepackage{cool}&#10;\pagestyle{empty}&#10;&#10;%!TEX root = diss.tex&#10;&#10;%%%%%%%%%%%%%%%%%%%%%%%%%%%%%%%%%%%%%%%%%%%%%%%%%%%%%%%%%%%%%&#10;%% LaTeX math macros&#10;%%%%%%%%%%%%%%%%%%%%%%%%%%%%%%%%%%%%%%%%%%%%%%%%%%%%%%%%%%%%%&#10;&#10;\newcommand{\mySetNotation}[1]{{\mathbb{#1}}}&#10;\newcommand{\RRSet}{{\mySetNotation{R}}}&#10;\newcommand{\EESet}{{\mySetNotation{E}}}&#10;\newcommand{\NNSet}{{\mySetNotation{N}}}&#10;\newcommand{\QQSet}{{\mySetNotation{Q}}}&#10;&#10;\newcommand{\myBoldNotation}[1]{{\mathbf #1}}&#10;%\newcommand{\myBoldNotation}[1]{{\mathbold{#1}}} %for euler math&#10;\newcommand{\va}   {{\myBoldNotation{a}}}&#10;\newcommand{\vb}   {{\myBoldNotation{b}}}&#10;\newcommand{\vc}   {{\myBoldNotation{c}}}&#10;\newcommand{\vd}   {{\myBoldNotation{d}}}&#10;\newcommand{\ve}   {{\myBoldNotation{e}}}&#10;\newcommand{\vf}   {{\myBoldNotation{f}}}&#10;\newcommand{\vg}   {{\myBoldNotation{g}}}&#10;\newcommand{\vh}   {{\myBoldNotation{h}}}&#10;\newcommand{\vi}   {{\myBoldNotation{i}}}&#10;\newcommand{\vj}   {{\myBoldNotation{j}}}&#10;\newcommand{\vk}   {{\myBoldNotation{k}}}&#10;\newcommand{\vl}   {{\myBoldNotation{l}}}&#10;\newcommand{\vm}   {{\myBoldNotation{m}}}&#10;\newcommand{\vn}   {{\myBoldNotation{n}}}&#10;\newcommand{\nn}   {{\myBoldNotation{n}}}&#10;\newcommand{\vo}   {{\myBoldNotation{o}}}&#10;\newcommand{\vp}   {{\myBoldNotation{p}}}&#10;\newcommand{\pp}   {{\myBoldNotation{p}}}&#10;\newcommand{\vq}   {{\myBoldNotation{q}}}&#10;\newcommand{\vr}   {{\myBoldNotation{r}}}&#10;\newcommand{\vs}   {{\myBoldNotation{s}}}&#10;\newcommand{\vt}   {{\myBoldNotation{t}}}&#10;\newcommand{\vu}   {{\myBoldNotation{u}}}&#10;\newcommand{\vv}   {{\myBoldNotation{v}}}&#10;\newcommand{\vw}   {{\myBoldNotation{w}}}&#10;\newcommand{\vx}   {{\myBoldNotation{x}}}&#10;\newcommand{\vy}   {{\myBoldNotation{y}}}&#10;\newcommand{\vz}   {{\myBoldNotation{z}}}&#10;\newcommand{\vNull}{{\myBoldNotation{0}}}&#10;\newcommand{\vOne} {{\myBoldNotation{1}}}&#10;&#10;\newcommand{\mA}   {{\myBoldNotation{A}}}&#10;\newcommand{\mB}   {{\myBoldNotation{B}}}&#10;\newcommand{\mC}   {{\myBoldNotation{C}}}&#10;\newcommand{\mD}   {{\myBoldNotation{D}}}&#10;\newcommand{\mE}   {{\myBoldNotation{E}}}&#10;\newcommand{\mF}   {{\myBoldNotation{F}}}&#10;\newcommand{\mG}   {{\myBoldNotation{G}}}&#10;\newcommand{\mH}   {{\myBoldNotation{H}}}&#10;\newcommand{\mI}   {{\myBoldNotation{I}}}&#10;\newcommand{\mJ}   {{\myBoldNotation{J}}}&#10;\newcommand{\mK}   {{\myBoldNotation{K}}}&#10;\newcommand{\mL}   {{\myBoldNotation{L}}}&#10;\newcommand{\mM}   {{\myBoldNotation{M}}}&#10;\newcommand{\mN}   {{\myBoldNotation{N}}}&#10;\newcommand{\mO}   {{\myBoldNotation{O}}}&#10;\newcommand{\mP}   {{\myBoldNotation{P}}}&#10;\newcommand{\mQ}   {{\myBoldNotation{Q}}}&#10;\newcommand{\mR}   {{\myBoldNotation{R}}}&#10;\newcommand{\mS}   {{\myBoldNotation{S}}}&#10;\newcommand{\mT}   {{\myBoldNotation{T}}}&#10;\newcommand{\mU}   {{\myBoldNotation{U}}}&#10;\newcommand{\mV}   {{\myBoldNotation{V}}}&#10;\newcommand{\mW}   {{\myBoldNotation{W}}}&#10;\newcommand{\mX}   {{\myBoldNotation{X}}}&#10;\newcommand{\mY}   {{\myBoldNotation{Y}}}&#10;\newcommand{\mZ}   {{\myBoldNotation{Z}}}&#10;\newcommand{\mNull}{{\myBoldNotation{0}}}&#10;&#10;%\newcommand{\myBoldGreekNotation}[1]{\boldsymbol{#1}}&#10;\newcommand{\myBoldGreekNotationLower}[1]{{\bm{#1}}}&#10;\newcommand{\myBoldGreekNotationUpper}[1]{{\bm{#1}}}&#10;\newcommand{\balpha}  {{\myBoldGreekNotationLower{\alpha}  }}&#10;\newcommand{\bbeta}   {{\myBoldGreekNotationLower{\beta}   }}&#10;\newcommand{\bgamma}  {{\myBoldGreekNotationLower{\gamma}  }}&#10;\newcommand{\bdelta}  {{\myBoldGreekNotationLower{\delta}  }}&#10;\newcommand{\bepsilon}{{\myBoldGreekNotationLower{\epsilon}}}&#10;\newcommand{\bzeta}   {{\myBoldGreekNotationLower{\zeta}   }}&#10;\newcommand{\btheta}  {{\myBoldGreekNotationLower{\theta}  }}&#10;\newcommand{\biota}   {{\myBoldGreekNotationLower{\iota}   }}&#10;\newcommand{\bkappa}  {{\myBoldGreekNotationLower{\kappa}  }}&#10;\newcommand{\blambda} {{\myBoldGreekNotationLower{\lambda} }}&#10;\newcommand{\bmu}     {{\myBoldGreekNotationLower{\mu}     }}&#10;\newcommand{\bnu}     {{\myBoldGreekNotationLower{\nu}     }}&#10;\newcommand{\bxi}     {{\myBoldGreekNotationLower{\xi}     }}&#10;\newcommand{\bomicron}{{\myBoldGreekNotationLower{\omicron}}}&#10;\newcommand{\bpi}     {{\myBoldGreekNotationLower{\pi}     }}&#10;\newcommand{\brho}    {{\myBoldGreekNotationLower{\rho}    }}&#10;\newcommand{\bsigma}  {{\myBoldGreekNotationLower{\sigma}  }}&#10;\newcommand{\btau}    {{\myBoldGreekNotationLower{\tau}    }}&#10;\newcommand{\bupsilon}{{\myBoldGreekNotationLower{\upsilon}}}&#10;\newcommand{\bphi}    {{\myBoldGreekNotationLower{\phi}    }}&#10;\newcommand{\bchi}    {{\myBoldGreekNotationLower{\chi}    }}&#10;\newcommand{\bpsi}    {{\myBoldGreekNotationLower{\psi}    }}&#10;\newcommand{\bomega}  {{\myBoldGreekNotationLower{\omega}  }}&#10;&#10;\newcommand{\bGamma}  {{\myBoldGreekNotationUpper{\Gamma}  }}&#10;\newcommand{\bDelta}  {{\myBoldGreekNotationUpper{\Delta}  }}&#10;\newcommand{\bTheta}  {{\myBoldGreekNotationUpper{\Theta}  }}&#10;\newcommand{\bLambda} {{\myBoldGreekNotationUpper{\Lambda} }}&#10;\newcommand{\bXi}     {{\myBoldGreekNotationUpper{\Xi}     }}&#10;\newcommand{\bPi}     {{\myBoldGreekNotationUpper{\Pi}     }}&#10;\newcommand{\bSigma}  {{\myBoldGreekNotationUpper{\Sigma}  }}&#10;\newcommand{\bUpsilon}{{\myBoldGreekNotationUpper{\Upsilon}}}&#10;\newcommand{\bPhi}    {{\myBoldGreekNotationUpper{\Phi}    }}&#10;\newcommand{\bPsi}    {{\myBoldGreekNotationUpper{\Psi}    }}&#10;\newcommand{\bOmega}  {{\myBoldGreekNotationUpper{\Omega}  }}&#10;&#10;\newcommand{\inn}[2][0cm]{\mathopen{}\left|{#2}\parbox[h][#1]{0cm}{}\right|}&#10;\newcommand{\invn}[2][0cm]{\mathopen{}\left|\left|{#2}\parbox[h][#1]{0cm}{}\right|\right|}&#10;&#10;%\newcommand{\Sa}{{\mathbf {Sa}}}&#10;%\newcommand{\Topo}{{\mathbf {Topo}}}&#10;%\newcommand{\Sep}{{\mathbf {Sep}}}&#10;%\newcommand{\Str}{{\mathbf {Str}}}&#10;%\newcommand{\Reg}{{\mathbf {Reg}}}&#10;&#10;%\newcommand{\PPhi}{{\pmb \Phi}}&#10;%\newcommand{\PPi}{{\pmb \Pi}}&#10;%\newcommand{\PPhi}{{\bm \Phi}}&#10;%\newcommand{\PPi}{{\bm \Pi}}&#10;\newcommand{\PPhi}{{\Phi}}&#10;\newcommand{\PPi}{{\Pi}}&#10;\newcommand{\ppi}{{\pi}}&#10;\newcommand{\ggam}{{\gamma}}&#10;&#10;\newcommand{\cA}{{\mathcal A}}&#10;\newcommand{\cB}{{\mathcal B}}&#10;\newcommand{\cC}{{\mathcal C}}&#10;\newcommand{\cD}{{\mathcal D}}&#10;\newcommand{\cE}{{\mathcal E}}&#10;\newcommand{\cF}{{\mathcal F}}&#10;\newcommand{\cG}{{\mathcal G}}&#10;\newcommand{\cH}{{\mathcal H}}&#10;\newcommand{\cI}{{\mathcal I}}&#10;\newcommand{\cJ}{{\mathcal J}}&#10;\newcommand{\cK}{{\mathcal K}}&#10;\newcommand{\cL}{{\mathcal L}}&#10;\newcommand{\cM}{{\mathcal M}}&#10;\newcommand{\cN}{{\mathcal N}}&#10;\newcommand{\cO}{{\mathcal O}}&#10;\newcommand{\cP}{{\mathcal P}}&#10;\newcommand{\cQ}{{\mathcal Q}}&#10;\newcommand{\cR}{{\mathcal R}}&#10;\newcommand{\cS}{{\mathcal S}}&#10;\newcommand{\cT}{{\mathcal T}}&#10;\newcommand{\cU}{{\mathcal U}}&#10;\newcommand{\cV}{{\mathcal V}}&#10;\newcommand{\cW}{{\mathcal W}}&#10;\newcommand{\cX}{{\mathcal X}}&#10;\newcommand{\cY}{{\mathcal Y}}&#10;\newcommand{\cZ}{{\mathcal Z}}&#10;&#10;\newcommand{\ca}{{\mathcal a}}&#10;\newcommand{\cb}{{\mathcal b}}&#10;\newcommand{\cc}{{\mathcal c}}&#10;\newcommand{\cd}{{\mathcal d}}&#10;\newcommand{\ce}{{\mathcal e}}&#10;%\newcommand{\cf}{{\mathcal f}}&#10;\newcommand{\cg}{{\mathcal g}}&#10;\newcommand{\ch}{{\mathcal h}}&#10;\newcommand{\ci}{{\mathcal i}}&#10;\newcommand{\cj}{{\mathcal j}}&#10;%\newcommand{\ck}{{\mathcal k}}&#10;\newcommand{\cl}{{\mathcal l}}&#10;\newcommand{\cm}{{\mathcal m}}&#10;\newcommand{\cn}{{\mathcal n}}&#10;\newcommand{\co}{{\mathcal o}}&#10;\newcommand{\cp}{{\mathcal p}}&#10;\newcommand{\cq}{{\mathcal q}}&#10;%\newcommand{\cr}{{\mathcal r}}&#10;\newcommand{\cs}{{\mathcal s}}&#10;\newcommand{\ct}{{\mathcal t}}&#10;\newcommand{\cu}{{\mathcal u}}&#10;\newcommand{\cv}{{\mathcal v}}&#10;\newcommand{\cw}{{\mathcal w}}&#10;\newcommand{\cx}{{\mathcal x}}&#10;\newcommand{\cy}{{\mathcal y}}&#10;\newcommand{\cz}{{\mathcal z}}&#10;&#10;%cool package Styles&#10;\Style{IdentityMatrixSymb=\mI,%&#10;       DSymb={\mathrm d},%&#10;       IntegrateDifferentialDSymb={\mathrm d},%&#10;       TrParen=p,%&#10;       DetParen=p}&#10;\Style{DDisplayFunc=outset}&#10;\renewcommand{\Transpose}[1]{ {#1}^\Transp }&#10;\newcommand{\TransposeInv}[1]{ {#1}^{-\Transp} }&#10;\newcommand{\T}[1]{\Transpose{#1}}&#10;\newcommand{\TInv}[1]{\TransposeInv{#1}}&#10;\newcommand{\Inv}[1]{ {#1}^{-1} }&#10;\newcommand{\Transp}{{{\mathrm T}}}&#10;      &#10;\newcommand{\Rank}[1]    {\operatorname{rank}\inp{#1}}&#10;\newcommand{\Vol}[1]     {\operatorname{vol}\inp{#1}}&#10;\renewcommand{\Vec}[1]   {\operatorname{vec}\inp{#1}}&#10;\renewcommand{\Div}[1]   {\T{\nabla} \, #1}&#10;\newcommand{\Diag}[1]    {\operatorname{diag}\inp{#1}}&#10;\newcommand{\Dim}[1]     {\operatorname{dim}\inp{#1}}&#10;\newcommand{\Diagof}[1]  {\operatorname{diag}^{-1}\inp{#1}}&#10;\newcommand*{\diff}{\mathop{}\!\mathrm{d}} %e.g. $F(x) = \int\!f(x)\diff x$&#10;\newcommand{\Argmin}[1]{\underset{#1}{\operatorname{argmin}} \;}&#10;\newcommand{\Maxof}[1]{\underset{#1}{\operatorname{max}} \;}&#10;\newcommand{\Minof}[1]{\underset{#1}{\operatorname{min}} \;}&#10;&#10;\providecommand{\e}[1]{\ensuremath{\cdot 10^{#1}}}&#10;&#10;%workaround for mathbold in cool, cf. http://tex.stackexchange.com/questions/97910&#10;\let\oldmb\mathbold&#10;\protected\def\mathbold{\oldmb}&#10;&#10;\newcommand{\CB} [1]{{\color{#1}     $\bullet$}}&#10;\newcommand{\CBB}[2]{{\color[#1]{#2} $\bullet$}}&#10;&#10;\newcommand{\ie}{i.e.}&#10;\newcommand{\Ie}{I.e.}&#10;\newcommand{\eg}{e.g.}&#10;\newcommand{\Eg}{E.g.}&#10;\newcommand{\cf}{cf.\ }&#10;\newcommand{\Cf}{Cf.\ }&#10;\newcommand{\etc}{etc.\ }&#10;\newcommand{\wrt}{w.r.t.\ }&#10;\newcommand{\Wrt}{W.r.t.\ }&#10;% \newcommand{\wlog}{w.l.o.g.~}&#10;\newcommand{\Wlog}{W.l.o.g.\ }&#10;\newcommand{\resp}{resp.\ }&#10;\newcommand{\etal}{et al.\ }&#10;&#10;\newtheorem{theorem}{Theorem}&#10;\newtheorem{definition}{Definition}&#10;\newtheorem{expectation}{Expectation}&#10;\newtheorem{problem}{Problem}&#10;%\newtheorem{algorithm}{Algorithm}&#10;&#10;%\newenvironment{fshaded}{%&#10;%\def\FrameCommand{\fcolorbox{framecolor}{shadecolor}}%&#10;%\MakeFramed {\FrameRestore}}%&#10;%{\endMakeFramed}&#10;%&#10;%\newtheorem{theorem}{Theorem}[section]&#10;%&#10;%\newenvironment{fdfn}[1][]{&#10;%\definecolor{shadecolor}{rgb}{.9,.9,1}%DEFINITION_COLORBOX&#10;%\definecolor{framecolor}{rgb}{1,1,1}%&#10;%\begin{fshaded}\begin{theorem}[#1]}{\end{theorem}\end{fshaded}}&#10;%&#10;%&#10;%\begin{fdfn}[Blash]&#10;%Eine Zahlenfolge ...&#10;%\end{fdfn}&#10;%&#10;%\begin{fdfn}[Test]&#10;%Eine Zahlenfolge ...&#10;%\end{fdfn}&#10;&#10;% :mode=latex: %&#10;&#10;\begin{document}&#10;&#10;$f_2$&#10;&#10;\end{document}"/>
  <p:tag name="IGUANATEXSIZE" val="2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%\usepackage[osf,sc]{mathpazo}&#10;\usepackage{cool}&#10;\pagestyle{empty}&#10;&#10;%!TEX root = diss.tex&#10;&#10;%%%%%%%%%%%%%%%%%%%%%%%%%%%%%%%%%%%%%%%%%%%%%%%%%%%%%%%%%%%%%&#10;%% LaTeX math macros&#10;%%%%%%%%%%%%%%%%%%%%%%%%%%%%%%%%%%%%%%%%%%%%%%%%%%%%%%%%%%%%%&#10;&#10;\newcommand{\mySetNotation}[1]{{\mathbb{#1}}}&#10;\newcommand{\RRSet}{{\mySetNotation{R}}}&#10;\newcommand{\EESet}{{\mySetNotation{E}}}&#10;\newcommand{\NNSet}{{\mySetNotation{N}}}&#10;\newcommand{\QQSet}{{\mySetNotation{Q}}}&#10;&#10;\newcommand{\myBoldNotation}[1]{{\mathbf #1}}&#10;%\newcommand{\myBoldNotation}[1]{{\mathbold{#1}}} %for euler math&#10;\newcommand{\va}   {{\myBoldNotation{a}}}&#10;\newcommand{\vb}   {{\myBoldNotation{b}}}&#10;\newcommand{\vc}   {{\myBoldNotation{c}}}&#10;\newcommand{\vd}   {{\myBoldNotation{d}}}&#10;\newcommand{\ve}   {{\myBoldNotation{e}}}&#10;\newcommand{\vf}   {{\myBoldNotation{f}}}&#10;\newcommand{\vg}   {{\myBoldNotation{g}}}&#10;\newcommand{\vh}   {{\myBoldNotation{h}}}&#10;\newcommand{\vi}   {{\myBoldNotation{i}}}&#10;\newcommand{\vj}   {{\myBoldNotation{j}}}&#10;\newcommand{\vk}   {{\myBoldNotation{k}}}&#10;\newcommand{\vl}   {{\myBoldNotation{l}}}&#10;\newcommand{\vm}   {{\myBoldNotation{m}}}&#10;\newcommand{\vn}   {{\myBoldNotation{n}}}&#10;\newcommand{\nn}   {{\myBoldNotation{n}}}&#10;\newcommand{\vo}   {{\myBoldNotation{o}}}&#10;\newcommand{\vp}   {{\myBoldNotation{p}}}&#10;\newcommand{\pp}   {{\myBoldNotation{p}}}&#10;\newcommand{\vq}   {{\myBoldNotation{q}}}&#10;\newcommand{\vr}   {{\myBoldNotation{r}}}&#10;\newcommand{\vs}   {{\myBoldNotation{s}}}&#10;\newcommand{\vt}   {{\myBoldNotation{t}}}&#10;\newcommand{\vu}   {{\myBoldNotation{u}}}&#10;\newcommand{\vv}   {{\myBoldNotation{v}}}&#10;\newcommand{\vw}   {{\myBoldNotation{w}}}&#10;\newcommand{\vx}   {{\myBoldNotation{x}}}&#10;\newcommand{\vy}   {{\myBoldNotation{y}}}&#10;\newcommand{\vz}   {{\myBoldNotation{z}}}&#10;\newcommand{\vNull}{{\myBoldNotation{0}}}&#10;\newcommand{\vOne} {{\myBoldNotation{1}}}&#10;&#10;\newcommand{\mA}   {{\myBoldNotation{A}}}&#10;\newcommand{\mB}   {{\myBoldNotation{B}}}&#10;\newcommand{\mC}   {{\myBoldNotation{C}}}&#10;\newcommand{\mD}   {{\myBoldNotation{D}}}&#10;\newcommand{\mE}   {{\myBoldNotation{E}}}&#10;\newcommand{\mF}   {{\myBoldNotation{F}}}&#10;\newcommand{\mG}   {{\myBoldNotation{G}}}&#10;\newcommand{\mH}   {{\myBoldNotation{H}}}&#10;\newcommand{\mI}   {{\myBoldNotation{I}}}&#10;\newcommand{\mJ}   {{\myBoldNotation{J}}}&#10;\newcommand{\mK}   {{\myBoldNotation{K}}}&#10;\newcommand{\mL}   {{\myBoldNotation{L}}}&#10;\newcommand{\mM}   {{\myBoldNotation{M}}}&#10;\newcommand{\mN}   {{\myBoldNotation{N}}}&#10;\newcommand{\mO}   {{\myBoldNotation{O}}}&#10;\newcommand{\mP}   {{\myBoldNotation{P}}}&#10;\newcommand{\mQ}   {{\myBoldNotation{Q}}}&#10;\newcommand{\mR}   {{\myBoldNotation{R}}}&#10;\newcommand{\mS}   {{\myBoldNotation{S}}}&#10;\newcommand{\mT}   {{\myBoldNotation{T}}}&#10;\newcommand{\mU}   {{\myBoldNotation{U}}}&#10;\newcommand{\mV}   {{\myBoldNotation{V}}}&#10;\newcommand{\mW}   {{\myBoldNotation{W}}}&#10;\newcommand{\mX}   {{\myBoldNotation{X}}}&#10;\newcommand{\mY}   {{\myBoldNotation{Y}}}&#10;\newcommand{\mZ}   {{\myBoldNotation{Z}}}&#10;\newcommand{\mNull}{{\myBoldNotation{0}}}&#10;&#10;%\newcommand{\myBoldGreekNotation}[1]{\boldsymbol{#1}}&#10;\newcommand{\myBoldGreekNotationLower}[1]{{\bm{#1}}}&#10;\newcommand{\myBoldGreekNotationUpper}[1]{{\bm{#1}}}&#10;\newcommand{\balpha}  {{\myBoldGreekNotationLower{\alpha}  }}&#10;\newcommand{\bbeta}   {{\myBoldGreekNotationLower{\beta}   }}&#10;\newcommand{\bgamma}  {{\myBoldGreekNotationLower{\gamma}  }}&#10;\newcommand{\bdelta}  {{\myBoldGreekNotationLower{\delta}  }}&#10;\newcommand{\bepsilon}{{\myBoldGreekNotationLower{\epsilon}}}&#10;\newcommand{\bzeta}   {{\myBoldGreekNotationLower{\zeta}   }}&#10;\newcommand{\btheta}  {{\myBoldGreekNotationLower{\theta}  }}&#10;\newcommand{\biota}   {{\myBoldGreekNotationLower{\iota}   }}&#10;\newcommand{\bkappa}  {{\myBoldGreekNotationLower{\kappa}  }}&#10;\newcommand{\blambda} {{\myBoldGreekNotationLower{\lambda} }}&#10;\newcommand{\bmu}     {{\myBoldGreekNotationLower{\mu}     }}&#10;\newcommand{\bnu}     {{\myBoldGreekNotationLower{\nu}     }}&#10;\newcommand{\bxi}     {{\myBoldGreekNotationLower{\xi}     }}&#10;\newcommand{\bomicron}{{\myBoldGreekNotationLower{\omicron}}}&#10;\newcommand{\bpi}     {{\myBoldGreekNotationLower{\pi}     }}&#10;\newcommand{\brho}    {{\myBoldGreekNotationLower{\rho}    }}&#10;\newcommand{\bsigma}  {{\myBoldGreekNotationLower{\sigma}  }}&#10;\newcommand{\btau}    {{\myBoldGreekNotationLower{\tau}    }}&#10;\newcommand{\bupsilon}{{\myBoldGreekNotationLower{\upsilon}}}&#10;\newcommand{\bphi}    {{\myBoldGreekNotationLower{\phi}    }}&#10;\newcommand{\bchi}    {{\myBoldGreekNotationLower{\chi}    }}&#10;\newcommand{\bpsi}    {{\myBoldGreekNotationLower{\psi}    }}&#10;\newcommand{\bomega}  {{\myBoldGreekNotationLower{\omega}  }}&#10;&#10;\newcommand{\bGamma}  {{\myBoldGreekNotationUpper{\Gamma}  }}&#10;\newcommand{\bDelta}  {{\myBoldGreekNotationUpper{\Delta}  }}&#10;\newcommand{\bTheta}  {{\myBoldGreekNotationUpper{\Theta}  }}&#10;\newcommand{\bLambda} {{\myBoldGreekNotationUpper{\Lambda} }}&#10;\newcommand{\bXi}     {{\myBoldGreekNotationUpper{\Xi}     }}&#10;\newcommand{\bPi}     {{\myBoldGreekNotationUpper{\Pi}     }}&#10;\newcommand{\bSigma}  {{\myBoldGreekNotationUpper{\Sigma}  }}&#10;\newcommand{\bUpsilon}{{\myBoldGreekNotationUpper{\Upsilon}}}&#10;\newcommand{\bPhi}    {{\myBoldGreekNotationUpper{\Phi}    }}&#10;\newcommand{\bPsi}    {{\myBoldGreekNotationUpper{\Psi}    }}&#10;\newcommand{\bOmega}  {{\myBoldGreekNotationUpper{\Omega}  }}&#10;&#10;\newcommand{\inn}[2][0cm]{\mathopen{}\left|{#2}\parbox[h][#1]{0cm}{}\right|}&#10;\newcommand{\invn}[2][0cm]{\mathopen{}\left|\left|{#2}\parbox[h][#1]{0cm}{}\right|\right|}&#10;&#10;%\newcommand{\Sa}{{\mathbf {Sa}}}&#10;%\newcommand{\Topo}{{\mathbf {Topo}}}&#10;%\newcommand{\Sep}{{\mathbf {Sep}}}&#10;%\newcommand{\Str}{{\mathbf {Str}}}&#10;%\newcommand{\Reg}{{\mathbf {Reg}}}&#10;&#10;%\newcommand{\PPhi}{{\pmb \Phi}}&#10;%\newcommand{\PPi}{{\pmb \Pi}}&#10;%\newcommand{\PPhi}{{\bm \Phi}}&#10;%\newcommand{\PPi}{{\bm \Pi}}&#10;\newcommand{\PPhi}{{\Phi}}&#10;\newcommand{\PPi}{{\Pi}}&#10;\newcommand{\ppi}{{\pi}}&#10;\newcommand{\ggam}{{\gamma}}&#10;&#10;\newcommand{\cA}{{\mathcal A}}&#10;\newcommand{\cB}{{\mathcal B}}&#10;\newcommand{\cC}{{\mathcal C}}&#10;\newcommand{\cD}{{\mathcal D}}&#10;\newcommand{\cE}{{\mathcal E}}&#10;\newcommand{\cF}{{\mathcal F}}&#10;\newcommand{\cG}{{\mathcal G}}&#10;\newcommand{\cH}{{\mathcal H}}&#10;\newcommand{\cI}{{\mathcal I}}&#10;\newcommand{\cJ}{{\mathcal J}}&#10;\newcommand{\cK}{{\mathcal K}}&#10;\newcommand{\cL}{{\mathcal L}}&#10;\newcommand{\cM}{{\mathcal M}}&#10;\newcommand{\cN}{{\mathcal N}}&#10;\newcommand{\cO}{{\mathcal O}}&#10;\newcommand{\cP}{{\mathcal P}}&#10;\newcommand{\cQ}{{\mathcal Q}}&#10;\newcommand{\cR}{{\mathcal R}}&#10;\newcommand{\cS}{{\mathcal S}}&#10;\newcommand{\cT}{{\mathcal T}}&#10;\newcommand{\cU}{{\mathcal U}}&#10;\newcommand{\cV}{{\mathcal V}}&#10;\newcommand{\cW}{{\mathcal W}}&#10;\newcommand{\cX}{{\mathcal X}}&#10;\newcommand{\cY}{{\mathcal Y}}&#10;\newcommand{\cZ}{{\mathcal Z}}&#10;&#10;\newcommand{\ca}{{\mathcal a}}&#10;\newcommand{\cb}{{\mathcal b}}&#10;\newcommand{\cc}{{\mathcal c}}&#10;\newcommand{\cd}{{\mathcal d}}&#10;\newcommand{\ce}{{\mathcal e}}&#10;%\newcommand{\cf}{{\mathcal f}}&#10;\newcommand{\cg}{{\mathcal g}}&#10;\newcommand{\ch}{{\mathcal h}}&#10;\newcommand{\ci}{{\mathcal i}}&#10;\newcommand{\cj}{{\mathcal j}}&#10;%\newcommand{\ck}{{\mathcal k}}&#10;\newcommand{\cl}{{\mathcal l}}&#10;\newcommand{\cm}{{\mathcal m}}&#10;\newcommand{\cn}{{\mathcal n}}&#10;\newcommand{\co}{{\mathcal o}}&#10;\newcommand{\cp}{{\mathcal p}}&#10;\newcommand{\cq}{{\mathcal q}}&#10;%\newcommand{\cr}{{\mathcal r}}&#10;\newcommand{\cs}{{\mathcal s}}&#10;\newcommand{\ct}{{\mathcal t}}&#10;\newcommand{\cu}{{\mathcal u}}&#10;\newcommand{\cv}{{\mathcal v}}&#10;\newcommand{\cw}{{\mathcal w}}&#10;\newcommand{\cx}{{\mathcal x}}&#10;\newcommand{\cy}{{\mathcal y}}&#10;\newcommand{\cz}{{\mathcal z}}&#10;&#10;%cool package Styles&#10;\Style{IdentityMatrixSymb=\mI,%&#10;       DSymb={\mathrm d},%&#10;       IntegrateDifferentialDSymb={\mathrm d},%&#10;       TrParen=p,%&#10;       DetParen=p}&#10;\Style{DDisplayFunc=outset}&#10;\renewcommand{\Transpose}[1]{ {#1}^\Transp }&#10;\newcommand{\TransposeInv}[1]{ {#1}^{-\Transp} }&#10;\newcommand{\T}[1]{\Transpose{#1}}&#10;\newcommand{\TInv}[1]{\TransposeInv{#1}}&#10;\newcommand{\Inv}[1]{ {#1}^{-1} }&#10;\newcommand{\Transp}{{{\mathrm T}}}&#10;      &#10;\newcommand{\Rank}[1]    {\operatorname{rank}\inp{#1}}&#10;\newcommand{\Vol}[1]     {\operatorname{vol}\inp{#1}}&#10;\renewcommand{\Vec}[1]   {\operatorname{vec}\inp{#1}}&#10;\renewcommand{\Div}[1]   {\T{\nabla} \, #1}&#10;\newcommand{\Diag}[1]    {\operatorname{diag}\inp{#1}}&#10;\newcommand{\Dim}[1]     {\operatorname{dim}\inp{#1}}&#10;\newcommand{\Diagof}[1]  {\operatorname{diag}^{-1}\inp{#1}}&#10;\newcommand*{\diff}{\mathop{}\!\mathrm{d}} %e.g. $F(x) = \int\!f(x)\diff x$&#10;\newcommand{\Argmin}[1]{\underset{#1}{\operatorname{argmin}} \;}&#10;\newcommand{\Maxof}[1]{\underset{#1}{\operatorname{max}} \;}&#10;\newcommand{\Minof}[1]{\underset{#1}{\operatorname{min}} \;}&#10;&#10;\providecommand{\e}[1]{\ensuremath{\cdot 10^{#1}}}&#10;&#10;%workaround for mathbold in cool, cf. http://tex.stackexchange.com/questions/97910&#10;\let\oldmb\mathbold&#10;\protected\def\mathbold{\oldmb}&#10;&#10;\newcommand{\CB} [1]{{\color{#1}     $\bullet$}}&#10;\newcommand{\CBB}[2]{{\color[#1]{#2} $\bullet$}}&#10;&#10;\newcommand{\ie}{i.e.}&#10;\newcommand{\Ie}{I.e.}&#10;\newcommand{\eg}{e.g.}&#10;\newcommand{\Eg}{E.g.}&#10;\newcommand{\cf}{cf.\ }&#10;\newcommand{\Cf}{Cf.\ }&#10;\newcommand{\etc}{etc.\ }&#10;\newcommand{\wrt}{w.r.t.\ }&#10;\newcommand{\Wrt}{W.r.t.\ }&#10;% \newcommand{\wlog}{w.l.o.g.~}&#10;\newcommand{\Wlog}{W.l.o.g.\ }&#10;\newcommand{\resp}{resp.\ }&#10;\newcommand{\etal}{et al.\ }&#10;&#10;\newtheorem{theorem}{Theorem}&#10;\newtheorem{definition}{Definition}&#10;\newtheorem{expectation}{Expectation}&#10;\newtheorem{problem}{Problem}&#10;%\newtheorem{algorithm}{Algorithm}&#10;&#10;%\newenvironment{fshaded}{%&#10;%\def\FrameCommand{\fcolorbox{framecolor}{shadecolor}}%&#10;%\MakeFramed {\FrameRestore}}%&#10;%{\endMakeFramed}&#10;%&#10;%\newtheorem{theorem}{Theorem}[section]&#10;%&#10;%\newenvironment{fdfn}[1][]{&#10;%\definecolor{shadecolor}{rgb}{.9,.9,1}%DEFINITION_COLORBOX&#10;%\definecolor{framecolor}{rgb}{1,1,1}%&#10;%\begin{fshaded}\begin{theorem}[#1]}{\end{theorem}\end{fshaded}}&#10;%&#10;%&#10;%\begin{fdfn}[Blash]&#10;%Eine Zahlenfolge ...&#10;%\end{fdfn}&#10;%&#10;%\begin{fdfn}[Test]&#10;%Eine Zahlenfolge ...&#10;%\end{fdfn}&#10;&#10;% :mode=latex: %&#10;&#10;\begin{document}&#10;&#10;$f(x) = \begin{bmatrix} 1 &amp; x \end{bmatrix}&#10;\begin{bmatrix} 1 &amp; 0 \\-1 &amp; 1 \end{bmatrix}  \begin{pmatrix} f_0 \\ f_1 \end{pmatrix}$&#10;&#10;\end{document}"/>
  <p:tag name="IGUANATEXSIZE" val="24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%\usepackage[osf,sc]{mathpazo}&#10;\usepackage{cool}&#10;\pagestyle{empty}&#10;&#10;%!TEX root = diss.tex&#10;&#10;%%%%%%%%%%%%%%%%%%%%%%%%%%%%%%%%%%%%%%%%%%%%%%%%%%%%%%%%%%%%%&#10;%% LaTeX math macros&#10;%%%%%%%%%%%%%%%%%%%%%%%%%%%%%%%%%%%%%%%%%%%%%%%%%%%%%%%%%%%%%&#10;&#10;\newcommand{\mySetNotation}[1]{{\mathbb{#1}}}&#10;\newcommand{\RRSet}{{\mySetNotation{R}}}&#10;\newcommand{\EESet}{{\mySetNotation{E}}}&#10;\newcommand{\NNSet}{{\mySetNotation{N}}}&#10;\newcommand{\QQSet}{{\mySetNotation{Q}}}&#10;&#10;\newcommand{\myBoldNotation}[1]{{\mathbf #1}}&#10;%\newcommand{\myBoldNotation}[1]{{\mathbold{#1}}} %for euler math&#10;\newcommand{\va}   {{\myBoldNotation{a}}}&#10;\newcommand{\vb}   {{\myBoldNotation{b}}}&#10;\newcommand{\vc}   {{\myBoldNotation{c}}}&#10;\newcommand{\vd}   {{\myBoldNotation{d}}}&#10;\newcommand{\ve}   {{\myBoldNotation{e}}}&#10;\newcommand{\vf}   {{\myBoldNotation{f}}}&#10;\newcommand{\vg}   {{\myBoldNotation{g}}}&#10;\newcommand{\vh}   {{\myBoldNotation{h}}}&#10;\newcommand{\vi}   {{\myBoldNotation{i}}}&#10;\newcommand{\vj}   {{\myBoldNotation{j}}}&#10;\newcommand{\vk}   {{\myBoldNotation{k}}}&#10;\newcommand{\vl}   {{\myBoldNotation{l}}}&#10;\newcommand{\vm}   {{\myBoldNotation{m}}}&#10;\newcommand{\vn}   {{\myBoldNotation{n}}}&#10;\newcommand{\nn}   {{\myBoldNotation{n}}}&#10;\newcommand{\vo}   {{\myBoldNotation{o}}}&#10;\newcommand{\vp}   {{\myBoldNotation{p}}}&#10;\newcommand{\pp}   {{\myBoldNotation{p}}}&#10;\newcommand{\vq}   {{\myBoldNotation{q}}}&#10;\newcommand{\vr}   {{\myBoldNotation{r}}}&#10;\newcommand{\vs}   {{\myBoldNotation{s}}}&#10;\newcommand{\vt}   {{\myBoldNotation{t}}}&#10;\newcommand{\vu}   {{\myBoldNotation{u}}}&#10;\newcommand{\vv}   {{\myBoldNotation{v}}}&#10;\newcommand{\vw}   {{\myBoldNotation{w}}}&#10;\newcommand{\vx}   {{\myBoldNotation{x}}}&#10;\newcommand{\vy}   {{\myBoldNotation{y}}}&#10;\newcommand{\vz}   {{\myBoldNotation{z}}}&#10;\newcommand{\vNull}{{\myBoldNotation{0}}}&#10;\newcommand{\vOne} {{\myBoldNotation{1}}}&#10;&#10;\newcommand{\mA}   {{\myBoldNotation{A}}}&#10;\newcommand{\mB}   {{\myBoldNotation{B}}}&#10;\newcommand{\mC}   {{\myBoldNotation{C}}}&#10;\newcommand{\mD}   {{\myBoldNotation{D}}}&#10;\newcommand{\mE}   {{\myBoldNotation{E}}}&#10;\newcommand{\mF}   {{\myBoldNotation{F}}}&#10;\newcommand{\mG}   {{\myBoldNotation{G}}}&#10;\newcommand{\mH}   {{\myBoldNotation{H}}}&#10;\newcommand{\mI}   {{\myBoldNotation{I}}}&#10;\newcommand{\mJ}   {{\myBoldNotation{J}}}&#10;\newcommand{\mK}   {{\myBoldNotation{K}}}&#10;\newcommand{\mL}   {{\myBoldNotation{L}}}&#10;\newcommand{\mM}   {{\myBoldNotation{M}}}&#10;\newcommand{\mN}   {{\myBoldNotation{N}}}&#10;\newcommand{\mO}   {{\myBoldNotation{O}}}&#10;\newcommand{\mP}   {{\myBoldNotation{P}}}&#10;\newcommand{\mQ}   {{\myBoldNotation{Q}}}&#10;\newcommand{\mR}   {{\myBoldNotation{R}}}&#10;\newcommand{\mS}   {{\myBoldNotation{S}}}&#10;\newcommand{\mT}   {{\myBoldNotation{T}}}&#10;\newcommand{\mU}   {{\myBoldNotation{U}}}&#10;\newcommand{\mV}   {{\myBoldNotation{V}}}&#10;\newcommand{\mW}   {{\myBoldNotation{W}}}&#10;\newcommand{\mX}   {{\myBoldNotation{X}}}&#10;\newcommand{\mY}   {{\myBoldNotation{Y}}}&#10;\newcommand{\mZ}   {{\myBoldNotation{Z}}}&#10;\newcommand{\mNull}{{\myBoldNotation{0}}}&#10;&#10;%\newcommand{\myBoldGreekNotation}[1]{\boldsymbol{#1}}&#10;\newcommand{\myBoldGreekNotationLower}[1]{{\bm{#1}}}&#10;\newcommand{\myBoldGreekNotationUpper}[1]{{\bm{#1}}}&#10;\newcommand{\balpha}  {{\myBoldGreekNotationLower{\alpha}  }}&#10;\newcommand{\bbeta}   {{\myBoldGreekNotationLower{\beta}   }}&#10;\newcommand{\bgamma}  {{\myBoldGreekNotationLower{\gamma}  }}&#10;\newcommand{\bdelta}  {{\myBoldGreekNotationLower{\delta}  }}&#10;\newcommand{\bepsilon}{{\myBoldGreekNotationLower{\epsilon}}}&#10;\newcommand{\bzeta}   {{\myBoldGreekNotationLower{\zeta}   }}&#10;\newcommand{\btheta}  {{\myBoldGreekNotationLower{\theta}  }}&#10;\newcommand{\biota}   {{\myBoldGreekNotationLower{\iota}   }}&#10;\newcommand{\bkappa}  {{\myBoldGreekNotationLower{\kappa}  }}&#10;\newcommand{\blambda} {{\myBoldGreekNotationLower{\lambda} }}&#10;\newcommand{\bmu}     {{\myBoldGreekNotationLower{\mu}     }}&#10;\newcommand{\bnu}     {{\myBoldGreekNotationLower{\nu}     }}&#10;\newcommand{\bxi}     {{\myBoldGreekNotationLower{\xi}     }}&#10;\newcommand{\bomicron}{{\myBoldGreekNotationLower{\omicron}}}&#10;\newcommand{\bpi}     {{\myBoldGreekNotationLower{\pi}     }}&#10;\newcommand{\brho}    {{\myBoldGreekNotationLower{\rho}    }}&#10;\newcommand{\bsigma}  {{\myBoldGreekNotationLower{\sigma}  }}&#10;\newcommand{\btau}    {{\myBoldGreekNotationLower{\tau}    }}&#10;\newcommand{\bupsilon}{{\myBoldGreekNotationLower{\upsilon}}}&#10;\newcommand{\bphi}    {{\myBoldGreekNotationLower{\phi}    }}&#10;\newcommand{\bchi}    {{\myBoldGreekNotationLower{\chi}    }}&#10;\newcommand{\bpsi}    {{\myBoldGreekNotationLower{\psi}    }}&#10;\newcommand{\bomega}  {{\myBoldGreekNotationLower{\omega}  }}&#10;&#10;\newcommand{\bGamma}  {{\myBoldGreekNotationUpper{\Gamma}  }}&#10;\newcommand{\bDelta}  {{\myBoldGreekNotationUpper{\Delta}  }}&#10;\newcommand{\bTheta}  {{\myBoldGreekNotationUpper{\Theta}  }}&#10;\newcommand{\bLambda} {{\myBoldGreekNotationUpper{\Lambda} }}&#10;\newcommand{\bXi}     {{\myBoldGreekNotationUpper{\Xi}     }}&#10;\newcommand{\bPi}     {{\myBoldGreekNotationUpper{\Pi}     }}&#10;\newcommand{\bSigma}  {{\myBoldGreekNotationUpper{\Sigma}  }}&#10;\newcommand{\bUpsilon}{{\myBoldGreekNotationUpper{\Upsilon}}}&#10;\newcommand{\bPhi}    {{\myBoldGreekNotationUpper{\Phi}    }}&#10;\newcommand{\bPsi}    {{\myBoldGreekNotationUpper{\Psi}    }}&#10;\newcommand{\bOmega}  {{\myBoldGreekNotationUpper{\Omega}  }}&#10;&#10;\newcommand{\inn}[2][0cm]{\mathopen{}\left|{#2}\parbox[h][#1]{0cm}{}\right|}&#10;\newcommand{\invn}[2][0cm]{\mathopen{}\left|\left|{#2}\parbox[h][#1]{0cm}{}\right|\right|}&#10;&#10;%\newcommand{\Sa}{{\mathbf {Sa}}}&#10;%\newcommand{\Topo}{{\mathbf {Topo}}}&#10;%\newcommand{\Sep}{{\mathbf {Sep}}}&#10;%\newcommand{\Str}{{\mathbf {Str}}}&#10;%\newcommand{\Reg}{{\mathbf {Reg}}}&#10;&#10;%\newcommand{\PPhi}{{\pmb \Phi}}&#10;%\newcommand{\PPi}{{\pmb \Pi}}&#10;%\newcommand{\PPhi}{{\bm \Phi}}&#10;%\newcommand{\PPi}{{\bm \Pi}}&#10;\newcommand{\PPhi}{{\Phi}}&#10;\newcommand{\PPi}{{\Pi}}&#10;\newcommand{\ppi}{{\pi}}&#10;\newcommand{\ggam}{{\gamma}}&#10;&#10;\newcommand{\cA}{{\mathcal A}}&#10;\newcommand{\cB}{{\mathcal B}}&#10;\newcommand{\cC}{{\mathcal C}}&#10;\newcommand{\cD}{{\mathcal D}}&#10;\newcommand{\cE}{{\mathcal E}}&#10;\newcommand{\cF}{{\mathcal F}}&#10;\newcommand{\cG}{{\mathcal G}}&#10;\newcommand{\cH}{{\mathcal H}}&#10;\newcommand{\cI}{{\mathcal I}}&#10;\newcommand{\cJ}{{\mathcal J}}&#10;\newcommand{\cK}{{\mathcal K}}&#10;\newcommand{\cL}{{\mathcal L}}&#10;\newcommand{\cM}{{\mathcal M}}&#10;\newcommand{\cN}{{\mathcal N}}&#10;\newcommand{\cO}{{\mathcal O}}&#10;\newcommand{\cP}{{\mathcal P}}&#10;\newcommand{\cQ}{{\mathcal Q}}&#10;\newcommand{\cR}{{\mathcal R}}&#10;\newcommand{\cS}{{\mathcal S}}&#10;\newcommand{\cT}{{\mathcal T}}&#10;\newcommand{\cU}{{\mathcal U}}&#10;\newcommand{\cV}{{\mathcal V}}&#10;\newcommand{\cW}{{\mathcal W}}&#10;\newcommand{\cX}{{\mathcal X}}&#10;\newcommand{\cY}{{\mathcal Y}}&#10;\newcommand{\cZ}{{\mathcal Z}}&#10;&#10;\newcommand{\ca}{{\mathcal a}}&#10;\newcommand{\cb}{{\mathcal b}}&#10;\newcommand{\cc}{{\mathcal c}}&#10;\newcommand{\cd}{{\mathcal d}}&#10;\newcommand{\ce}{{\mathcal e}}&#10;%\newcommand{\cf}{{\mathcal f}}&#10;\newcommand{\cg}{{\mathcal g}}&#10;\newcommand{\ch}{{\mathcal h}}&#10;\newcommand{\ci}{{\mathcal i}}&#10;\newcommand{\cj}{{\mathcal j}}&#10;%\newcommand{\ck}{{\mathcal k}}&#10;\newcommand{\cl}{{\mathcal l}}&#10;\newcommand{\cm}{{\mathcal m}}&#10;\newcommand{\cn}{{\mathcal n}}&#10;\newcommand{\co}{{\mathcal o}}&#10;\newcommand{\cp}{{\mathcal p}}&#10;\newcommand{\cq}{{\mathcal q}}&#10;%\newcommand{\cr}{{\mathcal r}}&#10;\newcommand{\cs}{{\mathcal s}}&#10;\newcommand{\ct}{{\mathcal t}}&#10;\newcommand{\cu}{{\mathcal u}}&#10;\newcommand{\cv}{{\mathcal v}}&#10;\newcommand{\cw}{{\mathcal w}}&#10;\newcommand{\cx}{{\mathcal x}}&#10;\newcommand{\cy}{{\mathcal y}}&#10;\newcommand{\cz}{{\mathcal z}}&#10;&#10;%cool package Styles&#10;\Style{IdentityMatrixSymb=\mI,%&#10;       DSymb={\mathrm d},%&#10;       IntegrateDifferentialDSymb={\mathrm d},%&#10;       TrParen=p,%&#10;       DetParen=p}&#10;\Style{DDisplayFunc=outset}&#10;\renewcommand{\Transpose}[1]{ {#1}^\Transp }&#10;\newcommand{\TransposeInv}[1]{ {#1}^{-\Transp} }&#10;\newcommand{\T}[1]{\Transpose{#1}}&#10;\newcommand{\TInv}[1]{\TransposeInv{#1}}&#10;\newcommand{\Inv}[1]{ {#1}^{-1} }&#10;\newcommand{\Transp}{{{\mathrm T}}}&#10;      &#10;\newcommand{\Rank}[1]    {\operatorname{rank}\inp{#1}}&#10;\newcommand{\Vol}[1]     {\operatorname{vol}\inp{#1}}&#10;\renewcommand{\Vec}[1]   {\operatorname{vec}\inp{#1}}&#10;\renewcommand{\Div}[1]   {\T{\nabla} \, #1}&#10;\newcommand{\Diag}[1]    {\operatorname{diag}\inp{#1}}&#10;\newcommand{\Dim}[1]     {\operatorname{dim}\inp{#1}}&#10;\newcommand{\Diagof}[1]  {\operatorname{diag}^{-1}\inp{#1}}&#10;\newcommand*{\diff}{\mathop{}\!\mathrm{d}} %e.g. $F(x) = \int\!f(x)\diff x$&#10;\newcommand{\Argmin}[1]{\underset{#1}{\operatorname{argmin}} \;}&#10;\newcommand{\Maxof}[1]{\underset{#1}{\operatorname{max}} \;}&#10;\newcommand{\Minof}[1]{\underset{#1}{\operatorname{min}} \;}&#10;&#10;\providecommand{\e}[1]{\ensuremath{\cdot 10^{#1}}}&#10;&#10;%workaround for mathbold in cool, cf. http://tex.stackexchange.com/questions/97910&#10;\let\oldmb\mathbold&#10;\protected\def\mathbold{\oldmb}&#10;&#10;\newcommand{\CB} [1]{{\color{#1}     $\bullet$}}&#10;\newcommand{\CBB}[2]{{\color[#1]{#2} $\bullet$}}&#10;&#10;\newcommand{\ie}{i.e.}&#10;\newcommand{\Ie}{I.e.}&#10;\newcommand{\eg}{e.g.}&#10;\newcommand{\Eg}{E.g.}&#10;\newcommand{\cf}{cf.\ }&#10;\newcommand{\Cf}{Cf.\ }&#10;\newcommand{\etc}{etc.\ }&#10;\newcommand{\wrt}{w.r.t.\ }&#10;\newcommand{\Wrt}{W.r.t.\ }&#10;% \newcommand{\wlog}{w.l.o.g.~}&#10;\newcommand{\Wlog}{W.l.o.g.\ }&#10;\newcommand{\resp}{resp.\ }&#10;\newcommand{\etal}{et al.\ }&#10;&#10;\newtheorem{theorem}{Theorem}&#10;\newtheorem{definition}{Definition}&#10;\newtheorem{expectation}{Expectation}&#10;\newtheorem{problem}{Problem}&#10;%\newtheorem{algorithm}{Algorithm}&#10;&#10;%\newenvironment{fshaded}{%&#10;%\def\FrameCommand{\fcolorbox{framecolor}{shadecolor}}%&#10;%\MakeFramed {\FrameRestore}}%&#10;%{\endMakeFramed}&#10;%&#10;%\newtheorem{theorem}{Theorem}[section]&#10;%&#10;%\newenvironment{fdfn}[1][]{&#10;%\definecolor{shadecolor}{rgb}{.9,.9,1}%DEFINITION_COLORBOX&#10;%\definecolor{framecolor}{rgb}{1,1,1}%&#10;%\begin{fshaded}\begin{theorem}[#1]}{\end{theorem}\end{fshaded}}&#10;%&#10;%&#10;%\begin{fdfn}[Blash]&#10;%Eine Zahlenfolge ...&#10;%\end{fdfn}&#10;%&#10;%\begin{fdfn}[Test]&#10;%Eine Zahlenfolge ...&#10;%\end{fdfn}&#10;&#10;% :mode=latex: %&#10;&#10;\begin{document}&#10;&#10;$f(x) = \begin{bmatrix} 1 &amp; x &amp; x^2 &amp; x^3 \end{bmatrix}&#10;\begin{bmatrix} 0 &amp; 1 &amp; 0 &amp; 0 \\ -\frac{1}{2} &amp; 0 &amp; \frac{1}{2} &amp; 0 \\ &#10;1 &amp; -\frac{5}{2} &amp; 2 &amp; -\frac{1}{2} \\&#10;-\frac{1}{2} &amp; \frac{3}{2} &amp; -\frac{3}{2} &amp; \frac{1}{2} \end{bmatrix}  \begin{pmatrix} f_{-1} \\ f_0 \\ f_1 \\ f_2 \end{pmatrix}$&#10;&#10;\end{document}"/>
  <p:tag name="IGUANATEXSIZE" val="24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%\usepackage[osf,sc]{mathpazo}&#10;\usepackage{cool}&#10;\pagestyle{empty}&#10;&#10;%!TEX root = diss.tex&#10;&#10;%%%%%%%%%%%%%%%%%%%%%%%%%%%%%%%%%%%%%%%%%%%%%%%%%%%%%%%%%%%%%&#10;%% LaTeX math macros&#10;%%%%%%%%%%%%%%%%%%%%%%%%%%%%%%%%%%%%%%%%%%%%%%%%%%%%%%%%%%%%%&#10;&#10;\newcommand{\mySetNotation}[1]{{\mathbb{#1}}}&#10;\newcommand{\RRSet}{{\mySetNotation{R}}}&#10;\newcommand{\EESet}{{\mySetNotation{E}}}&#10;\newcommand{\NNSet}{{\mySetNotation{N}}}&#10;\newcommand{\QQSet}{{\mySetNotation{Q}}}&#10;&#10;\newcommand{\myBoldNotation}[1]{{\mathbf #1}}&#10;%\newcommand{\myBoldNotation}[1]{{\mathbold{#1}}} %for euler math&#10;\newcommand{\va}   {{\myBoldNotation{a}}}&#10;\newcommand{\vb}   {{\myBoldNotation{b}}}&#10;\newcommand{\vc}   {{\myBoldNotation{c}}}&#10;\newcommand{\vd}   {{\myBoldNotation{d}}}&#10;\newcommand{\ve}   {{\myBoldNotation{e}}}&#10;\newcommand{\vf}   {{\myBoldNotation{f}}}&#10;\newcommand{\vg}   {{\myBoldNotation{g}}}&#10;\newcommand{\vh}   {{\myBoldNotation{h}}}&#10;\newcommand{\vi}   {{\myBoldNotation{i}}}&#10;\newcommand{\vj}   {{\myBoldNotation{j}}}&#10;\newcommand{\vk}   {{\myBoldNotation{k}}}&#10;\newcommand{\vl}   {{\myBoldNotation{l}}}&#10;\newcommand{\vm}   {{\myBoldNotation{m}}}&#10;\newcommand{\vn}   {{\myBoldNotation{n}}}&#10;\newcommand{\nn}   {{\myBoldNotation{n}}}&#10;\newcommand{\vo}   {{\myBoldNotation{o}}}&#10;\newcommand{\vp}   {{\myBoldNotation{p}}}&#10;\newcommand{\pp}   {{\myBoldNotation{p}}}&#10;\newcommand{\vq}   {{\myBoldNotation{q}}}&#10;\newcommand{\vr}   {{\myBoldNotation{r}}}&#10;\newcommand{\vs}   {{\myBoldNotation{s}}}&#10;\newcommand{\vt}   {{\myBoldNotation{t}}}&#10;\newcommand{\vu}   {{\myBoldNotation{u}}}&#10;\newcommand{\vv}   {{\myBoldNotation{v}}}&#10;\newcommand{\vw}   {{\myBoldNotation{w}}}&#10;\newcommand{\vx}   {{\myBoldNotation{x}}}&#10;\newcommand{\vy}   {{\myBoldNotation{y}}}&#10;\newcommand{\vz}   {{\myBoldNotation{z}}}&#10;\newcommand{\vNull}{{\myBoldNotation{0}}}&#10;\newcommand{\vOne} {{\myBoldNotation{1}}}&#10;&#10;\newcommand{\mA}   {{\myBoldNotation{A}}}&#10;\newcommand{\mB}   {{\myBoldNotation{B}}}&#10;\newcommand{\mC}   {{\myBoldNotation{C}}}&#10;\newcommand{\mD}   {{\myBoldNotation{D}}}&#10;\newcommand{\mE}   {{\myBoldNotation{E}}}&#10;\newcommand{\mF}   {{\myBoldNotation{F}}}&#10;\newcommand{\mG}   {{\myBoldNotation{G}}}&#10;\newcommand{\mH}   {{\myBoldNotation{H}}}&#10;\newcommand{\mI}   {{\myBoldNotation{I}}}&#10;\newcommand{\mJ}   {{\myBoldNotation{J}}}&#10;\newcommand{\mK}   {{\myBoldNotation{K}}}&#10;\newcommand{\mL}   {{\myBoldNotation{L}}}&#10;\newcommand{\mM}   {{\myBoldNotation{M}}}&#10;\newcommand{\mN}   {{\myBoldNotation{N}}}&#10;\newcommand{\mO}   {{\myBoldNotation{O}}}&#10;\newcommand{\mP}   {{\myBoldNotation{P}}}&#10;\newcommand{\mQ}   {{\myBoldNotation{Q}}}&#10;\newcommand{\mR}   {{\myBoldNotation{R}}}&#10;\newcommand{\mS}   {{\myBoldNotation{S}}}&#10;\newcommand{\mT}   {{\myBoldNotation{T}}}&#10;\newcommand{\mU}   {{\myBoldNotation{U}}}&#10;\newcommand{\mV}   {{\myBoldNotation{V}}}&#10;\newcommand{\mW}   {{\myBoldNotation{W}}}&#10;\newcommand{\mX}   {{\myBoldNotation{X}}}&#10;\newcommand{\mY}   {{\myBoldNotation{Y}}}&#10;\newcommand{\mZ}   {{\myBoldNotation{Z}}}&#10;\newcommand{\mNull}{{\myBoldNotation{0}}}&#10;&#10;%\newcommand{\myBoldGreekNotation}[1]{\boldsymbol{#1}}&#10;\newcommand{\myBoldGreekNotationLower}[1]{{\bm{#1}}}&#10;\newcommand{\myBoldGreekNotationUpper}[1]{{\bm{#1}}}&#10;\newcommand{\balpha}  {{\myBoldGreekNotationLower{\alpha}  }}&#10;\newcommand{\bbeta}   {{\myBoldGreekNotationLower{\beta}   }}&#10;\newcommand{\bgamma}  {{\myBoldGreekNotationLower{\gamma}  }}&#10;\newcommand{\bdelta}  {{\myBoldGreekNotationLower{\delta}  }}&#10;\newcommand{\bepsilon}{{\myBoldGreekNotationLower{\epsilon}}}&#10;\newcommand{\bzeta}   {{\myBoldGreekNotationLower{\zeta}   }}&#10;\newcommand{\btheta}  {{\myBoldGreekNotationLower{\theta}  }}&#10;\newcommand{\biota}   {{\myBoldGreekNotationLower{\iota}   }}&#10;\newcommand{\bkappa}  {{\myBoldGreekNotationLower{\kappa}  }}&#10;\newcommand{\blambda} {{\myBoldGreekNotationLower{\lambda} }}&#10;\newcommand{\bmu}     {{\myBoldGreekNotationLower{\mu}     }}&#10;\newcommand{\bnu}     {{\myBoldGreekNotationLower{\nu}     }}&#10;\newcommand{\bxi}     {{\myBoldGreekNotationLower{\xi}     }}&#10;\newcommand{\bomicron}{{\myBoldGreekNotationLower{\omicron}}}&#10;\newcommand{\bpi}     {{\myBoldGreekNotationLower{\pi}     }}&#10;\newcommand{\brho}    {{\myBoldGreekNotationLower{\rho}    }}&#10;\newcommand{\bsigma}  {{\myBoldGreekNotationLower{\sigma}  }}&#10;\newcommand{\btau}    {{\myBoldGreekNotationLower{\tau}    }}&#10;\newcommand{\bupsilon}{{\myBoldGreekNotationLower{\upsilon}}}&#10;\newcommand{\bphi}    {{\myBoldGreekNotationLower{\phi}    }}&#10;\newcommand{\bchi}    {{\myBoldGreekNotationLower{\chi}    }}&#10;\newcommand{\bpsi}    {{\myBoldGreekNotationLower{\psi}    }}&#10;\newcommand{\bomega}  {{\myBoldGreekNotationLower{\omega}  }}&#10;&#10;\newcommand{\bGamma}  {{\myBoldGreekNotationUpper{\Gamma}  }}&#10;\newcommand{\bDelta}  {{\myBoldGreekNotationUpper{\Delta}  }}&#10;\newcommand{\bTheta}  {{\myBoldGreekNotationUpper{\Theta}  }}&#10;\newcommand{\bLambda} {{\myBoldGreekNotationUpper{\Lambda} }}&#10;\newcommand{\bXi}     {{\myBoldGreekNotationUpper{\Xi}     }}&#10;\newcommand{\bPi}     {{\myBoldGreekNotationUpper{\Pi}     }}&#10;\newcommand{\bSigma}  {{\myBoldGreekNotationUpper{\Sigma}  }}&#10;\newcommand{\bUpsilon}{{\myBoldGreekNotationUpper{\Upsilon}}}&#10;\newcommand{\bPhi}    {{\myBoldGreekNotationUpper{\Phi}    }}&#10;\newcommand{\bPsi}    {{\myBoldGreekNotationUpper{\Psi}    }}&#10;\newcommand{\bOmega}  {{\myBoldGreekNotationUpper{\Omega}  }}&#10;&#10;\newcommand{\inn}[2][0cm]{\mathopen{}\left|{#2}\parbox[h][#1]{0cm}{}\right|}&#10;\newcommand{\invn}[2][0cm]{\mathopen{}\left|\left|{#2}\parbox[h][#1]{0cm}{}\right|\right|}&#10;&#10;%\newcommand{\Sa}{{\mathbf {Sa}}}&#10;%\newcommand{\Topo}{{\mathbf {Topo}}}&#10;%\newcommand{\Sep}{{\mathbf {Sep}}}&#10;%\newcommand{\Str}{{\mathbf {Str}}}&#10;%\newcommand{\Reg}{{\mathbf {Reg}}}&#10;&#10;%\newcommand{\PPhi}{{\pmb \Phi}}&#10;%\newcommand{\PPi}{{\pmb \Pi}}&#10;%\newcommand{\PPhi}{{\bm \Phi}}&#10;%\newcommand{\PPi}{{\bm \Pi}}&#10;\newcommand{\PPhi}{{\Phi}}&#10;\newcommand{\PPi}{{\Pi}}&#10;\newcommand{\ppi}{{\pi}}&#10;\newcommand{\ggam}{{\gamma}}&#10;&#10;\newcommand{\cA}{{\mathcal A}}&#10;\newcommand{\cB}{{\mathcal B}}&#10;\newcommand{\cC}{{\mathcal C}}&#10;\newcommand{\cD}{{\mathcal D}}&#10;\newcommand{\cE}{{\mathcal E}}&#10;\newcommand{\cF}{{\mathcal F}}&#10;\newcommand{\cG}{{\mathcal G}}&#10;\newcommand{\cH}{{\mathcal H}}&#10;\newcommand{\cI}{{\mathcal I}}&#10;\newcommand{\cJ}{{\mathcal J}}&#10;\newcommand{\cK}{{\mathcal K}}&#10;\newcommand{\cL}{{\mathcal L}}&#10;\newcommand{\cM}{{\mathcal M}}&#10;\newcommand{\cN}{{\mathcal N}}&#10;\newcommand{\cO}{{\mathcal O}}&#10;\newcommand{\cP}{{\mathcal P}}&#10;\newcommand{\cQ}{{\mathcal Q}}&#10;\newcommand{\cR}{{\mathcal R}}&#10;\newcommand{\cS}{{\mathcal S}}&#10;\newcommand{\cT}{{\mathcal T}}&#10;\newcommand{\cU}{{\mathcal U}}&#10;\newcommand{\cV}{{\mathcal V}}&#10;\newcommand{\cW}{{\mathcal W}}&#10;\newcommand{\cX}{{\mathcal X}}&#10;\newcommand{\cY}{{\mathcal Y}}&#10;\newcommand{\cZ}{{\mathcal Z}}&#10;&#10;\newcommand{\ca}{{\mathcal a}}&#10;\newcommand{\cb}{{\mathcal b}}&#10;\newcommand{\cc}{{\mathcal c}}&#10;\newcommand{\cd}{{\mathcal d}}&#10;\newcommand{\ce}{{\mathcal e}}&#10;%\newcommand{\cf}{{\mathcal f}}&#10;\newcommand{\cg}{{\mathcal g}}&#10;\newcommand{\ch}{{\mathcal h}}&#10;\newcommand{\ci}{{\mathcal i}}&#10;\newcommand{\cj}{{\mathcal j}}&#10;%\newcommand{\ck}{{\mathcal k}}&#10;\newcommand{\cl}{{\mathcal l}}&#10;\newcommand{\cm}{{\mathcal m}}&#10;\newcommand{\cn}{{\mathcal n}}&#10;\newcommand{\co}{{\mathcal o}}&#10;\newcommand{\cp}{{\mathcal p}}&#10;\newcommand{\cq}{{\mathcal q}}&#10;%\newcommand{\cr}{{\mathcal r}}&#10;\newcommand{\cs}{{\mathcal s}}&#10;\newcommand{\ct}{{\mathcal t}}&#10;\newcommand{\cu}{{\mathcal u}}&#10;\newcommand{\cv}{{\mathcal v}}&#10;\newcommand{\cw}{{\mathcal w}}&#10;\newcommand{\cx}{{\mathcal x}}&#10;\newcommand{\cy}{{\mathcal y}}&#10;\newcommand{\cz}{{\mathcal z}}&#10;&#10;%cool package Styles&#10;\Style{IdentityMatrixSymb=\mI,%&#10;       DSymb={\mathrm d},%&#10;       IntegrateDifferentialDSymb={\mathrm d},%&#10;       TrParen=p,%&#10;       DetParen=p}&#10;\Style{DDisplayFunc=outset}&#10;\renewcommand{\Transpose}[1]{ {#1}^\Transp }&#10;\newcommand{\TransposeInv}[1]{ {#1}^{-\Transp} }&#10;\newcommand{\T}[1]{\Transpose{#1}}&#10;\newcommand{\TInv}[1]{\TransposeInv{#1}}&#10;\newcommand{\Inv}[1]{ {#1}^{-1} }&#10;\newcommand{\Transp}{{{\mathrm T}}}&#10;      &#10;\newcommand{\Rank}[1]    {\operatorname{rank}\inp{#1}}&#10;\newcommand{\Vol}[1]     {\operatorname{vol}\inp{#1}}&#10;\renewcommand{\Vec}[1]   {\operatorname{vec}\inp{#1}}&#10;\renewcommand{\Div}[1]   {\T{\nabla} \, #1}&#10;\newcommand{\Diag}[1]    {\operatorname{diag}\inp{#1}}&#10;\newcommand{\Dim}[1]     {\operatorname{dim}\inp{#1}}&#10;\newcommand{\Diagof}[1]  {\operatorname{diag}^{-1}\inp{#1}}&#10;\newcommand*{\diff}{\mathop{}\!\mathrm{d}} %e.g. $F(x) = \int\!f(x)\diff x$&#10;\newcommand{\Argmin}[1]{\underset{#1}{\operatorname{argmin}} \;}&#10;\newcommand{\Maxof}[1]{\underset{#1}{\operatorname{max}} \;}&#10;\newcommand{\Minof}[1]{\underset{#1}{\operatorname{min}} \;}&#10;&#10;\providecommand{\e}[1]{\ensuremath{\cdot 10^{#1}}}&#10;&#10;%workaround for mathbold in cool, cf. http://tex.stackexchange.com/questions/97910&#10;\let\oldmb\mathbold&#10;\protected\def\mathbold{\oldmb}&#10;&#10;\newcommand{\CB} [1]{{\color{#1}     $\bullet$}}&#10;\newcommand{\CBB}[2]{{\color[#1]{#2} $\bullet$}}&#10;&#10;\newcommand{\ie}{i.e.}&#10;\newcommand{\Ie}{I.e.}&#10;\newcommand{\eg}{e.g.}&#10;\newcommand{\Eg}{E.g.}&#10;\newcommand{\cf}{cf.\ }&#10;\newcommand{\Cf}{Cf.\ }&#10;\newcommand{\etc}{etc.\ }&#10;\newcommand{\wrt}{w.r.t.\ }&#10;\newcommand{\Wrt}{W.r.t.\ }&#10;% \newcommand{\wlog}{w.l.o.g.~}&#10;\newcommand{\Wlog}{W.l.o.g.\ }&#10;\newcommand{\resp}{resp.\ }&#10;\newcommand{\etal}{et al.\ }&#10;&#10;\newtheorem{theorem}{Theorem}&#10;\newtheorem{definition}{Definition}&#10;\newtheorem{expectation}{Expectation}&#10;\newtheorem{problem}{Problem}&#10;%\newtheorem{algorithm}{Algorithm}&#10;&#10;%\newenvironment{fshaded}{%&#10;%\def\FrameCommand{\fcolorbox{framecolor}{shadecolor}}%&#10;%\MakeFramed {\FrameRestore}}%&#10;%{\endMakeFramed}&#10;%&#10;%\newtheorem{theorem}{Theorem}[section]&#10;%&#10;%\newenvironment{fdfn}[1][]{&#10;%\definecolor{shadecolor}{rgb}{.9,.9,1}%DEFINITION_COLORBOX&#10;%\definecolor{framecolor}{rgb}{1,1,1}%&#10;%\begin{fshaded}\begin{theorem}[#1]}{\end{theorem}\end{fshaded}}&#10;%&#10;%&#10;%\begin{fdfn}[Blash]&#10;%Eine Zahlenfolge ...&#10;%\end{fdfn}&#10;%&#10;%\begin{fdfn}[Test]&#10;%Eine Zahlenfolge ...&#10;%\end{fdfn}&#10;&#10;% :mode=latex: %&#10;&#10;\begin{document}&#10;&#10;$x_0$&#10;&#10;\end{document}"/>
  <p:tag name="IGUANATEXSIZE" val="2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%\usepackage[osf,sc]{mathpazo}&#10;\usepackage{cool}&#10;\pagestyle{empty}&#10;&#10;%!TEX root = diss.tex&#10;&#10;%%%%%%%%%%%%%%%%%%%%%%%%%%%%%%%%%%%%%%%%%%%%%%%%%%%%%%%%%%%%%&#10;%% LaTeX math macros&#10;%%%%%%%%%%%%%%%%%%%%%%%%%%%%%%%%%%%%%%%%%%%%%%%%%%%%%%%%%%%%%&#10;&#10;\newcommand{\mySetNotation}[1]{{\mathbb{#1}}}&#10;\newcommand{\RRSet}{{\mySetNotation{R}}}&#10;\newcommand{\EESet}{{\mySetNotation{E}}}&#10;\newcommand{\NNSet}{{\mySetNotation{N}}}&#10;\newcommand{\QQSet}{{\mySetNotation{Q}}}&#10;&#10;\newcommand{\myBoldNotation}[1]{{\mathbf #1}}&#10;%\newcommand{\myBoldNotation}[1]{{\mathbold{#1}}} %for euler math&#10;\newcommand{\va}   {{\myBoldNotation{a}}}&#10;\newcommand{\vb}   {{\myBoldNotation{b}}}&#10;\newcommand{\vc}   {{\myBoldNotation{c}}}&#10;\newcommand{\vd}   {{\myBoldNotation{d}}}&#10;\newcommand{\ve}   {{\myBoldNotation{e}}}&#10;\newcommand{\vf}   {{\myBoldNotation{f}}}&#10;\newcommand{\vg}   {{\myBoldNotation{g}}}&#10;\newcommand{\vh}   {{\myBoldNotation{h}}}&#10;\newcommand{\vi}   {{\myBoldNotation{i}}}&#10;\newcommand{\vj}   {{\myBoldNotation{j}}}&#10;\newcommand{\vk}   {{\myBoldNotation{k}}}&#10;\newcommand{\vl}   {{\myBoldNotation{l}}}&#10;\newcommand{\vm}   {{\myBoldNotation{m}}}&#10;\newcommand{\vn}   {{\myBoldNotation{n}}}&#10;\newcommand{\nn}   {{\myBoldNotation{n}}}&#10;\newcommand{\vo}   {{\myBoldNotation{o}}}&#10;\newcommand{\vp}   {{\myBoldNotation{p}}}&#10;\newcommand{\pp}   {{\myBoldNotation{p}}}&#10;\newcommand{\vq}   {{\myBoldNotation{q}}}&#10;\newcommand{\vr}   {{\myBoldNotation{r}}}&#10;\newcommand{\vs}   {{\myBoldNotation{s}}}&#10;\newcommand{\vt}   {{\myBoldNotation{t}}}&#10;\newcommand{\vu}   {{\myBoldNotation{u}}}&#10;\newcommand{\vv}   {{\myBoldNotation{v}}}&#10;\newcommand{\vw}   {{\myBoldNotation{w}}}&#10;\newcommand{\vx}   {{\myBoldNotation{x}}}&#10;\newcommand{\vy}   {{\myBoldNotation{y}}}&#10;\newcommand{\vz}   {{\myBoldNotation{z}}}&#10;\newcommand{\vNull}{{\myBoldNotation{0}}}&#10;\newcommand{\vOne} {{\myBoldNotation{1}}}&#10;&#10;\newcommand{\mA}   {{\myBoldNotation{A}}}&#10;\newcommand{\mB}   {{\myBoldNotation{B}}}&#10;\newcommand{\mC}   {{\myBoldNotation{C}}}&#10;\newcommand{\mD}   {{\myBoldNotation{D}}}&#10;\newcommand{\mE}   {{\myBoldNotation{E}}}&#10;\newcommand{\mF}   {{\myBoldNotation{F}}}&#10;\newcommand{\mG}   {{\myBoldNotation{G}}}&#10;\newcommand{\mH}   {{\myBoldNotation{H}}}&#10;\newcommand{\mI}   {{\myBoldNotation{I}}}&#10;\newcommand{\mJ}   {{\myBoldNotation{J}}}&#10;\newcommand{\mK}   {{\myBoldNotation{K}}}&#10;\newcommand{\mL}   {{\myBoldNotation{L}}}&#10;\newcommand{\mM}   {{\myBoldNotation{M}}}&#10;\newcommand{\mN}   {{\myBoldNotation{N}}}&#10;\newcommand{\mO}   {{\myBoldNotation{O}}}&#10;\newcommand{\mP}   {{\myBoldNotation{P}}}&#10;\newcommand{\mQ}   {{\myBoldNotation{Q}}}&#10;\newcommand{\mR}   {{\myBoldNotation{R}}}&#10;\newcommand{\mS}   {{\myBoldNotation{S}}}&#10;\newcommand{\mT}   {{\myBoldNotation{T}}}&#10;\newcommand{\mU}   {{\myBoldNotation{U}}}&#10;\newcommand{\mV}   {{\myBoldNotation{V}}}&#10;\newcommand{\mW}   {{\myBoldNotation{W}}}&#10;\newcommand{\mX}   {{\myBoldNotation{X}}}&#10;\newcommand{\mY}   {{\myBoldNotation{Y}}}&#10;\newcommand{\mZ}   {{\myBoldNotation{Z}}}&#10;\newcommand{\mNull}{{\myBoldNotation{0}}}&#10;&#10;%\newcommand{\myBoldGreekNotation}[1]{\boldsymbol{#1}}&#10;\newcommand{\myBoldGreekNotationLower}[1]{{\bm{#1}}}&#10;\newcommand{\myBoldGreekNotationUpper}[1]{{\bm{#1}}}&#10;\newcommand{\balpha}  {{\myBoldGreekNotationLower{\alpha}  }}&#10;\newcommand{\bbeta}   {{\myBoldGreekNotationLower{\beta}   }}&#10;\newcommand{\bgamma}  {{\myBoldGreekNotationLower{\gamma}  }}&#10;\newcommand{\bdelta}  {{\myBoldGreekNotationLower{\delta}  }}&#10;\newcommand{\bepsilon}{{\myBoldGreekNotationLower{\epsilon}}}&#10;\newcommand{\bzeta}   {{\myBoldGreekNotationLower{\zeta}   }}&#10;\newcommand{\btheta}  {{\myBoldGreekNotationLower{\theta}  }}&#10;\newcommand{\biota}   {{\myBoldGreekNotationLower{\iota}   }}&#10;\newcommand{\bkappa}  {{\myBoldGreekNotationLower{\kappa}  }}&#10;\newcommand{\blambda} {{\myBoldGreekNotationLower{\lambda} }}&#10;\newcommand{\bmu}     {{\myBoldGreekNotationLower{\mu}     }}&#10;\newcommand{\bnu}     {{\myBoldGreekNotationLower{\nu}     }}&#10;\newcommand{\bxi}     {{\myBoldGreekNotationLower{\xi}     }}&#10;\newcommand{\bomicron}{{\myBoldGreekNotationLower{\omicron}}}&#10;\newcommand{\bpi}     {{\myBoldGreekNotationLower{\pi}     }}&#10;\newcommand{\brho}    {{\myBoldGreekNotationLower{\rho}    }}&#10;\newcommand{\bsigma}  {{\myBoldGreekNotationLower{\sigma}  }}&#10;\newcommand{\btau}    {{\myBoldGreekNotationLower{\tau}    }}&#10;\newcommand{\bupsilon}{{\myBoldGreekNotationLower{\upsilon}}}&#10;\newcommand{\bphi}    {{\myBoldGreekNotationLower{\phi}    }}&#10;\newcommand{\bchi}    {{\myBoldGreekNotationLower{\chi}    }}&#10;\newcommand{\bpsi}    {{\myBoldGreekNotationLower{\psi}    }}&#10;\newcommand{\bomega}  {{\myBoldGreekNotationLower{\omega}  }}&#10;&#10;\newcommand{\bGamma}  {{\myBoldGreekNotationUpper{\Gamma}  }}&#10;\newcommand{\bDelta}  {{\myBoldGreekNotationUpper{\Delta}  }}&#10;\newcommand{\bTheta}  {{\myBoldGreekNotationUpper{\Theta}  }}&#10;\newcommand{\bLambda} {{\myBoldGreekNotationUpper{\Lambda} }}&#10;\newcommand{\bXi}     {{\myBoldGreekNotationUpper{\Xi}     }}&#10;\newcommand{\bPi}     {{\myBoldGreekNotationUpper{\Pi}     }}&#10;\newcommand{\bSigma}  {{\myBoldGreekNotationUpper{\Sigma}  }}&#10;\newcommand{\bUpsilon}{{\myBoldGreekNotationUpper{\Upsilon}}}&#10;\newcommand{\bPhi}    {{\myBoldGreekNotationUpper{\Phi}    }}&#10;\newcommand{\bPsi}    {{\myBoldGreekNotationUpper{\Psi}    }}&#10;\newcommand{\bOmega}  {{\myBoldGreekNotationUpper{\Omega}  }}&#10;&#10;\newcommand{\inn}[2][0cm]{\mathopen{}\left|{#2}\parbox[h][#1]{0cm}{}\right|}&#10;\newcommand{\invn}[2][0cm]{\mathopen{}\left|\left|{#2}\parbox[h][#1]{0cm}{}\right|\right|}&#10;&#10;%\newcommand{\Sa}{{\mathbf {Sa}}}&#10;%\newcommand{\Topo}{{\mathbf {Topo}}}&#10;%\newcommand{\Sep}{{\mathbf {Sep}}}&#10;%\newcommand{\Str}{{\mathbf {Str}}}&#10;%\newcommand{\Reg}{{\mathbf {Reg}}}&#10;&#10;%\newcommand{\PPhi}{{\pmb \Phi}}&#10;%\newcommand{\PPi}{{\pmb \Pi}}&#10;%\newcommand{\PPhi}{{\bm \Phi}}&#10;%\newcommand{\PPi}{{\bm \Pi}}&#10;\newcommand{\PPhi}{{\Phi}}&#10;\newcommand{\PPi}{{\Pi}}&#10;\newcommand{\ppi}{{\pi}}&#10;\newcommand{\ggam}{{\gamma}}&#10;&#10;\newcommand{\cA}{{\mathcal A}}&#10;\newcommand{\cB}{{\mathcal B}}&#10;\newcommand{\cC}{{\mathcal C}}&#10;\newcommand{\cD}{{\mathcal D}}&#10;\newcommand{\cE}{{\mathcal E}}&#10;\newcommand{\cF}{{\mathcal F}}&#10;\newcommand{\cG}{{\mathcal G}}&#10;\newcommand{\cH}{{\mathcal H}}&#10;\newcommand{\cI}{{\mathcal I}}&#10;\newcommand{\cJ}{{\mathcal J}}&#10;\newcommand{\cK}{{\mathcal K}}&#10;\newcommand{\cL}{{\mathcal L}}&#10;\newcommand{\cM}{{\mathcal M}}&#10;\newcommand{\cN}{{\mathcal N}}&#10;\newcommand{\cO}{{\mathcal O}}&#10;\newcommand{\cP}{{\mathcal P}}&#10;\newcommand{\cQ}{{\mathcal Q}}&#10;\newcommand{\cR}{{\mathcal R}}&#10;\newcommand{\cS}{{\mathcal S}}&#10;\newcommand{\cT}{{\mathcal T}}&#10;\newcommand{\cU}{{\mathcal U}}&#10;\newcommand{\cV}{{\mathcal V}}&#10;\newcommand{\cW}{{\mathcal W}}&#10;\newcommand{\cX}{{\mathcal X}}&#10;\newcommand{\cY}{{\mathcal Y}}&#10;\newcommand{\cZ}{{\mathcal Z}}&#10;&#10;\newcommand{\ca}{{\mathcal a}}&#10;\newcommand{\cb}{{\mathcal b}}&#10;\newcommand{\cc}{{\mathcal c}}&#10;\newcommand{\cd}{{\mathcal d}}&#10;\newcommand{\ce}{{\mathcal e}}&#10;%\newcommand{\cf}{{\mathcal f}}&#10;\newcommand{\cg}{{\mathcal g}}&#10;\newcommand{\ch}{{\mathcal h}}&#10;\newcommand{\ci}{{\mathcal i}}&#10;\newcommand{\cj}{{\mathcal j}}&#10;%\newcommand{\ck}{{\mathcal k}}&#10;\newcommand{\cl}{{\mathcal l}}&#10;\newcommand{\cm}{{\mathcal m}}&#10;\newcommand{\cn}{{\mathcal n}}&#10;\newcommand{\co}{{\mathcal o}}&#10;\newcommand{\cp}{{\mathcal p}}&#10;\newcommand{\cq}{{\mathcal q}}&#10;%\newcommand{\cr}{{\mathcal r}}&#10;\newcommand{\cs}{{\mathcal s}}&#10;\newcommand{\ct}{{\mathcal t}}&#10;\newcommand{\cu}{{\mathcal u}}&#10;\newcommand{\cv}{{\mathcal v}}&#10;\newcommand{\cw}{{\mathcal w}}&#10;\newcommand{\cx}{{\mathcal x}}&#10;\newcommand{\cy}{{\mathcal y}}&#10;\newcommand{\cz}{{\mathcal z}}&#10;&#10;%cool package Styles&#10;\Style{IdentityMatrixSymb=\mI,%&#10;       DSymb={\mathrm d},%&#10;       IntegrateDifferentialDSymb={\mathrm d},%&#10;       TrParen=p,%&#10;       DetParen=p}&#10;\Style{DDisplayFunc=outset}&#10;\renewcommand{\Transpose}[1]{ {#1}^\Transp }&#10;\newcommand{\TransposeInv}[1]{ {#1}^{-\Transp} }&#10;\newcommand{\T}[1]{\Transpose{#1}}&#10;\newcommand{\TInv}[1]{\TransposeInv{#1}}&#10;\newcommand{\Inv}[1]{ {#1}^{-1} }&#10;\newcommand{\Transp}{{{\mathrm T}}}&#10;      &#10;\newcommand{\Rank}[1]    {\operatorname{rank}\inp{#1}}&#10;\newcommand{\Vol}[1]     {\operatorname{vol}\inp{#1}}&#10;\renewcommand{\Vec}[1]   {\operatorname{vec}\inp{#1}}&#10;\renewcommand{\Div}[1]   {\T{\nabla} \, #1}&#10;\newcommand{\Diag}[1]    {\operatorname{diag}\inp{#1}}&#10;\newcommand{\Dim}[1]     {\operatorname{dim}\inp{#1}}&#10;\newcommand{\Diagof}[1]  {\operatorname{diag}^{-1}\inp{#1}}&#10;\newcommand*{\diff}{\mathop{}\!\mathrm{d}} %e.g. $F(x) = \int\!f(x)\diff x$&#10;\newcommand{\Argmin}[1]{\underset{#1}{\operatorname{argmin}} \;}&#10;\newcommand{\Maxof}[1]{\underset{#1}{\operatorname{max}} \;}&#10;\newcommand{\Minof}[1]{\underset{#1}{\operatorname{min}} \;}&#10;&#10;\providecommand{\e}[1]{\ensuremath{\cdot 10^{#1}}}&#10;&#10;%workaround for mathbold in cool, cf. http://tex.stackexchange.com/questions/97910&#10;\let\oldmb\mathbold&#10;\protected\def\mathbold{\oldmb}&#10;&#10;\newcommand{\CB} [1]{{\color{#1}     $\bullet$}}&#10;\newcommand{\CBB}[2]{{\color[#1]{#2} $\bullet$}}&#10;&#10;\newcommand{\ie}{i.e.}&#10;\newcommand{\Ie}{I.e.}&#10;\newcommand{\eg}{e.g.}&#10;\newcommand{\Eg}{E.g.}&#10;\newcommand{\cf}{cf.\ }&#10;\newcommand{\Cf}{Cf.\ }&#10;\newcommand{\etc}{etc.\ }&#10;\newcommand{\wrt}{w.r.t.\ }&#10;\newcommand{\Wrt}{W.r.t.\ }&#10;% \newcommand{\wlog}{w.l.o.g.~}&#10;\newcommand{\Wlog}{W.l.o.g.\ }&#10;\newcommand{\resp}{resp.\ }&#10;\newcommand{\etal}{et al.\ }&#10;&#10;\newtheorem{theorem}{Theorem}&#10;\newtheorem{definition}{Definition}&#10;\newtheorem{expectation}{Expectation}&#10;\newtheorem{problem}{Problem}&#10;%\newtheorem{algorithm}{Algorithm}&#10;&#10;%\newenvironment{fshaded}{%&#10;%\def\FrameCommand{\fcolorbox{framecolor}{shadecolor}}%&#10;%\MakeFramed {\FrameRestore}}%&#10;%{\endMakeFramed}&#10;%&#10;%\newtheorem{theorem}{Theorem}[section]&#10;%&#10;%\newenvironment{fdfn}[1][]{&#10;%\definecolor{shadecolor}{rgb}{.9,.9,1}%DEFINITION_COLORBOX&#10;%\definecolor{framecolor}{rgb}{1,1,1}%&#10;%\begin{fshaded}\begin{theorem}[#1]}{\end{theorem}\end{fshaded}}&#10;%&#10;%&#10;%\begin{fdfn}[Blash]&#10;%Eine Zahlenfolge ...&#10;%\end{fdfn}&#10;%&#10;%\begin{fdfn}[Test]&#10;%Eine Zahlenfolge ...&#10;%\end{fdfn}&#10;&#10;% :mode=latex: %&#10;&#10;\begin{document}&#10;&#10;$x_1$&#10;&#10;\end{document}"/>
  <p:tag name="IGUANATEXSIZE" val="2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%\usepackage[osf,sc]{mathpazo}&#10;\usepackage{cool}&#10;\pagestyle{empty}&#10;&#10;%!TEX root = diss.tex&#10;&#10;%%%%%%%%%%%%%%%%%%%%%%%%%%%%%%%%%%%%%%%%%%%%%%%%%%%%%%%%%%%%%&#10;%% LaTeX math macros&#10;%%%%%%%%%%%%%%%%%%%%%%%%%%%%%%%%%%%%%%%%%%%%%%%%%%%%%%%%%%%%%&#10;&#10;\newcommand{\mySetNotation}[1]{{\mathbb{#1}}}&#10;\newcommand{\RRSet}{{\mySetNotation{R}}}&#10;\newcommand{\EESet}{{\mySetNotation{E}}}&#10;\newcommand{\NNSet}{{\mySetNotation{N}}}&#10;\newcommand{\QQSet}{{\mySetNotation{Q}}}&#10;&#10;\newcommand{\myBoldNotation}[1]{{\mathbf #1}}&#10;%\newcommand{\myBoldNotation}[1]{{\mathbold{#1}}} %for euler math&#10;\newcommand{\va}   {{\myBoldNotation{a}}}&#10;\newcommand{\vb}   {{\myBoldNotation{b}}}&#10;\newcommand{\vc}   {{\myBoldNotation{c}}}&#10;\newcommand{\vd}   {{\myBoldNotation{d}}}&#10;\newcommand{\ve}   {{\myBoldNotation{e}}}&#10;\newcommand{\vf}   {{\myBoldNotation{f}}}&#10;\newcommand{\vg}   {{\myBoldNotation{g}}}&#10;\newcommand{\vh}   {{\myBoldNotation{h}}}&#10;\newcommand{\vi}   {{\myBoldNotation{i}}}&#10;\newcommand{\vj}   {{\myBoldNotation{j}}}&#10;\newcommand{\vk}   {{\myBoldNotation{k}}}&#10;\newcommand{\vl}   {{\myBoldNotation{l}}}&#10;\newcommand{\vm}   {{\myBoldNotation{m}}}&#10;\newcommand{\vn}   {{\myBoldNotation{n}}}&#10;\newcommand{\nn}   {{\myBoldNotation{n}}}&#10;\newcommand{\vo}   {{\myBoldNotation{o}}}&#10;\newcommand{\vp}   {{\myBoldNotation{p}}}&#10;\newcommand{\pp}   {{\myBoldNotation{p}}}&#10;\newcommand{\vq}   {{\myBoldNotation{q}}}&#10;\newcommand{\vr}   {{\myBoldNotation{r}}}&#10;\newcommand{\vs}   {{\myBoldNotation{s}}}&#10;\newcommand{\vt}   {{\myBoldNotation{t}}}&#10;\newcommand{\vu}   {{\myBoldNotation{u}}}&#10;\newcommand{\vv}   {{\myBoldNotation{v}}}&#10;\newcommand{\vw}   {{\myBoldNotation{w}}}&#10;\newcommand{\vx}   {{\myBoldNotation{x}}}&#10;\newcommand{\vy}   {{\myBoldNotation{y}}}&#10;\newcommand{\vz}   {{\myBoldNotation{z}}}&#10;\newcommand{\vNull}{{\myBoldNotation{0}}}&#10;\newcommand{\vOne} {{\myBoldNotation{1}}}&#10;&#10;\newcommand{\mA}   {{\myBoldNotation{A}}}&#10;\newcommand{\mB}   {{\myBoldNotation{B}}}&#10;\newcommand{\mC}   {{\myBoldNotation{C}}}&#10;\newcommand{\mD}   {{\myBoldNotation{D}}}&#10;\newcommand{\mE}   {{\myBoldNotation{E}}}&#10;\newcommand{\mF}   {{\myBoldNotation{F}}}&#10;\newcommand{\mG}   {{\myBoldNotation{G}}}&#10;\newcommand{\mH}   {{\myBoldNotation{H}}}&#10;\newcommand{\mI}   {{\myBoldNotation{I}}}&#10;\newcommand{\mJ}   {{\myBoldNotation{J}}}&#10;\newcommand{\mK}   {{\myBoldNotation{K}}}&#10;\newcommand{\mL}   {{\myBoldNotation{L}}}&#10;\newcommand{\mM}   {{\myBoldNotation{M}}}&#10;\newcommand{\mN}   {{\myBoldNotation{N}}}&#10;\newcommand{\mO}   {{\myBoldNotation{O}}}&#10;\newcommand{\mP}   {{\myBoldNotation{P}}}&#10;\newcommand{\mQ}   {{\myBoldNotation{Q}}}&#10;\newcommand{\mR}   {{\myBoldNotation{R}}}&#10;\newcommand{\mS}   {{\myBoldNotation{S}}}&#10;\newcommand{\mT}   {{\myBoldNotation{T}}}&#10;\newcommand{\mU}   {{\myBoldNotation{U}}}&#10;\newcommand{\mV}   {{\myBoldNotation{V}}}&#10;\newcommand{\mW}   {{\myBoldNotation{W}}}&#10;\newcommand{\mX}   {{\myBoldNotation{X}}}&#10;\newcommand{\mY}   {{\myBoldNotation{Y}}}&#10;\newcommand{\mZ}   {{\myBoldNotation{Z}}}&#10;\newcommand{\mNull}{{\myBoldNotation{0}}}&#10;&#10;%\newcommand{\myBoldGreekNotation}[1]{\boldsymbol{#1}}&#10;\newcommand{\myBoldGreekNotationLower}[1]{{\bm{#1}}}&#10;\newcommand{\myBoldGreekNotationUpper}[1]{{\bm{#1}}}&#10;\newcommand{\balpha}  {{\myBoldGreekNotationLower{\alpha}  }}&#10;\newcommand{\bbeta}   {{\myBoldGreekNotationLower{\beta}   }}&#10;\newcommand{\bgamma}  {{\myBoldGreekNotationLower{\gamma}  }}&#10;\newcommand{\bdelta}  {{\myBoldGreekNotationLower{\delta}  }}&#10;\newcommand{\bepsilon}{{\myBoldGreekNotationLower{\epsilon}}}&#10;\newcommand{\bzeta}   {{\myBoldGreekNotationLower{\zeta}   }}&#10;\newcommand{\btheta}  {{\myBoldGreekNotationLower{\theta}  }}&#10;\newcommand{\biota}   {{\myBoldGreekNotationLower{\iota}   }}&#10;\newcommand{\bkappa}  {{\myBoldGreekNotationLower{\kappa}  }}&#10;\newcommand{\blambda} {{\myBoldGreekNotationLower{\lambda} }}&#10;\newcommand{\bmu}     {{\myBoldGreekNotationLower{\mu}     }}&#10;\newcommand{\bnu}     {{\myBoldGreekNotationLower{\nu}     }}&#10;\newcommand{\bxi}     {{\myBoldGreekNotationLower{\xi}     }}&#10;\newcommand{\bomicron}{{\myBoldGreekNotationLower{\omicron}}}&#10;\newcommand{\bpi}     {{\myBoldGreekNotationLower{\pi}     }}&#10;\newcommand{\brho}    {{\myBoldGreekNotationLower{\rho}    }}&#10;\newcommand{\bsigma}  {{\myBoldGreekNotationLower{\sigma}  }}&#10;\newcommand{\btau}    {{\myBoldGreekNotationLower{\tau}    }}&#10;\newcommand{\bupsilon}{{\myBoldGreekNotationLower{\upsilon}}}&#10;\newcommand{\bphi}    {{\myBoldGreekNotationLower{\phi}    }}&#10;\newcommand{\bchi}    {{\myBoldGreekNotationLower{\chi}    }}&#10;\newcommand{\bpsi}    {{\myBoldGreekNotationLower{\psi}    }}&#10;\newcommand{\bomega}  {{\myBoldGreekNotationLower{\omega}  }}&#10;&#10;\newcommand{\bGamma}  {{\myBoldGreekNotationUpper{\Gamma}  }}&#10;\newcommand{\bDelta}  {{\myBoldGreekNotationUpper{\Delta}  }}&#10;\newcommand{\bTheta}  {{\myBoldGreekNotationUpper{\Theta}  }}&#10;\newcommand{\bLambda} {{\myBoldGreekNotationUpper{\Lambda} }}&#10;\newcommand{\bXi}     {{\myBoldGreekNotationUpper{\Xi}     }}&#10;\newcommand{\bPi}     {{\myBoldGreekNotationUpper{\Pi}     }}&#10;\newcommand{\bSigma}  {{\myBoldGreekNotationUpper{\Sigma}  }}&#10;\newcommand{\bUpsilon}{{\myBoldGreekNotationUpper{\Upsilon}}}&#10;\newcommand{\bPhi}    {{\myBoldGreekNotationUpper{\Phi}    }}&#10;\newcommand{\bPsi}    {{\myBoldGreekNotationUpper{\Psi}    }}&#10;\newcommand{\bOmega}  {{\myBoldGreekNotationUpper{\Omega}  }}&#10;&#10;\newcommand{\inn}[2][0cm]{\mathopen{}\left|{#2}\parbox[h][#1]{0cm}{}\right|}&#10;\newcommand{\invn}[2][0cm]{\mathopen{}\left|\left|{#2}\parbox[h][#1]{0cm}{}\right|\right|}&#10;&#10;%\newcommand{\Sa}{{\mathbf {Sa}}}&#10;%\newcommand{\Topo}{{\mathbf {Topo}}}&#10;%\newcommand{\Sep}{{\mathbf {Sep}}}&#10;%\newcommand{\Str}{{\mathbf {Str}}}&#10;%\newcommand{\Reg}{{\mathbf {Reg}}}&#10;&#10;%\newcommand{\PPhi}{{\pmb \Phi}}&#10;%\newcommand{\PPi}{{\pmb \Pi}}&#10;%\newcommand{\PPhi}{{\bm \Phi}}&#10;%\newcommand{\PPi}{{\bm \Pi}}&#10;\newcommand{\PPhi}{{\Phi}}&#10;\newcommand{\PPi}{{\Pi}}&#10;\newcommand{\ppi}{{\pi}}&#10;\newcommand{\ggam}{{\gamma}}&#10;&#10;\newcommand{\cA}{{\mathcal A}}&#10;\newcommand{\cB}{{\mathcal B}}&#10;\newcommand{\cC}{{\mathcal C}}&#10;\newcommand{\cD}{{\mathcal D}}&#10;\newcommand{\cE}{{\mathcal E}}&#10;\newcommand{\cF}{{\mathcal F}}&#10;\newcommand{\cG}{{\mathcal G}}&#10;\newcommand{\cH}{{\mathcal H}}&#10;\newcommand{\cI}{{\mathcal I}}&#10;\newcommand{\cJ}{{\mathcal J}}&#10;\newcommand{\cK}{{\mathcal K}}&#10;\newcommand{\cL}{{\mathcal L}}&#10;\newcommand{\cM}{{\mathcal M}}&#10;\newcommand{\cN}{{\mathcal N}}&#10;\newcommand{\cO}{{\mathcal O}}&#10;\newcommand{\cP}{{\mathcal P}}&#10;\newcommand{\cQ}{{\mathcal Q}}&#10;\newcommand{\cR}{{\mathcal R}}&#10;\newcommand{\cS}{{\mathcal S}}&#10;\newcommand{\cT}{{\mathcal T}}&#10;\newcommand{\cU}{{\mathcal U}}&#10;\newcommand{\cV}{{\mathcal V}}&#10;\newcommand{\cW}{{\mathcal W}}&#10;\newcommand{\cX}{{\mathcal X}}&#10;\newcommand{\cY}{{\mathcal Y}}&#10;\newcommand{\cZ}{{\mathcal Z}}&#10;&#10;\newcommand{\ca}{{\mathcal a}}&#10;\newcommand{\cb}{{\mathcal b}}&#10;\newcommand{\cc}{{\mathcal c}}&#10;\newcommand{\cd}{{\mathcal d}}&#10;\newcommand{\ce}{{\mathcal e}}&#10;%\newcommand{\cf}{{\mathcal f}}&#10;\newcommand{\cg}{{\mathcal g}}&#10;\newcommand{\ch}{{\mathcal h}}&#10;\newcommand{\ci}{{\mathcal i}}&#10;\newcommand{\cj}{{\mathcal j}}&#10;%\newcommand{\ck}{{\mathcal k}}&#10;\newcommand{\cl}{{\mathcal l}}&#10;\newcommand{\cm}{{\mathcal m}}&#10;\newcommand{\cn}{{\mathcal n}}&#10;\newcommand{\co}{{\mathcal o}}&#10;\newcommand{\cp}{{\mathcal p}}&#10;\newcommand{\cq}{{\mathcal q}}&#10;%\newcommand{\cr}{{\mathcal r}}&#10;\newcommand{\cs}{{\mathcal s}}&#10;\newcommand{\ct}{{\mathcal t}}&#10;\newcommand{\cu}{{\mathcal u}}&#10;\newcommand{\cv}{{\mathcal v}}&#10;\newcommand{\cw}{{\mathcal w}}&#10;\newcommand{\cx}{{\mathcal x}}&#10;\newcommand{\cy}{{\mathcal y}}&#10;\newcommand{\cz}{{\mathcal z}}&#10;&#10;%cool package Styles&#10;\Style{IdentityMatrixSymb=\mI,%&#10;       DSymb={\mathrm d},%&#10;       IntegrateDifferentialDSymb={\mathrm d},%&#10;       TrParen=p,%&#10;       DetParen=p}&#10;\Style{DDisplayFunc=outset}&#10;\renewcommand{\Transpose}[1]{ {#1}^\Transp }&#10;\newcommand{\TransposeInv}[1]{ {#1}^{-\Transp} }&#10;\newcommand{\T}[1]{\Transpose{#1}}&#10;\newcommand{\TInv}[1]{\TransposeInv{#1}}&#10;\newcommand{\Inv}[1]{ {#1}^{-1} }&#10;\newcommand{\Transp}{{{\mathrm T}}}&#10;      &#10;\newcommand{\Rank}[1]    {\operatorname{rank}\inp{#1}}&#10;\newcommand{\Vol}[1]     {\operatorname{vol}\inp{#1}}&#10;\renewcommand{\Vec}[1]   {\operatorname{vec}\inp{#1}}&#10;\renewcommand{\Div}[1]   {\T{\nabla} \, #1}&#10;\newcommand{\Diag}[1]    {\operatorname{diag}\inp{#1}}&#10;\newcommand{\Dim}[1]     {\operatorname{dim}\inp{#1}}&#10;\newcommand{\Diagof}[1]  {\operatorname{diag}^{-1}\inp{#1}}&#10;\newcommand*{\diff}{\mathop{}\!\mathrm{d}} %e.g. $F(x) = \int\!f(x)\diff x$&#10;\newcommand{\Argmin}[1]{\underset{#1}{\operatorname{argmin}} \;}&#10;\newcommand{\Maxof}[1]{\underset{#1}{\operatorname{max}} \;}&#10;\newcommand{\Minof}[1]{\underset{#1}{\operatorname{min}} \;}&#10;&#10;\providecommand{\e}[1]{\ensuremath{\cdot 10^{#1}}}&#10;&#10;%workaround for mathbold in cool, cf. http://tex.stackexchange.com/questions/97910&#10;\let\oldmb\mathbold&#10;\protected\def\mathbold{\oldmb}&#10;&#10;\newcommand{\CB} [1]{{\color{#1}     $\bullet$}}&#10;\newcommand{\CBB}[2]{{\color[#1]{#2} $\bullet$}}&#10;&#10;\newcommand{\ie}{i.e.}&#10;\newcommand{\Ie}{I.e.}&#10;\newcommand{\eg}{e.g.}&#10;\newcommand{\Eg}{E.g.}&#10;\newcommand{\cf}{cf.\ }&#10;\newcommand{\Cf}{Cf.\ }&#10;\newcommand{\etc}{etc.\ }&#10;\newcommand{\wrt}{w.r.t.\ }&#10;\newcommand{\Wrt}{W.r.t.\ }&#10;% \newcommand{\wlog}{w.l.o.g.~}&#10;\newcommand{\Wlog}{W.l.o.g.\ }&#10;\newcommand{\resp}{resp.\ }&#10;\newcommand{\etal}{et al.\ }&#10;&#10;\newtheorem{theorem}{Theorem}&#10;\newtheorem{definition}{Definition}&#10;\newtheorem{expectation}{Expectation}&#10;\newtheorem{problem}{Problem}&#10;%\newtheorem{algorithm}{Algorithm}&#10;&#10;%\newenvironment{fshaded}{%&#10;%\def\FrameCommand{\fcolorbox{framecolor}{shadecolor}}%&#10;%\MakeFramed {\FrameRestore}}%&#10;%{\endMakeFramed}&#10;%&#10;%\newtheorem{theorem}{Theorem}[section]&#10;%&#10;%\newenvironment{fdfn}[1][]{&#10;%\definecolor{shadecolor}{rgb}{.9,.9,1}%DEFINITION_COLORBOX&#10;%\definecolor{framecolor}{rgb}{1,1,1}%&#10;%\begin{fshaded}\begin{theorem}[#1]}{\end{theorem}\end{fshaded}}&#10;%&#10;%&#10;%\begin{fdfn}[Blash]&#10;%Eine Zahlenfolge ...&#10;%\end{fdfn}&#10;%&#10;%\begin{fdfn}[Test]&#10;%Eine Zahlenfolge ...&#10;%\end{fdfn}&#10;&#10;% :mode=latex: %&#10;&#10;\begin{document}&#10;&#10;$C^1$&#10;&#10;\end{document}"/>
  <p:tag name="IGUANATEXSIZE" val="2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%\usepackage[osf,sc]{mathpazo}&#10;\usepackage{cool}&#10;\pagestyle{empty}&#10;&#10;%!TEX root = diss.tex&#10;&#10;%%%%%%%%%%%%%%%%%%%%%%%%%%%%%%%%%%%%%%%%%%%%%%%%%%%%%%%%%%%%%&#10;%% LaTeX math macros&#10;%%%%%%%%%%%%%%%%%%%%%%%%%%%%%%%%%%%%%%%%%%%%%%%%%%%%%%%%%%%%%&#10;&#10;\newcommand{\mySetNotation}[1]{{\mathbb{#1}}}&#10;\newcommand{\RRSet}{{\mySetNotation{R}}}&#10;\newcommand{\EESet}{{\mySetNotation{E}}}&#10;\newcommand{\NNSet}{{\mySetNotation{N}}}&#10;\newcommand{\QQSet}{{\mySetNotation{Q}}}&#10;&#10;\newcommand{\myBoldNotation}[1]{{\mathbf #1}}&#10;%\newcommand{\myBoldNotation}[1]{{\mathbold{#1}}} %for euler math&#10;\newcommand{\va}   {{\myBoldNotation{a}}}&#10;\newcommand{\vb}   {{\myBoldNotation{b}}}&#10;\newcommand{\vc}   {{\myBoldNotation{c}}}&#10;\newcommand{\vd}   {{\myBoldNotation{d}}}&#10;\newcommand{\ve}   {{\myBoldNotation{e}}}&#10;\newcommand{\vf}   {{\myBoldNotation{f}}}&#10;\newcommand{\vg}   {{\myBoldNotation{g}}}&#10;\newcommand{\vh}   {{\myBoldNotation{h}}}&#10;\newcommand{\vi}   {{\myBoldNotation{i}}}&#10;\newcommand{\vj}   {{\myBoldNotation{j}}}&#10;\newcommand{\vk}   {{\myBoldNotation{k}}}&#10;\newcommand{\vl}   {{\myBoldNotation{l}}}&#10;\newcommand{\vm}   {{\myBoldNotation{m}}}&#10;\newcommand{\vn}   {{\myBoldNotation{n}}}&#10;\newcommand{\nn}   {{\myBoldNotation{n}}}&#10;\newcommand{\vo}   {{\myBoldNotation{o}}}&#10;\newcommand{\vp}   {{\myBoldNotation{p}}}&#10;\newcommand{\pp}   {{\myBoldNotation{p}}}&#10;\newcommand{\vq}   {{\myBoldNotation{q}}}&#10;\newcommand{\vr}   {{\myBoldNotation{r}}}&#10;\newcommand{\vs}   {{\myBoldNotation{s}}}&#10;\newcommand{\vt}   {{\myBoldNotation{t}}}&#10;\newcommand{\vu}   {{\myBoldNotation{u}}}&#10;\newcommand{\vv}   {{\myBoldNotation{v}}}&#10;\newcommand{\vw}   {{\myBoldNotation{w}}}&#10;\newcommand{\vx}   {{\myBoldNotation{x}}}&#10;\newcommand{\vy}   {{\myBoldNotation{y}}}&#10;\newcommand{\vz}   {{\myBoldNotation{z}}}&#10;\newcommand{\vNull}{{\myBoldNotation{0}}}&#10;\newcommand{\vOne} {{\myBoldNotation{1}}}&#10;&#10;\newcommand{\mA}   {{\myBoldNotation{A}}}&#10;\newcommand{\mB}   {{\myBoldNotation{B}}}&#10;\newcommand{\mC}   {{\myBoldNotation{C}}}&#10;\newcommand{\mD}   {{\myBoldNotation{D}}}&#10;\newcommand{\mE}   {{\myBoldNotation{E}}}&#10;\newcommand{\mF}   {{\myBoldNotation{F}}}&#10;\newcommand{\mG}   {{\myBoldNotation{G}}}&#10;\newcommand{\mH}   {{\myBoldNotation{H}}}&#10;\newcommand{\mI}   {{\myBoldNotation{I}}}&#10;\newcommand{\mJ}   {{\myBoldNotation{J}}}&#10;\newcommand{\mK}   {{\myBoldNotation{K}}}&#10;\newcommand{\mL}   {{\myBoldNotation{L}}}&#10;\newcommand{\mM}   {{\myBoldNotation{M}}}&#10;\newcommand{\mN}   {{\myBoldNotation{N}}}&#10;\newcommand{\mO}   {{\myBoldNotation{O}}}&#10;\newcommand{\mP}   {{\myBoldNotation{P}}}&#10;\newcommand{\mQ}   {{\myBoldNotation{Q}}}&#10;\newcommand{\mR}   {{\myBoldNotation{R}}}&#10;\newcommand{\mS}   {{\myBoldNotation{S}}}&#10;\newcommand{\mT}   {{\myBoldNotation{T}}}&#10;\newcommand{\mU}   {{\myBoldNotation{U}}}&#10;\newcommand{\mV}   {{\myBoldNotation{V}}}&#10;\newcommand{\mW}   {{\myBoldNotation{W}}}&#10;\newcommand{\mX}   {{\myBoldNotation{X}}}&#10;\newcommand{\mY}   {{\myBoldNotation{Y}}}&#10;\newcommand{\mZ}   {{\myBoldNotation{Z}}}&#10;\newcommand{\mNull}{{\myBoldNotation{0}}}&#10;&#10;%\newcommand{\myBoldGreekNotation}[1]{\boldsymbol{#1}}&#10;\newcommand{\myBoldGreekNotationLower}[1]{{\bm{#1}}}&#10;\newcommand{\myBoldGreekNotationUpper}[1]{{\bm{#1}}}&#10;\newcommand{\balpha}  {{\myBoldGreekNotationLower{\alpha}  }}&#10;\newcommand{\bbeta}   {{\myBoldGreekNotationLower{\beta}   }}&#10;\newcommand{\bgamma}  {{\myBoldGreekNotationLower{\gamma}  }}&#10;\newcommand{\bdelta}  {{\myBoldGreekNotationLower{\delta}  }}&#10;\newcommand{\bepsilon}{{\myBoldGreekNotationLower{\epsilon}}}&#10;\newcommand{\bzeta}   {{\myBoldGreekNotationLower{\zeta}   }}&#10;\newcommand{\btheta}  {{\myBoldGreekNotationLower{\theta}  }}&#10;\newcommand{\biota}   {{\myBoldGreekNotationLower{\iota}   }}&#10;\newcommand{\bkappa}  {{\myBoldGreekNotationLower{\kappa}  }}&#10;\newcommand{\blambda} {{\myBoldGreekNotationLower{\lambda} }}&#10;\newcommand{\bmu}     {{\myBoldGreekNotationLower{\mu}     }}&#10;\newcommand{\bnu}     {{\myBoldGreekNotationLower{\nu}     }}&#10;\newcommand{\bxi}     {{\myBoldGreekNotationLower{\xi}     }}&#10;\newcommand{\bomicron}{{\myBoldGreekNotationLower{\omicron}}}&#10;\newcommand{\bpi}     {{\myBoldGreekNotationLower{\pi}     }}&#10;\newcommand{\brho}    {{\myBoldGreekNotationLower{\rho}    }}&#10;\newcommand{\bsigma}  {{\myBoldGreekNotationLower{\sigma}  }}&#10;\newcommand{\btau}    {{\myBoldGreekNotationLower{\tau}    }}&#10;\newcommand{\bupsilon}{{\myBoldGreekNotationLower{\upsilon}}}&#10;\newcommand{\bphi}    {{\myBoldGreekNotationLower{\phi}    }}&#10;\newcommand{\bchi}    {{\myBoldGreekNotationLower{\chi}    }}&#10;\newcommand{\bpsi}    {{\myBoldGreekNotationLower{\psi}    }}&#10;\newcommand{\bomega}  {{\myBoldGreekNotationLower{\omega}  }}&#10;&#10;\newcommand{\bGamma}  {{\myBoldGreekNotationUpper{\Gamma}  }}&#10;\newcommand{\bDelta}  {{\myBoldGreekNotationUpper{\Delta}  }}&#10;\newcommand{\bTheta}  {{\myBoldGreekNotationUpper{\Theta}  }}&#10;\newcommand{\bLambda} {{\myBoldGreekNotationUpper{\Lambda} }}&#10;\newcommand{\bXi}     {{\myBoldGreekNotationUpper{\Xi}     }}&#10;\newcommand{\bPi}     {{\myBoldGreekNotationUpper{\Pi}     }}&#10;\newcommand{\bSigma}  {{\myBoldGreekNotationUpper{\Sigma}  }}&#10;\newcommand{\bUpsilon}{{\myBoldGreekNotationUpper{\Upsilon}}}&#10;\newcommand{\bPhi}    {{\myBoldGreekNotationUpper{\Phi}    }}&#10;\newcommand{\bPsi}    {{\myBoldGreekNotationUpper{\Psi}    }}&#10;\newcommand{\bOmega}  {{\myBoldGreekNotationUpper{\Omega}  }}&#10;&#10;\newcommand{\inn}[2][0cm]{\mathopen{}\left|{#2}\parbox[h][#1]{0cm}{}\right|}&#10;\newcommand{\invn}[2][0cm]{\mathopen{}\left|\left|{#2}\parbox[h][#1]{0cm}{}\right|\right|}&#10;&#10;%\newcommand{\Sa}{{\mathbf {Sa}}}&#10;%\newcommand{\Topo}{{\mathbf {Topo}}}&#10;%\newcommand{\Sep}{{\mathbf {Sep}}}&#10;%\newcommand{\Str}{{\mathbf {Str}}}&#10;%\newcommand{\Reg}{{\mathbf {Reg}}}&#10;&#10;%\newcommand{\PPhi}{{\pmb \Phi}}&#10;%\newcommand{\PPi}{{\pmb \Pi}}&#10;%\newcommand{\PPhi}{{\bm \Phi}}&#10;%\newcommand{\PPi}{{\bm \Pi}}&#10;\newcommand{\PPhi}{{\Phi}}&#10;\newcommand{\PPi}{{\Pi}}&#10;\newcommand{\ppi}{{\pi}}&#10;\newcommand{\ggam}{{\gamma}}&#10;&#10;\newcommand{\cA}{{\mathcal A}}&#10;\newcommand{\cB}{{\mathcal B}}&#10;\newcommand{\cC}{{\mathcal C}}&#10;\newcommand{\cD}{{\mathcal D}}&#10;\newcommand{\cE}{{\mathcal E}}&#10;\newcommand{\cF}{{\mathcal F}}&#10;\newcommand{\cG}{{\mathcal G}}&#10;\newcommand{\cH}{{\mathcal H}}&#10;\newcommand{\cI}{{\mathcal I}}&#10;\newcommand{\cJ}{{\mathcal J}}&#10;\newcommand{\cK}{{\mathcal K}}&#10;\newcommand{\cL}{{\mathcal L}}&#10;\newcommand{\cM}{{\mathcal M}}&#10;\newcommand{\cN}{{\mathcal N}}&#10;\newcommand{\cO}{{\mathcal O}}&#10;\newcommand{\cP}{{\mathcal P}}&#10;\newcommand{\cQ}{{\mathcal Q}}&#10;\newcommand{\cR}{{\mathcal R}}&#10;\newcommand{\cS}{{\mathcal S}}&#10;\newcommand{\cT}{{\mathcal T}}&#10;\newcommand{\cU}{{\mathcal U}}&#10;\newcommand{\cV}{{\mathcal V}}&#10;\newcommand{\cW}{{\mathcal W}}&#10;\newcommand{\cX}{{\mathcal X}}&#10;\newcommand{\cY}{{\mathcal Y}}&#10;\newcommand{\cZ}{{\mathcal Z}}&#10;&#10;\newcommand{\ca}{{\mathcal a}}&#10;\newcommand{\cb}{{\mathcal b}}&#10;\newcommand{\cc}{{\mathcal c}}&#10;\newcommand{\cd}{{\mathcal d}}&#10;\newcommand{\ce}{{\mathcal e}}&#10;%\newcommand{\cf}{{\mathcal f}}&#10;\newcommand{\cg}{{\mathcal g}}&#10;\newcommand{\ch}{{\mathcal h}}&#10;\newcommand{\ci}{{\mathcal i}}&#10;\newcommand{\cj}{{\mathcal j}}&#10;%\newcommand{\ck}{{\mathcal k}}&#10;\newcommand{\cl}{{\mathcal l}}&#10;\newcommand{\cm}{{\mathcal m}}&#10;\newcommand{\cn}{{\mathcal n}}&#10;\newcommand{\co}{{\mathcal o}}&#10;\newcommand{\cp}{{\mathcal p}}&#10;\newcommand{\cq}{{\mathcal q}}&#10;%\newcommand{\cr}{{\mathcal r}}&#10;\newcommand{\cs}{{\mathcal s}}&#10;\newcommand{\ct}{{\mathcal t}}&#10;\newcommand{\cu}{{\mathcal u}}&#10;\newcommand{\cv}{{\mathcal v}}&#10;\newcommand{\cw}{{\mathcal w}}&#10;\newcommand{\cx}{{\mathcal x}}&#10;\newcommand{\cy}{{\mathcal y}}&#10;\newcommand{\cz}{{\mathcal z}}&#10;&#10;%cool package Styles&#10;\Style{IdentityMatrixSymb=\mI,%&#10;       DSymb={\mathrm d},%&#10;       IntegrateDifferentialDSymb={\mathrm d},%&#10;       TrParen=p,%&#10;       DetParen=p}&#10;\Style{DDisplayFunc=outset}&#10;\renewcommand{\Transpose}[1]{ {#1}^\Transp }&#10;\newcommand{\TransposeInv}[1]{ {#1}^{-\Transp} }&#10;\newcommand{\T}[1]{\Transpose{#1}}&#10;\newcommand{\TInv}[1]{\TransposeInv{#1}}&#10;\newcommand{\Inv}[1]{ {#1}^{-1} }&#10;\newcommand{\Transp}{{{\mathrm T}}}&#10;      &#10;\newcommand{\Rank}[1]    {\operatorname{rank}\inp{#1}}&#10;\newcommand{\Vol}[1]     {\operatorname{vol}\inp{#1}}&#10;\renewcommand{\Vec}[1]   {\operatorname{vec}\inp{#1}}&#10;\renewcommand{\Div}[1]   {\T{\nabla} \, #1}&#10;\newcommand{\Diag}[1]    {\operatorname{diag}\inp{#1}}&#10;\newcommand{\Dim}[1]     {\operatorname{dim}\inp{#1}}&#10;\newcommand{\Diagof}[1]  {\operatorname{diag}^{-1}\inp{#1}}&#10;\newcommand*{\diff}{\mathop{}\!\mathrm{d}} %e.g. $F(x) = \int\!f(x)\diff x$&#10;\newcommand{\Argmin}[1]{\underset{#1}{\operatorname{argmin}} \;}&#10;\newcommand{\Maxof}[1]{\underset{#1}{\operatorname{max}} \;}&#10;\newcommand{\Minof}[1]{\underset{#1}{\operatorname{min}} \;}&#10;&#10;\providecommand{\e}[1]{\ensuremath{\cdot 10^{#1}}}&#10;&#10;%workaround for mathbold in cool, cf. http://tex.stackexchange.com/questions/97910&#10;\let\oldmb\mathbold&#10;\protected\def\mathbold{\oldmb}&#10;&#10;\newcommand{\CB} [1]{{\color{#1}     $\bullet$}}&#10;\newcommand{\CBB}[2]{{\color[#1]{#2} $\bullet$}}&#10;&#10;\newcommand{\ie}{i.e.}&#10;\newcommand{\Ie}{I.e.}&#10;\newcommand{\eg}{e.g.}&#10;\newcommand{\Eg}{E.g.}&#10;\newcommand{\cf}{cf.\ }&#10;\newcommand{\Cf}{Cf.\ }&#10;\newcommand{\etc}{etc.\ }&#10;\newcommand{\wrt}{w.r.t.\ }&#10;\newcommand{\Wrt}{W.r.t.\ }&#10;% \newcommand{\wlog}{w.l.o.g.~}&#10;\newcommand{\Wlog}{W.l.o.g.\ }&#10;\newcommand{\resp}{resp.\ }&#10;\newcommand{\etal}{et al.\ }&#10;&#10;\newtheorem{theorem}{Theorem}&#10;\newtheorem{definition}{Definition}&#10;\newtheorem{expectation}{Expectation}&#10;\newtheorem{problem}{Problem}&#10;%\newtheorem{algorithm}{Algorithm}&#10;&#10;%\newenvironment{fshaded}{%&#10;%\def\FrameCommand{\fcolorbox{framecolor}{shadecolor}}%&#10;%\MakeFramed {\FrameRestore}}%&#10;%{\endMakeFramed}&#10;%&#10;%\newtheorem{theorem}{Theorem}[section]&#10;%&#10;%\newenvironment{fdfn}[1][]{&#10;%\definecolor{shadecolor}{rgb}{.9,.9,1}%DEFINITION_COLORBOX&#10;%\definecolor{framecolor}{rgb}{1,1,1}%&#10;%\begin{fshaded}\begin{theorem}[#1]}{\end{theorem}\end{fshaded}}&#10;%&#10;%&#10;%\begin{fdfn}[Blash]&#10;%Eine Zahlenfolge ...&#10;%\end{fdfn}&#10;%&#10;%\begin{fdfn}[Test]&#10;%Eine Zahlenfolge ...&#10;%\end{fdfn}&#10;&#10;% :mode=latex: %&#10;&#10;\begin{document}&#10;&#10;\[&#10;f(x,y) = \sum_{j=0}^m\sum_{i=0}^n{b_i(x)b_j(y) \, f_{ij}}&#10;\]&#10;&#10;\end{document}"/>
  <p:tag name="IGUANATEXSIZE" val="22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%\usepackage[osf,sc]{mathpazo}&#10;\usepackage{cool}&#10;\pagestyle{empty}&#10;&#10;%!TEX root = diss.tex&#10;&#10;%%%%%%%%%%%%%%%%%%%%%%%%%%%%%%%%%%%%%%%%%%%%%%%%%%%%%%%%%%%%%&#10;%% LaTeX math macros&#10;%%%%%%%%%%%%%%%%%%%%%%%%%%%%%%%%%%%%%%%%%%%%%%%%%%%%%%%%%%%%%&#10;&#10;\newcommand{\mySetNotation}[1]{{\mathbb{#1}}}&#10;\newcommand{\RRSet}{{\mySetNotation{R}}}&#10;\newcommand{\EESet}{{\mySetNotation{E}}}&#10;\newcommand{\NNSet}{{\mySetNotation{N}}}&#10;\newcommand{\QQSet}{{\mySetNotation{Q}}}&#10;&#10;\newcommand{\myBoldNotation}[1]{{\mathbf #1}}&#10;%\newcommand{\myBoldNotation}[1]{{\mathbold{#1}}} %for euler math&#10;\newcommand{\va}   {{\myBoldNotation{a}}}&#10;\newcommand{\vb}   {{\myBoldNotation{b}}}&#10;\newcommand{\vc}   {{\myBoldNotation{c}}}&#10;\newcommand{\vd}   {{\myBoldNotation{d}}}&#10;\newcommand{\ve}   {{\myBoldNotation{e}}}&#10;\newcommand{\vf}   {{\myBoldNotation{f}}}&#10;\newcommand{\vg}   {{\myBoldNotation{g}}}&#10;\newcommand{\vh}   {{\myBoldNotation{h}}}&#10;\newcommand{\vi}   {{\myBoldNotation{i}}}&#10;\newcommand{\vj}   {{\myBoldNotation{j}}}&#10;\newcommand{\vk}   {{\myBoldNotation{k}}}&#10;\newcommand{\vl}   {{\myBoldNotation{l}}}&#10;\newcommand{\vm}   {{\myBoldNotation{m}}}&#10;\newcommand{\vn}   {{\myBoldNotation{n}}}&#10;\newcommand{\nn}   {{\myBoldNotation{n}}}&#10;\newcommand{\vo}   {{\myBoldNotation{o}}}&#10;\newcommand{\vp}   {{\myBoldNotation{p}}}&#10;\newcommand{\pp}   {{\myBoldNotation{p}}}&#10;\newcommand{\vq}   {{\myBoldNotation{q}}}&#10;\newcommand{\vr}   {{\myBoldNotation{r}}}&#10;\newcommand{\vs}   {{\myBoldNotation{s}}}&#10;\newcommand{\vt}   {{\myBoldNotation{t}}}&#10;\newcommand{\vu}   {{\myBoldNotation{u}}}&#10;\newcommand{\vv}   {{\myBoldNotation{v}}}&#10;\newcommand{\vw}   {{\myBoldNotation{w}}}&#10;\newcommand{\vx}   {{\myBoldNotation{x}}}&#10;\newcommand{\vy}   {{\myBoldNotation{y}}}&#10;\newcommand{\vz}   {{\myBoldNotation{z}}}&#10;\newcommand{\vNull}{{\myBoldNotation{0}}}&#10;\newcommand{\vOne} {{\myBoldNotation{1}}}&#10;&#10;\newcommand{\mA}   {{\myBoldNotation{A}}}&#10;\newcommand{\mB}   {{\myBoldNotation{B}}}&#10;\newcommand{\mC}   {{\myBoldNotation{C}}}&#10;\newcommand{\mD}   {{\myBoldNotation{D}}}&#10;\newcommand{\mE}   {{\myBoldNotation{E}}}&#10;\newcommand{\mF}   {{\myBoldNotation{F}}}&#10;\newcommand{\mG}   {{\myBoldNotation{G}}}&#10;\newcommand{\mH}   {{\myBoldNotation{H}}}&#10;\newcommand{\mI}   {{\myBoldNotation{I}}}&#10;\newcommand{\mJ}   {{\myBoldNotation{J}}}&#10;\newcommand{\mK}   {{\myBoldNotation{K}}}&#10;\newcommand{\mL}   {{\myBoldNotation{L}}}&#10;\newcommand{\mM}   {{\myBoldNotation{M}}}&#10;\newcommand{\mN}   {{\myBoldNotation{N}}}&#10;\newcommand{\mO}   {{\myBoldNotation{O}}}&#10;\newcommand{\mP}   {{\myBoldNotation{P}}}&#10;\newcommand{\mQ}   {{\myBoldNotation{Q}}}&#10;\newcommand{\mR}   {{\myBoldNotation{R}}}&#10;\newcommand{\mS}   {{\myBoldNotation{S}}}&#10;\newcommand{\mT}   {{\myBoldNotation{T}}}&#10;\newcommand{\mU}   {{\myBoldNotation{U}}}&#10;\newcommand{\mV}   {{\myBoldNotation{V}}}&#10;\newcommand{\mW}   {{\myBoldNotation{W}}}&#10;\newcommand{\mX}   {{\myBoldNotation{X}}}&#10;\newcommand{\mY}   {{\myBoldNotation{Y}}}&#10;\newcommand{\mZ}   {{\myBoldNotation{Z}}}&#10;\newcommand{\mNull}{{\myBoldNotation{0}}}&#10;&#10;%\newcommand{\myBoldGreekNotation}[1]{\boldsymbol{#1}}&#10;\newcommand{\myBoldGreekNotationLower}[1]{{\bm{#1}}}&#10;\newcommand{\myBoldGreekNotationUpper}[1]{{\bm{#1}}}&#10;\newcommand{\balpha}  {{\myBoldGreekNotationLower{\alpha}  }}&#10;\newcommand{\bbeta}   {{\myBoldGreekNotationLower{\beta}   }}&#10;\newcommand{\bgamma}  {{\myBoldGreekNotationLower{\gamma}  }}&#10;\newcommand{\bdelta}  {{\myBoldGreekNotationLower{\delta}  }}&#10;\newcommand{\bepsilon}{{\myBoldGreekNotationLower{\epsilon}}}&#10;\newcommand{\bzeta}   {{\myBoldGreekNotationLower{\zeta}   }}&#10;\newcommand{\btheta}  {{\myBoldGreekNotationLower{\theta}  }}&#10;\newcommand{\biota}   {{\myBoldGreekNotationLower{\iota}   }}&#10;\newcommand{\bkappa}  {{\myBoldGreekNotationLower{\kappa}  }}&#10;\newcommand{\blambda} {{\myBoldGreekNotationLower{\lambda} }}&#10;\newcommand{\bmu}     {{\myBoldGreekNotationLower{\mu}     }}&#10;\newcommand{\bnu}     {{\myBoldGreekNotationLower{\nu}     }}&#10;\newcommand{\bxi}     {{\myBoldGreekNotationLower{\xi}     }}&#10;\newcommand{\bomicron}{{\myBoldGreekNotationLower{\omicron}}}&#10;\newcommand{\bpi}     {{\myBoldGreekNotationLower{\pi}     }}&#10;\newcommand{\brho}    {{\myBoldGreekNotationLower{\rho}    }}&#10;\newcommand{\bsigma}  {{\myBoldGreekNotationLower{\sigma}  }}&#10;\newcommand{\btau}    {{\myBoldGreekNotationLower{\tau}    }}&#10;\newcommand{\bupsilon}{{\myBoldGreekNotationLower{\upsilon}}}&#10;\newcommand{\bphi}    {{\myBoldGreekNotationLower{\phi}    }}&#10;\newcommand{\bchi}    {{\myBoldGreekNotationLower{\chi}    }}&#10;\newcommand{\bpsi}    {{\myBoldGreekNotationLower{\psi}    }}&#10;\newcommand{\bomega}  {{\myBoldGreekNotationLower{\omega}  }}&#10;&#10;\newcommand{\bGamma}  {{\myBoldGreekNotationUpper{\Gamma}  }}&#10;\newcommand{\bDelta}  {{\myBoldGreekNotationUpper{\Delta}  }}&#10;\newcommand{\bTheta}  {{\myBoldGreekNotationUpper{\Theta}  }}&#10;\newcommand{\bLambda} {{\myBoldGreekNotationUpper{\Lambda} }}&#10;\newcommand{\bXi}     {{\myBoldGreekNotationUpper{\Xi}     }}&#10;\newcommand{\bPi}     {{\myBoldGreekNotationUpper{\Pi}     }}&#10;\newcommand{\bSigma}  {{\myBoldGreekNotationUpper{\Sigma}  }}&#10;\newcommand{\bUpsilon}{{\myBoldGreekNotationUpper{\Upsilon}}}&#10;\newcommand{\bPhi}    {{\myBoldGreekNotationUpper{\Phi}    }}&#10;\newcommand{\bPsi}    {{\myBoldGreekNotationUpper{\Psi}    }}&#10;\newcommand{\bOmega}  {{\myBoldGreekNotationUpper{\Omega}  }}&#10;&#10;\newcommand{\inn}[2][0cm]{\mathopen{}\left|{#2}\parbox[h][#1]{0cm}{}\right|}&#10;\newcommand{\invn}[2][0cm]{\mathopen{}\left|\left|{#2}\parbox[h][#1]{0cm}{}\right|\right|}&#10;&#10;%\newcommand{\Sa}{{\mathbf {Sa}}}&#10;%\newcommand{\Topo}{{\mathbf {Topo}}}&#10;%\newcommand{\Sep}{{\mathbf {Sep}}}&#10;%\newcommand{\Str}{{\mathbf {Str}}}&#10;%\newcommand{\Reg}{{\mathbf {Reg}}}&#10;&#10;%\newcommand{\PPhi}{{\pmb \Phi}}&#10;%\newcommand{\PPi}{{\pmb \Pi}}&#10;%\newcommand{\PPhi}{{\bm \Phi}}&#10;%\newcommand{\PPi}{{\bm \Pi}}&#10;\newcommand{\PPhi}{{\Phi}}&#10;\newcommand{\PPi}{{\Pi}}&#10;\newcommand{\ppi}{{\pi}}&#10;\newcommand{\ggam}{{\gamma}}&#10;&#10;\newcommand{\cA}{{\mathcal A}}&#10;\newcommand{\cB}{{\mathcal B}}&#10;\newcommand{\cC}{{\mathcal C}}&#10;\newcommand{\cD}{{\mathcal D}}&#10;\newcommand{\cE}{{\mathcal E}}&#10;\newcommand{\cF}{{\mathcal F}}&#10;\newcommand{\cG}{{\mathcal G}}&#10;\newcommand{\cH}{{\mathcal H}}&#10;\newcommand{\cI}{{\mathcal I}}&#10;\newcommand{\cJ}{{\mathcal J}}&#10;\newcommand{\cK}{{\mathcal K}}&#10;\newcommand{\cL}{{\mathcal L}}&#10;\newcommand{\cM}{{\mathcal M}}&#10;\newcommand{\cN}{{\mathcal N}}&#10;\newcommand{\cO}{{\mathcal O}}&#10;\newcommand{\cP}{{\mathcal P}}&#10;\newcommand{\cQ}{{\mathcal Q}}&#10;\newcommand{\cR}{{\mathcal R}}&#10;\newcommand{\cS}{{\mathcal S}}&#10;\newcommand{\cT}{{\mathcal T}}&#10;\newcommand{\cU}{{\mathcal U}}&#10;\newcommand{\cV}{{\mathcal V}}&#10;\newcommand{\cW}{{\mathcal W}}&#10;\newcommand{\cX}{{\mathcal X}}&#10;\newcommand{\cY}{{\mathcal Y}}&#10;\newcommand{\cZ}{{\mathcal Z}}&#10;&#10;\newcommand{\ca}{{\mathcal a}}&#10;\newcommand{\cb}{{\mathcal b}}&#10;\newcommand{\cc}{{\mathcal c}}&#10;\newcommand{\cd}{{\mathcal d}}&#10;\newcommand{\ce}{{\mathcal e}}&#10;%\newcommand{\cf}{{\mathcal f}}&#10;\newcommand{\cg}{{\mathcal g}}&#10;\newcommand{\ch}{{\mathcal h}}&#10;\newcommand{\ci}{{\mathcal i}}&#10;\newcommand{\cj}{{\mathcal j}}&#10;%\newcommand{\ck}{{\mathcal k}}&#10;\newcommand{\cl}{{\mathcal l}}&#10;\newcommand{\cm}{{\mathcal m}}&#10;\newcommand{\cn}{{\mathcal n}}&#10;\newcommand{\co}{{\mathcal o}}&#10;\newcommand{\cp}{{\mathcal p}}&#10;\newcommand{\cq}{{\mathcal q}}&#10;%\newcommand{\cr}{{\mathcal r}}&#10;\newcommand{\cs}{{\mathcal s}}&#10;\newcommand{\ct}{{\mathcal t}}&#10;\newcommand{\cu}{{\mathcal u}}&#10;\newcommand{\cv}{{\mathcal v}}&#10;\newcommand{\cw}{{\mathcal w}}&#10;\newcommand{\cx}{{\mathcal x}}&#10;\newcommand{\cy}{{\mathcal y}}&#10;\newcommand{\cz}{{\mathcal z}}&#10;&#10;%cool package Styles&#10;\Style{IdentityMatrixSymb=\mI,%&#10;       DSymb={\mathrm d},%&#10;       IntegrateDifferentialDSymb={\mathrm d},%&#10;       TrParen=p,%&#10;       DetParen=p}&#10;\Style{DDisplayFunc=outset}&#10;\renewcommand{\Transpose}[1]{ {#1}^\Transp }&#10;\newcommand{\TransposeInv}[1]{ {#1}^{-\Transp} }&#10;\newcommand{\T}[1]{\Transpose{#1}}&#10;\newcommand{\TInv}[1]{\TransposeInv{#1}}&#10;\newcommand{\Inv}[1]{ {#1}^{-1} }&#10;\newcommand{\Transp}{{{\mathrm T}}}&#10;      &#10;\newcommand{\Rank}[1]    {\operatorname{rank}\inp{#1}}&#10;\newcommand{\Vol}[1]     {\operatorname{vol}\inp{#1}}&#10;\renewcommand{\Vec}[1]   {\operatorname{vec}\inp{#1}}&#10;\renewcommand{\Div}[1]   {\T{\nabla} \, #1}&#10;\newcommand{\Diag}[1]    {\operatorname{diag}\inp{#1}}&#10;\newcommand{\Dim}[1]     {\operatorname{dim}\inp{#1}}&#10;\newcommand{\Diagof}[1]  {\operatorname{diag}^{-1}\inp{#1}}&#10;\newcommand*{\diff}{\mathop{}\!\mathrm{d}} %e.g. $F(x) = \int\!f(x)\diff x$&#10;\newcommand{\Argmin}[1]{\underset{#1}{\operatorname{argmin}} \;}&#10;\newcommand{\Maxof}[1]{\underset{#1}{\operatorname{max}} \;}&#10;\newcommand{\Minof}[1]{\underset{#1}{\operatorname{min}} \;}&#10;&#10;\providecommand{\e}[1]{\ensuremath{\cdot 10^{#1}}}&#10;&#10;%workaround for mathbold in cool, cf. http://tex.stackexchange.com/questions/97910&#10;\let\oldmb\mathbold&#10;\protected\def\mathbold{\oldmb}&#10;&#10;\newcommand{\CB} [1]{{\color{#1}     $\bullet$}}&#10;\newcommand{\CBB}[2]{{\color[#1]{#2} $\bullet$}}&#10;&#10;\newcommand{\ie}{i.e.}&#10;\newcommand{\Ie}{I.e.}&#10;\newcommand{\eg}{e.g.}&#10;\newcommand{\Eg}{E.g.}&#10;\newcommand{\cf}{cf.\ }&#10;\newcommand{\Cf}{Cf.\ }&#10;\newcommand{\etc}{etc.\ }&#10;\newcommand{\wrt}{w.r.t.\ }&#10;\newcommand{\Wrt}{W.r.t.\ }&#10;% \newcommand{\wlog}{w.l.o.g.~}&#10;\newcommand{\Wlog}{W.l.o.g.\ }&#10;\newcommand{\resp}{resp.\ }&#10;\newcommand{\etal}{et al.\ }&#10;&#10;\newtheorem{theorem}{Theorem}&#10;\newtheorem{definition}{Definition}&#10;\newtheorem{expectation}{Expectation}&#10;\newtheorem{problem}{Problem}&#10;%\newtheorem{algorithm}{Algorithm}&#10;&#10;%\newenvironment{fshaded}{%&#10;%\def\FrameCommand{\fcolorbox{framecolor}{shadecolor}}%&#10;%\MakeFramed {\FrameRestore}}%&#10;%{\endMakeFramed}&#10;%&#10;%\newtheorem{theorem}{Theorem}[section]&#10;%&#10;%\newenvironment{fdfn}[1][]{&#10;%\definecolor{shadecolor}{rgb}{.9,.9,1}%DEFINITION_COLORBOX&#10;%\definecolor{framecolor}{rgb}{1,1,1}%&#10;%\begin{fshaded}\begin{theorem}[#1]}{\end{theorem}\end{fshaded}}&#10;%&#10;%&#10;%\begin{fdfn}[Blash]&#10;%Eine Zahlenfolge ...&#10;%\end{fdfn}&#10;%&#10;%\begin{fdfn}[Test]&#10;%Eine Zahlenfolge ...&#10;%\end{fdfn}&#10;&#10;% :mode=latex: %&#10;&#10;\begin{document}&#10;&#10;\[f(x) = \Sum{b_i(x) \, f_i}{i,0,n}\]&#10;&#10;\end{document}"/>
  <p:tag name="IGUANATEXSIZE" val="22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%\usepackage[osf,sc]{mathpazo}&#10;\usepackage{cool}&#10;\pagestyle{empty}&#10;&#10;%!TEX root = diss.tex&#10;&#10;%%%%%%%%%%%%%%%%%%%%%%%%%%%%%%%%%%%%%%%%%%%%%%%%%%%%%%%%%%%%%&#10;%% LaTeX math macros&#10;%%%%%%%%%%%%%%%%%%%%%%%%%%%%%%%%%%%%%%%%%%%%%%%%%%%%%%%%%%%%%&#10;&#10;\newcommand{\mySetNotation}[1]{{\mathbb{#1}}}&#10;\newcommand{\RRSet}{{\mySetNotation{R}}}&#10;\newcommand{\EESet}{{\mySetNotation{E}}}&#10;\newcommand{\NNSet}{{\mySetNotation{N}}}&#10;\newcommand{\QQSet}{{\mySetNotation{Q}}}&#10;&#10;\newcommand{\myBoldNotation}[1]{{\mathbf #1}}&#10;%\newcommand{\myBoldNotation}[1]{{\mathbold{#1}}} %for euler math&#10;\newcommand{\va}   {{\myBoldNotation{a}}}&#10;\newcommand{\vb}   {{\myBoldNotation{b}}}&#10;\newcommand{\vc}   {{\myBoldNotation{c}}}&#10;\newcommand{\vd}   {{\myBoldNotation{d}}}&#10;\newcommand{\ve}   {{\myBoldNotation{e}}}&#10;\newcommand{\vf}   {{\myBoldNotation{f}}}&#10;\newcommand{\vg}   {{\myBoldNotation{g}}}&#10;\newcommand{\vh}   {{\myBoldNotation{h}}}&#10;\newcommand{\vi}   {{\myBoldNotation{i}}}&#10;\newcommand{\vj}   {{\myBoldNotation{j}}}&#10;\newcommand{\vk}   {{\myBoldNotation{k}}}&#10;\newcommand{\vl}   {{\myBoldNotation{l}}}&#10;\newcommand{\vm}   {{\myBoldNotation{m}}}&#10;\newcommand{\vn}   {{\myBoldNotation{n}}}&#10;\newcommand{\nn}   {{\myBoldNotation{n}}}&#10;\newcommand{\vo}   {{\myBoldNotation{o}}}&#10;\newcommand{\vp}   {{\myBoldNotation{p}}}&#10;\newcommand{\pp}   {{\myBoldNotation{p}}}&#10;\newcommand{\vq}   {{\myBoldNotation{q}}}&#10;\newcommand{\vr}   {{\myBoldNotation{r}}}&#10;\newcommand{\vs}   {{\myBoldNotation{s}}}&#10;\newcommand{\vt}   {{\myBoldNotation{t}}}&#10;\newcommand{\vu}   {{\myBoldNotation{u}}}&#10;\newcommand{\vv}   {{\myBoldNotation{v}}}&#10;\newcommand{\vw}   {{\myBoldNotation{w}}}&#10;\newcommand{\vx}   {{\myBoldNotation{x}}}&#10;\newcommand{\vy}   {{\myBoldNotation{y}}}&#10;\newcommand{\vz}   {{\myBoldNotation{z}}}&#10;\newcommand{\vNull}{{\myBoldNotation{0}}}&#10;\newcommand{\vOne} {{\myBoldNotation{1}}}&#10;&#10;\newcommand{\mA}   {{\myBoldNotation{A}}}&#10;\newcommand{\mB}   {{\myBoldNotation{B}}}&#10;\newcommand{\mC}   {{\myBoldNotation{C}}}&#10;\newcommand{\mD}   {{\myBoldNotation{D}}}&#10;\newcommand{\mE}   {{\myBoldNotation{E}}}&#10;\newcommand{\mF}   {{\myBoldNotation{F}}}&#10;\newcommand{\mG}   {{\myBoldNotation{G}}}&#10;\newcommand{\mH}   {{\myBoldNotation{H}}}&#10;\newcommand{\mI}   {{\myBoldNotation{I}}}&#10;\newcommand{\mJ}   {{\myBoldNotation{J}}}&#10;\newcommand{\mK}   {{\myBoldNotation{K}}}&#10;\newcommand{\mL}   {{\myBoldNotation{L}}}&#10;\newcommand{\mM}   {{\myBoldNotation{M}}}&#10;\newcommand{\mN}   {{\myBoldNotation{N}}}&#10;\newcommand{\mO}   {{\myBoldNotation{O}}}&#10;\newcommand{\mP}   {{\myBoldNotation{P}}}&#10;\newcommand{\mQ}   {{\myBoldNotation{Q}}}&#10;\newcommand{\mR}   {{\myBoldNotation{R}}}&#10;\newcommand{\mS}   {{\myBoldNotation{S}}}&#10;\newcommand{\mT}   {{\myBoldNotation{T}}}&#10;\newcommand{\mU}   {{\myBoldNotation{U}}}&#10;\newcommand{\mV}   {{\myBoldNotation{V}}}&#10;\newcommand{\mW}   {{\myBoldNotation{W}}}&#10;\newcommand{\mX}   {{\myBoldNotation{X}}}&#10;\newcommand{\mY}   {{\myBoldNotation{Y}}}&#10;\newcommand{\mZ}   {{\myBoldNotation{Z}}}&#10;\newcommand{\mNull}{{\myBoldNotation{0}}}&#10;&#10;%\newcommand{\myBoldGreekNotation}[1]{\boldsymbol{#1}}&#10;\newcommand{\myBoldGreekNotationLower}[1]{{\bm{#1}}}&#10;\newcommand{\myBoldGreekNotationUpper}[1]{{\bm{#1}}}&#10;\newcommand{\balpha}  {{\myBoldGreekNotationLower{\alpha}  }}&#10;\newcommand{\bbeta}   {{\myBoldGreekNotationLower{\beta}   }}&#10;\newcommand{\bgamma}  {{\myBoldGreekNotationLower{\gamma}  }}&#10;\newcommand{\bdelta}  {{\myBoldGreekNotationLower{\delta}  }}&#10;\newcommand{\bepsilon}{{\myBoldGreekNotationLower{\epsilon}}}&#10;\newcommand{\bzeta}   {{\myBoldGreekNotationLower{\zeta}   }}&#10;\newcommand{\btheta}  {{\myBoldGreekNotationLower{\theta}  }}&#10;\newcommand{\biota}   {{\myBoldGreekNotationLower{\iota}   }}&#10;\newcommand{\bkappa}  {{\myBoldGreekNotationLower{\kappa}  }}&#10;\newcommand{\blambda} {{\myBoldGreekNotationLower{\lambda} }}&#10;\newcommand{\bmu}     {{\myBoldGreekNotationLower{\mu}     }}&#10;\newcommand{\bnu}     {{\myBoldGreekNotationLower{\nu}     }}&#10;\newcommand{\bxi}     {{\myBoldGreekNotationLower{\xi}     }}&#10;\newcommand{\bomicron}{{\myBoldGreekNotationLower{\omicron}}}&#10;\newcommand{\bpi}     {{\myBoldGreekNotationLower{\pi}     }}&#10;\newcommand{\brho}    {{\myBoldGreekNotationLower{\rho}    }}&#10;\newcommand{\bsigma}  {{\myBoldGreekNotationLower{\sigma}  }}&#10;\newcommand{\btau}    {{\myBoldGreekNotationLower{\tau}    }}&#10;\newcommand{\bupsilon}{{\myBoldGreekNotationLower{\upsilon}}}&#10;\newcommand{\bphi}    {{\myBoldGreekNotationLower{\phi}    }}&#10;\newcommand{\bchi}    {{\myBoldGreekNotationLower{\chi}    }}&#10;\newcommand{\bpsi}    {{\myBoldGreekNotationLower{\psi}    }}&#10;\newcommand{\bomega}  {{\myBoldGreekNotationLower{\omega}  }}&#10;&#10;\newcommand{\bGamma}  {{\myBoldGreekNotationUpper{\Gamma}  }}&#10;\newcommand{\bDelta}  {{\myBoldGreekNotationUpper{\Delta}  }}&#10;\newcommand{\bTheta}  {{\myBoldGreekNotationUpper{\Theta}  }}&#10;\newcommand{\bLambda} {{\myBoldGreekNotationUpper{\Lambda} }}&#10;\newcommand{\bXi}     {{\myBoldGreekNotationUpper{\Xi}     }}&#10;\newcommand{\bPi}     {{\myBoldGreekNotationUpper{\Pi}     }}&#10;\newcommand{\bSigma}  {{\myBoldGreekNotationUpper{\Sigma}  }}&#10;\newcommand{\bUpsilon}{{\myBoldGreekNotationUpper{\Upsilon}}}&#10;\newcommand{\bPhi}    {{\myBoldGreekNotationUpper{\Phi}    }}&#10;\newcommand{\bPsi}    {{\myBoldGreekNotationUpper{\Psi}    }}&#10;\newcommand{\bOmega}  {{\myBoldGreekNotationUpper{\Omega}  }}&#10;&#10;\newcommand{\inn}[2][0cm]{\mathopen{}\left|{#2}\parbox[h][#1]{0cm}{}\right|}&#10;\newcommand{\invn}[2][0cm]{\mathopen{}\left|\left|{#2}\parbox[h][#1]{0cm}{}\right|\right|}&#10;&#10;%\newcommand{\Sa}{{\mathbf {Sa}}}&#10;%\newcommand{\Topo}{{\mathbf {Topo}}}&#10;%\newcommand{\Sep}{{\mathbf {Sep}}}&#10;%\newcommand{\Str}{{\mathbf {Str}}}&#10;%\newcommand{\Reg}{{\mathbf {Reg}}}&#10;&#10;%\newcommand{\PPhi}{{\pmb \Phi}}&#10;%\newcommand{\PPi}{{\pmb \Pi}}&#10;%\newcommand{\PPhi}{{\bm \Phi}}&#10;%\newcommand{\PPi}{{\bm \Pi}}&#10;\newcommand{\PPhi}{{\Phi}}&#10;\newcommand{\PPi}{{\Pi}}&#10;\newcommand{\ppi}{{\pi}}&#10;\newcommand{\ggam}{{\gamma}}&#10;&#10;\newcommand{\cA}{{\mathcal A}}&#10;\newcommand{\cB}{{\mathcal B}}&#10;\newcommand{\cC}{{\mathcal C}}&#10;\newcommand{\cD}{{\mathcal D}}&#10;\newcommand{\cE}{{\mathcal E}}&#10;\newcommand{\cF}{{\mathcal F}}&#10;\newcommand{\cG}{{\mathcal G}}&#10;\newcommand{\cH}{{\mathcal H}}&#10;\newcommand{\cI}{{\mathcal I}}&#10;\newcommand{\cJ}{{\mathcal J}}&#10;\newcommand{\cK}{{\mathcal K}}&#10;\newcommand{\cL}{{\mathcal L}}&#10;\newcommand{\cM}{{\mathcal M}}&#10;\newcommand{\cN}{{\mathcal N}}&#10;\newcommand{\cO}{{\mathcal O}}&#10;\newcommand{\cP}{{\mathcal P}}&#10;\newcommand{\cQ}{{\mathcal Q}}&#10;\newcommand{\cR}{{\mathcal R}}&#10;\newcommand{\cS}{{\mathcal S}}&#10;\newcommand{\cT}{{\mathcal T}}&#10;\newcommand{\cU}{{\mathcal U}}&#10;\newcommand{\cV}{{\mathcal V}}&#10;\newcommand{\cW}{{\mathcal W}}&#10;\newcommand{\cX}{{\mathcal X}}&#10;\newcommand{\cY}{{\mathcal Y}}&#10;\newcommand{\cZ}{{\mathcal Z}}&#10;&#10;\newcommand{\ca}{{\mathcal a}}&#10;\newcommand{\cb}{{\mathcal b}}&#10;\newcommand{\cc}{{\mathcal c}}&#10;\newcommand{\cd}{{\mathcal d}}&#10;\newcommand{\ce}{{\mathcal e}}&#10;%\newcommand{\cf}{{\mathcal f}}&#10;\newcommand{\cg}{{\mathcal g}}&#10;\newcommand{\ch}{{\mathcal h}}&#10;\newcommand{\ci}{{\mathcal i}}&#10;\newcommand{\cj}{{\mathcal j}}&#10;%\newcommand{\ck}{{\mathcal k}}&#10;\newcommand{\cl}{{\mathcal l}}&#10;\newcommand{\cm}{{\mathcal m}}&#10;\newcommand{\cn}{{\mathcal n}}&#10;\newcommand{\co}{{\mathcal o}}&#10;\newcommand{\cp}{{\mathcal p}}&#10;\newcommand{\cq}{{\mathcal q}}&#10;%\newcommand{\cr}{{\mathcal r}}&#10;\newcommand{\cs}{{\mathcal s}}&#10;\newcommand{\ct}{{\mathcal t}}&#10;\newcommand{\cu}{{\mathcal u}}&#10;\newcommand{\cv}{{\mathcal v}}&#10;\newcommand{\cw}{{\mathcal w}}&#10;\newcommand{\cx}{{\mathcal x}}&#10;\newcommand{\cy}{{\mathcal y}}&#10;\newcommand{\cz}{{\mathcal z}}&#10;&#10;%cool package Styles&#10;\Style{IdentityMatrixSymb=\mI,%&#10;       DSymb={\mathrm d},%&#10;       IntegrateDifferentialDSymb={\mathrm d},%&#10;       TrParen=p,%&#10;       DetParen=p}&#10;\Style{DDisplayFunc=outset}&#10;\renewcommand{\Transpose}[1]{ {#1}^\Transp }&#10;\newcommand{\TransposeInv}[1]{ {#1}^{-\Transp} }&#10;\newcommand{\T}[1]{\Transpose{#1}}&#10;\newcommand{\TInv}[1]{\TransposeInv{#1}}&#10;\newcommand{\Inv}[1]{ {#1}^{-1} }&#10;\newcommand{\Transp}{{{\mathrm T}}}&#10;      &#10;\newcommand{\Rank}[1]    {\operatorname{rank}\inp{#1}}&#10;\newcommand{\Vol}[1]     {\operatorname{vol}\inp{#1}}&#10;\renewcommand{\Vec}[1]   {\operatorname{vec}\inp{#1}}&#10;\renewcommand{\Div}[1]   {\T{\nabla} \, #1}&#10;\newcommand{\Diag}[1]    {\operatorname{diag}\inp{#1}}&#10;\newcommand{\Dim}[1]     {\operatorname{dim}\inp{#1}}&#10;\newcommand{\Diagof}[1]  {\operatorname{diag}^{-1}\inp{#1}}&#10;\newcommand*{\diff}{\mathop{}\!\mathrm{d}} %e.g. $F(x) = \int\!f(x)\diff x$&#10;\newcommand{\Argmin}[1]{\underset{#1}{\operatorname{argmin}} \;}&#10;\newcommand{\Maxof}[1]{\underset{#1}{\operatorname{max}} \;}&#10;\newcommand{\Minof}[1]{\underset{#1}{\operatorname{min}} \;}&#10;&#10;\providecommand{\e}[1]{\ensuremath{\cdot 10^{#1}}}&#10;&#10;%workaround for mathbold in cool, cf. http://tex.stackexchange.com/questions/97910&#10;\let\oldmb\mathbold&#10;\protected\def\mathbold{\oldmb}&#10;&#10;\newcommand{\CB} [1]{{\color{#1}     $\bullet$}}&#10;\newcommand{\CBB}[2]{{\color[#1]{#2} $\bullet$}}&#10;&#10;\newcommand{\ie}{i.e.}&#10;\newcommand{\Ie}{I.e.}&#10;\newcommand{\eg}{e.g.}&#10;\newcommand{\Eg}{E.g.}&#10;\newcommand{\cf}{cf.\ }&#10;\newcommand{\Cf}{Cf.\ }&#10;\newcommand{\etc}{etc.\ }&#10;\newcommand{\wrt}{w.r.t.\ }&#10;\newcommand{\Wrt}{W.r.t.\ }&#10;% \newcommand{\wlog}{w.l.o.g.~}&#10;\newcommand{\Wlog}{W.l.o.g.\ }&#10;\newcommand{\resp}{resp.\ }&#10;\newcommand{\etal}{et al.\ }&#10;&#10;\newtheorem{theorem}{Theorem}&#10;\newtheorem{definition}{Definition}&#10;\newtheorem{expectation}{Expectation}&#10;\newtheorem{problem}{Problem}&#10;%\newtheorem{algorithm}{Algorithm}&#10;&#10;%\newenvironment{fshaded}{%&#10;%\def\FrameCommand{\fcolorbox{framecolor}{shadecolor}}%&#10;%\MakeFramed {\FrameRestore}}%&#10;%{\endMakeFramed}&#10;%&#10;%\newtheorem{theorem}{Theorem}[section]&#10;%&#10;%\newenvironment{fdfn}[1][]{&#10;%\definecolor{shadecolor}{rgb}{.9,.9,1}%DEFINITION_COLORBOX&#10;%\definecolor{framecolor}{rgb}{1,1,1}%&#10;%\begin{fshaded}\begin{theorem}[#1]}{\end{theorem}\end{fshaded}}&#10;%&#10;%&#10;%\begin{fdfn}[Blash]&#10;%Eine Zahlenfolge ...&#10;%\end{fdfn}&#10;%&#10;%\begin{fdfn}[Test]&#10;%Eine Zahlenfolge ...&#10;%\end{fdfn}&#10;&#10;% :mode=latex: %&#10;&#10;\begin{document}&#10;&#10;\[f_i\]&#10;&#10;\end{document}"/>
  <p:tag name="IGUANATEXSIZE" val="22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%\usepackage[osf,sc]{mathpazo}&#10;\usepackage{cool}&#10;\pagestyle{empty}&#10;&#10;%!TEX root = diss.tex&#10;&#10;%%%%%%%%%%%%%%%%%%%%%%%%%%%%%%%%%%%%%%%%%%%%%%%%%%%%%%%%%%%%%&#10;%% LaTeX math macros&#10;%%%%%%%%%%%%%%%%%%%%%%%%%%%%%%%%%%%%%%%%%%%%%%%%%%%%%%%%%%%%%&#10;&#10;\newcommand{\mySetNotation}[1]{{\mathbb{#1}}}&#10;\newcommand{\RRSet}{{\mySetNotation{R}}}&#10;\newcommand{\EESet}{{\mySetNotation{E}}}&#10;\newcommand{\NNSet}{{\mySetNotation{N}}}&#10;\newcommand{\QQSet}{{\mySetNotation{Q}}}&#10;&#10;\newcommand{\myBoldNotation}[1]{{\mathbf #1}}&#10;%\newcommand{\myBoldNotation}[1]{{\mathbold{#1}}} %for euler math&#10;\newcommand{\va}   {{\myBoldNotation{a}}}&#10;\newcommand{\vb}   {{\myBoldNotation{b}}}&#10;\newcommand{\vc}   {{\myBoldNotation{c}}}&#10;\newcommand{\vd}   {{\myBoldNotation{d}}}&#10;\newcommand{\ve}   {{\myBoldNotation{e}}}&#10;\newcommand{\vf}   {{\myBoldNotation{f}}}&#10;\newcommand{\vg}   {{\myBoldNotation{g}}}&#10;\newcommand{\vh}   {{\myBoldNotation{h}}}&#10;\newcommand{\vi}   {{\myBoldNotation{i}}}&#10;\newcommand{\vj}   {{\myBoldNotation{j}}}&#10;\newcommand{\vk}   {{\myBoldNotation{k}}}&#10;\newcommand{\vl}   {{\myBoldNotation{l}}}&#10;\newcommand{\vm}   {{\myBoldNotation{m}}}&#10;\newcommand{\vn}   {{\myBoldNotation{n}}}&#10;\newcommand{\nn}   {{\myBoldNotation{n}}}&#10;\newcommand{\vo}   {{\myBoldNotation{o}}}&#10;\newcommand{\vp}   {{\myBoldNotation{p}}}&#10;\newcommand{\pp}   {{\myBoldNotation{p}}}&#10;\newcommand{\vq}   {{\myBoldNotation{q}}}&#10;\newcommand{\vr}   {{\myBoldNotation{r}}}&#10;\newcommand{\vs}   {{\myBoldNotation{s}}}&#10;\newcommand{\vt}   {{\myBoldNotation{t}}}&#10;\newcommand{\vu}   {{\myBoldNotation{u}}}&#10;\newcommand{\vv}   {{\myBoldNotation{v}}}&#10;\newcommand{\vw}   {{\myBoldNotation{w}}}&#10;\newcommand{\vx}   {{\myBoldNotation{x}}}&#10;\newcommand{\vy}   {{\myBoldNotation{y}}}&#10;\newcommand{\vz}   {{\myBoldNotation{z}}}&#10;\newcommand{\vNull}{{\myBoldNotation{0}}}&#10;\newcommand{\vOne} {{\myBoldNotation{1}}}&#10;&#10;\newcommand{\mA}   {{\myBoldNotation{A}}}&#10;\newcommand{\mB}   {{\myBoldNotation{B}}}&#10;\newcommand{\mC}   {{\myBoldNotation{C}}}&#10;\newcommand{\mD}   {{\myBoldNotation{D}}}&#10;\newcommand{\mE}   {{\myBoldNotation{E}}}&#10;\newcommand{\mF}   {{\myBoldNotation{F}}}&#10;\newcommand{\mG}   {{\myBoldNotation{G}}}&#10;\newcommand{\mH}   {{\myBoldNotation{H}}}&#10;\newcommand{\mI}   {{\myBoldNotation{I}}}&#10;\newcommand{\mJ}   {{\myBoldNotation{J}}}&#10;\newcommand{\mK}   {{\myBoldNotation{K}}}&#10;\newcommand{\mL}   {{\myBoldNotation{L}}}&#10;\newcommand{\mM}   {{\myBoldNotation{M}}}&#10;\newcommand{\mN}   {{\myBoldNotation{N}}}&#10;\newcommand{\mO}   {{\myBoldNotation{O}}}&#10;\newcommand{\mP}   {{\myBoldNotation{P}}}&#10;\newcommand{\mQ}   {{\myBoldNotation{Q}}}&#10;\newcommand{\mR}   {{\myBoldNotation{R}}}&#10;\newcommand{\mS}   {{\myBoldNotation{S}}}&#10;\newcommand{\mT}   {{\myBoldNotation{T}}}&#10;\newcommand{\mU}   {{\myBoldNotation{U}}}&#10;\newcommand{\mV}   {{\myBoldNotation{V}}}&#10;\newcommand{\mW}   {{\myBoldNotation{W}}}&#10;\newcommand{\mX}   {{\myBoldNotation{X}}}&#10;\newcommand{\mY}   {{\myBoldNotation{Y}}}&#10;\newcommand{\mZ}   {{\myBoldNotation{Z}}}&#10;\newcommand{\mNull}{{\myBoldNotation{0}}}&#10;&#10;%\newcommand{\myBoldGreekNotation}[1]{\boldsymbol{#1}}&#10;\newcommand{\myBoldGreekNotationLower}[1]{{\bm{#1}}}&#10;\newcommand{\myBoldGreekNotationUpper}[1]{{\bm{#1}}}&#10;\newcommand{\balpha}  {{\myBoldGreekNotationLower{\alpha}  }}&#10;\newcommand{\bbeta}   {{\myBoldGreekNotationLower{\beta}   }}&#10;\newcommand{\bgamma}  {{\myBoldGreekNotationLower{\gamma}  }}&#10;\newcommand{\bdelta}  {{\myBoldGreekNotationLower{\delta}  }}&#10;\newcommand{\bepsilon}{{\myBoldGreekNotationLower{\epsilon}}}&#10;\newcommand{\bzeta}   {{\myBoldGreekNotationLower{\zeta}   }}&#10;\newcommand{\btheta}  {{\myBoldGreekNotationLower{\theta}  }}&#10;\newcommand{\biota}   {{\myBoldGreekNotationLower{\iota}   }}&#10;\newcommand{\bkappa}  {{\myBoldGreekNotationLower{\kappa}  }}&#10;\newcommand{\blambda} {{\myBoldGreekNotationLower{\lambda} }}&#10;\newcommand{\bmu}     {{\myBoldGreekNotationLower{\mu}     }}&#10;\newcommand{\bnu}     {{\myBoldGreekNotationLower{\nu}     }}&#10;\newcommand{\bxi}     {{\myBoldGreekNotationLower{\xi}     }}&#10;\newcommand{\bomicron}{{\myBoldGreekNotationLower{\omicron}}}&#10;\newcommand{\bpi}     {{\myBoldGreekNotationLower{\pi}     }}&#10;\newcommand{\brho}    {{\myBoldGreekNotationLower{\rho}    }}&#10;\newcommand{\bsigma}  {{\myBoldGreekNotationLower{\sigma}  }}&#10;\newcommand{\btau}    {{\myBoldGreekNotationLower{\tau}    }}&#10;\newcommand{\bupsilon}{{\myBoldGreekNotationLower{\upsilon}}}&#10;\newcommand{\bphi}    {{\myBoldGreekNotationLower{\phi}    }}&#10;\newcommand{\bchi}    {{\myBoldGreekNotationLower{\chi}    }}&#10;\newcommand{\bpsi}    {{\myBoldGreekNotationLower{\psi}    }}&#10;\newcommand{\bomega}  {{\myBoldGreekNotationLower{\omega}  }}&#10;&#10;\newcommand{\bGamma}  {{\myBoldGreekNotationUpper{\Gamma}  }}&#10;\newcommand{\bDelta}  {{\myBoldGreekNotationUpper{\Delta}  }}&#10;\newcommand{\bTheta}  {{\myBoldGreekNotationUpper{\Theta}  }}&#10;\newcommand{\bLambda} {{\myBoldGreekNotationUpper{\Lambda} }}&#10;\newcommand{\bXi}     {{\myBoldGreekNotationUpper{\Xi}     }}&#10;\newcommand{\bPi}     {{\myBoldGreekNotationUpper{\Pi}     }}&#10;\newcommand{\bSigma}  {{\myBoldGreekNotationUpper{\Sigma}  }}&#10;\newcommand{\bUpsilon}{{\myBoldGreekNotationUpper{\Upsilon}}}&#10;\newcommand{\bPhi}    {{\myBoldGreekNotationUpper{\Phi}    }}&#10;\newcommand{\bPsi}    {{\myBoldGreekNotationUpper{\Psi}    }}&#10;\newcommand{\bOmega}  {{\myBoldGreekNotationUpper{\Omega}  }}&#10;&#10;\newcommand{\inn}[2][0cm]{\mathopen{}\left|{#2}\parbox[h][#1]{0cm}{}\right|}&#10;\newcommand{\invn}[2][0cm]{\mathopen{}\left|\left|{#2}\parbox[h][#1]{0cm}{}\right|\right|}&#10;&#10;%\newcommand{\Sa}{{\mathbf {Sa}}}&#10;%\newcommand{\Topo}{{\mathbf {Topo}}}&#10;%\newcommand{\Sep}{{\mathbf {Sep}}}&#10;%\newcommand{\Str}{{\mathbf {Str}}}&#10;%\newcommand{\Reg}{{\mathbf {Reg}}}&#10;&#10;%\newcommand{\PPhi}{{\pmb \Phi}}&#10;%\newcommand{\PPi}{{\pmb \Pi}}&#10;%\newcommand{\PPhi}{{\bm \Phi}}&#10;%\newcommand{\PPi}{{\bm \Pi}}&#10;\newcommand{\PPhi}{{\Phi}}&#10;\newcommand{\PPi}{{\Pi}}&#10;\newcommand{\ppi}{{\pi}}&#10;\newcommand{\ggam}{{\gamma}}&#10;&#10;\newcommand{\cA}{{\mathcal A}}&#10;\newcommand{\cB}{{\mathcal B}}&#10;\newcommand{\cC}{{\mathcal C}}&#10;\newcommand{\cD}{{\mathcal D}}&#10;\newcommand{\cE}{{\mathcal E}}&#10;\newcommand{\cF}{{\mathcal F}}&#10;\newcommand{\cG}{{\mathcal G}}&#10;\newcommand{\cH}{{\mathcal H}}&#10;\newcommand{\cI}{{\mathcal I}}&#10;\newcommand{\cJ}{{\mathcal J}}&#10;\newcommand{\cK}{{\mathcal K}}&#10;\newcommand{\cL}{{\mathcal L}}&#10;\newcommand{\cM}{{\mathcal M}}&#10;\newcommand{\cN}{{\mathcal N}}&#10;\newcommand{\cO}{{\mathcal O}}&#10;\newcommand{\cP}{{\mathcal P}}&#10;\newcommand{\cQ}{{\mathcal Q}}&#10;\newcommand{\cR}{{\mathcal R}}&#10;\newcommand{\cS}{{\mathcal S}}&#10;\newcommand{\cT}{{\mathcal T}}&#10;\newcommand{\cU}{{\mathcal U}}&#10;\newcommand{\cV}{{\mathcal V}}&#10;\newcommand{\cW}{{\mathcal W}}&#10;\newcommand{\cX}{{\mathcal X}}&#10;\newcommand{\cY}{{\mathcal Y}}&#10;\newcommand{\cZ}{{\mathcal Z}}&#10;&#10;\newcommand{\ca}{{\mathcal a}}&#10;\newcommand{\cb}{{\mathcal b}}&#10;\newcommand{\cc}{{\mathcal c}}&#10;\newcommand{\cd}{{\mathcal d}}&#10;\newcommand{\ce}{{\mathcal e}}&#10;%\newcommand{\cf}{{\mathcal f}}&#10;\newcommand{\cg}{{\mathcal g}}&#10;\newcommand{\ch}{{\mathcal h}}&#10;\newcommand{\ci}{{\mathcal i}}&#10;\newcommand{\cj}{{\mathcal j}}&#10;%\newcommand{\ck}{{\mathcal k}}&#10;\newcommand{\cl}{{\mathcal l}}&#10;\newcommand{\cm}{{\mathcal m}}&#10;\newcommand{\cn}{{\mathcal n}}&#10;\newcommand{\co}{{\mathcal o}}&#10;\newcommand{\cp}{{\mathcal p}}&#10;\newcommand{\cq}{{\mathcal q}}&#10;%\newcommand{\cr}{{\mathcal r}}&#10;\newcommand{\cs}{{\mathcal s}}&#10;\newcommand{\ct}{{\mathcal t}}&#10;\newcommand{\cu}{{\mathcal u}}&#10;\newcommand{\cv}{{\mathcal v}}&#10;\newcommand{\cw}{{\mathcal w}}&#10;\newcommand{\cx}{{\mathcal x}}&#10;\newcommand{\cy}{{\mathcal y}}&#10;\newcommand{\cz}{{\mathcal z}}&#10;&#10;%cool package Styles&#10;\Style{IdentityMatrixSymb=\mI,%&#10;       DSymb={\mathrm d},%&#10;       IntegrateDifferentialDSymb={\mathrm d},%&#10;       TrParen=p,%&#10;       DetParen=p}&#10;\Style{DDisplayFunc=outset}&#10;\renewcommand{\Transpose}[1]{ {#1}^\Transp }&#10;\newcommand{\TransposeInv}[1]{ {#1}^{-\Transp} }&#10;\newcommand{\T}[1]{\Transpose{#1}}&#10;\newcommand{\TInv}[1]{\TransposeInv{#1}}&#10;\newcommand{\Inv}[1]{ {#1}^{-1} }&#10;\newcommand{\Transp}{{{\mathrm T}}}&#10;      &#10;\newcommand{\Rank}[1]    {\operatorname{rank}\inp{#1}}&#10;\newcommand{\Vol}[1]     {\operatorname{vol}\inp{#1}}&#10;\renewcommand{\Vec}[1]   {\operatorname{vec}\inp{#1}}&#10;\renewcommand{\Div}[1]   {\T{\nabla} \, #1}&#10;\newcommand{\Diag}[1]    {\operatorname{diag}\inp{#1}}&#10;\newcommand{\Dim}[1]     {\operatorname{dim}\inp{#1}}&#10;\newcommand{\Diagof}[1]  {\operatorname{diag}^{-1}\inp{#1}}&#10;\newcommand*{\diff}{\mathop{}\!\mathrm{d}} %e.g. $F(x) = \int\!f(x)\diff x$&#10;\newcommand{\Argmin}[1]{\underset{#1}{\operatorname{argmin}} \;}&#10;\newcommand{\Maxof}[1]{\underset{#1}{\operatorname{max}} \;}&#10;\newcommand{\Minof}[1]{\underset{#1}{\operatorname{min}} \;}&#10;&#10;\providecommand{\e}[1]{\ensuremath{\cdot 10^{#1}}}&#10;&#10;%workaround for mathbold in cool, cf. http://tex.stackexchange.com/questions/97910&#10;\let\oldmb\mathbold&#10;\protected\def\mathbold{\oldmb}&#10;&#10;\newcommand{\CB} [1]{{\color{#1}     $\bullet$}}&#10;\newcommand{\CBB}[2]{{\color[#1]{#2} $\bullet$}}&#10;&#10;\newcommand{\ie}{i.e.}&#10;\newcommand{\Ie}{I.e.}&#10;\newcommand{\eg}{e.g.}&#10;\newcommand{\Eg}{E.g.}&#10;\newcommand{\cf}{cf.\ }&#10;\newcommand{\Cf}{Cf.\ }&#10;\newcommand{\etc}{etc.\ }&#10;\newcommand{\wrt}{w.r.t.\ }&#10;\newcommand{\Wrt}{W.r.t.\ }&#10;% \newcommand{\wlog}{w.l.o.g.~}&#10;\newcommand{\Wlog}{W.l.o.g.\ }&#10;\newcommand{\resp}{resp.\ }&#10;\newcommand{\etal}{et al.\ }&#10;&#10;\newtheorem{theorem}{Theorem}&#10;\newtheorem{definition}{Definition}&#10;\newtheorem{expectation}{Expectation}&#10;\newtheorem{problem}{Problem}&#10;%\newtheorem{algorithm}{Algorithm}&#10;&#10;%\newenvironment{fshaded}{%&#10;%\def\FrameCommand{\fcolorbox{framecolor}{shadecolor}}%&#10;%\MakeFramed {\FrameRestore}}%&#10;%{\endMakeFramed}&#10;%&#10;%\newtheorem{theorem}{Theorem}[section]&#10;%&#10;%\newenvironment{fdfn}[1][]{&#10;%\definecolor{shadecolor}{rgb}{.9,.9,1}%DEFINITION_COLORBOX&#10;%\definecolor{framecolor}{rgb}{1,1,1}%&#10;%\begin{fshaded}\begin{theorem}[#1]}{\end{theorem}\end{fshaded}}&#10;%&#10;%&#10;%\begin{fdfn}[Blash]&#10;%Eine Zahlenfolge ...&#10;%\end{fdfn}&#10;%&#10;%\begin{fdfn}[Test]&#10;%Eine Zahlenfolge ...&#10;%\end{fdfn}&#10;&#10;% :mode=latex: %&#10;&#10;\begin{document}&#10;&#10;\[b_i(x)\]&#10;&#10;\end{document}"/>
  <p:tag name="IGUANATEXSIZE" val="2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%\usepackage[osf,sc]{mathpazo}&#10;\usepackage{cool}&#10;\pagestyle{empty}&#10;&#10;%!TEX root = diss.tex&#10;&#10;%%%%%%%%%%%%%%%%%%%%%%%%%%%%%%%%%%%%%%%%%%%%%%%%%%%%%%%%%%%%%&#10;%% LaTeX math macros&#10;%%%%%%%%%%%%%%%%%%%%%%%%%%%%%%%%%%%%%%%%%%%%%%%%%%%%%%%%%%%%%&#10;&#10;\newcommand{\mySetNotation}[1]{{\mathbb{#1}}}&#10;\newcommand{\RRSet}{{\mySetNotation{R}}}&#10;\newcommand{\EESet}{{\mySetNotation{E}}}&#10;\newcommand{\NNSet}{{\mySetNotation{N}}}&#10;\newcommand{\QQSet}{{\mySetNotation{Q}}}&#10;&#10;\newcommand{\myBoldNotation}[1]{{\mathbf #1}}&#10;%\newcommand{\myBoldNotation}[1]{{\mathbold{#1}}} %for euler math&#10;\newcommand{\va}   {{\myBoldNotation{a}}}&#10;\newcommand{\vb}   {{\myBoldNotation{b}}}&#10;\newcommand{\vc}   {{\myBoldNotation{c}}}&#10;\newcommand{\vd}   {{\myBoldNotation{d}}}&#10;\newcommand{\ve}   {{\myBoldNotation{e}}}&#10;\newcommand{\vf}   {{\myBoldNotation{f}}}&#10;\newcommand{\vg}   {{\myBoldNotation{g}}}&#10;\newcommand{\vh}   {{\myBoldNotation{h}}}&#10;\newcommand{\vi}   {{\myBoldNotation{i}}}&#10;\newcommand{\vj}   {{\myBoldNotation{j}}}&#10;\newcommand{\vk}   {{\myBoldNotation{k}}}&#10;\newcommand{\vl}   {{\myBoldNotation{l}}}&#10;\newcommand{\vm}   {{\myBoldNotation{m}}}&#10;\newcommand{\vn}   {{\myBoldNotation{n}}}&#10;\newcommand{\nn}   {{\myBoldNotation{n}}}&#10;\newcommand{\vo}   {{\myBoldNotation{o}}}&#10;\newcommand{\vp}   {{\myBoldNotation{p}}}&#10;\newcommand{\pp}   {{\myBoldNotation{p}}}&#10;\newcommand{\vq}   {{\myBoldNotation{q}}}&#10;\newcommand{\vr}   {{\myBoldNotation{r}}}&#10;\newcommand{\vs}   {{\myBoldNotation{s}}}&#10;\newcommand{\vt}   {{\myBoldNotation{t}}}&#10;\newcommand{\vu}   {{\myBoldNotation{u}}}&#10;\newcommand{\vv}   {{\myBoldNotation{v}}}&#10;\newcommand{\vw}   {{\myBoldNotation{w}}}&#10;\newcommand{\vx}   {{\myBoldNotation{x}}}&#10;\newcommand{\vy}   {{\myBoldNotation{y}}}&#10;\newcommand{\vz}   {{\myBoldNotation{z}}}&#10;\newcommand{\vNull}{{\myBoldNotation{0}}}&#10;\newcommand{\vOne} {{\myBoldNotation{1}}}&#10;&#10;\newcommand{\mA}   {{\myBoldNotation{A}}}&#10;\newcommand{\mB}   {{\myBoldNotation{B}}}&#10;\newcommand{\mC}   {{\myBoldNotation{C}}}&#10;\newcommand{\mD}   {{\myBoldNotation{D}}}&#10;\newcommand{\mE}   {{\myBoldNotation{E}}}&#10;\newcommand{\mF}   {{\myBoldNotation{F}}}&#10;\newcommand{\mG}   {{\myBoldNotation{G}}}&#10;\newcommand{\mH}   {{\myBoldNotation{H}}}&#10;\newcommand{\mI}   {{\myBoldNotation{I}}}&#10;\newcommand{\mJ}   {{\myBoldNotation{J}}}&#10;\newcommand{\mK}   {{\myBoldNotation{K}}}&#10;\newcommand{\mL}   {{\myBoldNotation{L}}}&#10;\newcommand{\mM}   {{\myBoldNotation{M}}}&#10;\newcommand{\mN}   {{\myBoldNotation{N}}}&#10;\newcommand{\mO}   {{\myBoldNotation{O}}}&#10;\newcommand{\mP}   {{\myBoldNotation{P}}}&#10;\newcommand{\mQ}   {{\myBoldNotation{Q}}}&#10;\newcommand{\mR}   {{\myBoldNotation{R}}}&#10;\newcommand{\mS}   {{\myBoldNotation{S}}}&#10;\newcommand{\mT}   {{\myBoldNotation{T}}}&#10;\newcommand{\mU}   {{\myBoldNotation{U}}}&#10;\newcommand{\mV}   {{\myBoldNotation{V}}}&#10;\newcommand{\mW}   {{\myBoldNotation{W}}}&#10;\newcommand{\mX}   {{\myBoldNotation{X}}}&#10;\newcommand{\mY}   {{\myBoldNotation{Y}}}&#10;\newcommand{\mZ}   {{\myBoldNotation{Z}}}&#10;\newcommand{\mNull}{{\myBoldNotation{0}}}&#10;&#10;%\newcommand{\myBoldGreekNotation}[1]{\boldsymbol{#1}}&#10;\newcommand{\myBoldGreekNotationLower}[1]{{\bm{#1}}}&#10;\newcommand{\myBoldGreekNotationUpper}[1]{{\bm{#1}}}&#10;\newcommand{\balpha}  {{\myBoldGreekNotationLower{\alpha}  }}&#10;\newcommand{\bbeta}   {{\myBoldGreekNotationLower{\beta}   }}&#10;\newcommand{\bgamma}  {{\myBoldGreekNotationLower{\gamma}  }}&#10;\newcommand{\bdelta}  {{\myBoldGreekNotationLower{\delta}  }}&#10;\newcommand{\bepsilon}{{\myBoldGreekNotationLower{\epsilon}}}&#10;\newcommand{\bzeta}   {{\myBoldGreekNotationLower{\zeta}   }}&#10;\newcommand{\btheta}  {{\myBoldGreekNotationLower{\theta}  }}&#10;\newcommand{\biota}   {{\myBoldGreekNotationLower{\iota}   }}&#10;\newcommand{\bkappa}  {{\myBoldGreekNotationLower{\kappa}  }}&#10;\newcommand{\blambda} {{\myBoldGreekNotationLower{\lambda} }}&#10;\newcommand{\bmu}     {{\myBoldGreekNotationLower{\mu}     }}&#10;\newcommand{\bnu}     {{\myBoldGreekNotationLower{\nu}     }}&#10;\newcommand{\bxi}     {{\myBoldGreekNotationLower{\xi}     }}&#10;\newcommand{\bomicron}{{\myBoldGreekNotationLower{\omicron}}}&#10;\newcommand{\bpi}     {{\myBoldGreekNotationLower{\pi}     }}&#10;\newcommand{\brho}    {{\myBoldGreekNotationLower{\rho}    }}&#10;\newcommand{\bsigma}  {{\myBoldGreekNotationLower{\sigma}  }}&#10;\newcommand{\btau}    {{\myBoldGreekNotationLower{\tau}    }}&#10;\newcommand{\bupsilon}{{\myBoldGreekNotationLower{\upsilon}}}&#10;\newcommand{\bphi}    {{\myBoldGreekNotationLower{\phi}    }}&#10;\newcommand{\bchi}    {{\myBoldGreekNotationLower{\chi}    }}&#10;\newcommand{\bpsi}    {{\myBoldGreekNotationLower{\psi}    }}&#10;\newcommand{\bomega}  {{\myBoldGreekNotationLower{\omega}  }}&#10;&#10;\newcommand{\bGamma}  {{\myBoldGreekNotationUpper{\Gamma}  }}&#10;\newcommand{\bDelta}  {{\myBoldGreekNotationUpper{\Delta}  }}&#10;\newcommand{\bTheta}  {{\myBoldGreekNotationUpper{\Theta}  }}&#10;\newcommand{\bLambda} {{\myBoldGreekNotationUpper{\Lambda} }}&#10;\newcommand{\bXi}     {{\myBoldGreekNotationUpper{\Xi}     }}&#10;\newcommand{\bPi}     {{\myBoldGreekNotationUpper{\Pi}     }}&#10;\newcommand{\bSigma}  {{\myBoldGreekNotationUpper{\Sigma}  }}&#10;\newcommand{\bUpsilon}{{\myBoldGreekNotationUpper{\Upsilon}}}&#10;\newcommand{\bPhi}    {{\myBoldGreekNotationUpper{\Phi}    }}&#10;\newcommand{\bPsi}    {{\myBoldGreekNotationUpper{\Psi}    }}&#10;\newcommand{\bOmega}  {{\myBoldGreekNotationUpper{\Omega}  }}&#10;&#10;\newcommand{\inn}[2][0cm]{\mathopen{}\left|{#2}\parbox[h][#1]{0cm}{}\right|}&#10;\newcommand{\invn}[2][0cm]{\mathopen{}\left|\left|{#2}\parbox[h][#1]{0cm}{}\right|\right|}&#10;&#10;%\newcommand{\Sa}{{\mathbf {Sa}}}&#10;%\newcommand{\Topo}{{\mathbf {Topo}}}&#10;%\newcommand{\Sep}{{\mathbf {Sep}}}&#10;%\newcommand{\Str}{{\mathbf {Str}}}&#10;%\newcommand{\Reg}{{\mathbf {Reg}}}&#10;&#10;%\newcommand{\PPhi}{{\pmb \Phi}}&#10;%\newcommand{\PPi}{{\pmb \Pi}}&#10;%\newcommand{\PPhi}{{\bm \Phi}}&#10;%\newcommand{\PPi}{{\bm \Pi}}&#10;\newcommand{\PPhi}{{\Phi}}&#10;\newcommand{\PPi}{{\Pi}}&#10;\newcommand{\ppi}{{\pi}}&#10;\newcommand{\ggam}{{\gamma}}&#10;&#10;\newcommand{\cA}{{\mathcal A}}&#10;\newcommand{\cB}{{\mathcal B}}&#10;\newcommand{\cC}{{\mathcal C}}&#10;\newcommand{\cD}{{\mathcal D}}&#10;\newcommand{\cE}{{\mathcal E}}&#10;\newcommand{\cF}{{\mathcal F}}&#10;\newcommand{\cG}{{\mathcal G}}&#10;\newcommand{\cH}{{\mathcal H}}&#10;\newcommand{\cI}{{\mathcal I}}&#10;\newcommand{\cJ}{{\mathcal J}}&#10;\newcommand{\cK}{{\mathcal K}}&#10;\newcommand{\cL}{{\mathcal L}}&#10;\newcommand{\cM}{{\mathcal M}}&#10;\newcommand{\cN}{{\mathcal N}}&#10;\newcommand{\cO}{{\mathcal O}}&#10;\newcommand{\cP}{{\mathcal P}}&#10;\newcommand{\cQ}{{\mathcal Q}}&#10;\newcommand{\cR}{{\mathcal R}}&#10;\newcommand{\cS}{{\mathcal S}}&#10;\newcommand{\cT}{{\mathcal T}}&#10;\newcommand{\cU}{{\mathcal U}}&#10;\newcommand{\cV}{{\mathcal V}}&#10;\newcommand{\cW}{{\mathcal W}}&#10;\newcommand{\cX}{{\mathcal X}}&#10;\newcommand{\cY}{{\mathcal Y}}&#10;\newcommand{\cZ}{{\mathcal Z}}&#10;&#10;\newcommand{\ca}{{\mathcal a}}&#10;\newcommand{\cb}{{\mathcal b}}&#10;\newcommand{\cc}{{\mathcal c}}&#10;\newcommand{\cd}{{\mathcal d}}&#10;\newcommand{\ce}{{\mathcal e}}&#10;%\newcommand{\cf}{{\mathcal f}}&#10;\newcommand{\cg}{{\mathcal g}}&#10;\newcommand{\ch}{{\mathcal h}}&#10;\newcommand{\ci}{{\mathcal i}}&#10;\newcommand{\cj}{{\mathcal j}}&#10;%\newcommand{\ck}{{\mathcal k}}&#10;\newcommand{\cl}{{\mathcal l}}&#10;\newcommand{\cm}{{\mathcal m}}&#10;\newcommand{\cn}{{\mathcal n}}&#10;\newcommand{\co}{{\mathcal o}}&#10;\newcommand{\cp}{{\mathcal p}}&#10;\newcommand{\cq}{{\mathcal q}}&#10;%\newcommand{\cr}{{\mathcal r}}&#10;\newcommand{\cs}{{\mathcal s}}&#10;\newcommand{\ct}{{\mathcal t}}&#10;\newcommand{\cu}{{\mathcal u}}&#10;\newcommand{\cv}{{\mathcal v}}&#10;\newcommand{\cw}{{\mathcal w}}&#10;\newcommand{\cx}{{\mathcal x}}&#10;\newcommand{\cy}{{\mathcal y}}&#10;\newcommand{\cz}{{\mathcal z}}&#10;&#10;%cool package Styles&#10;\Style{IdentityMatrixSymb=\mI,%&#10;       DSymb={\mathrm d},%&#10;       IntegrateDifferentialDSymb={\mathrm d},%&#10;       TrParen=p,%&#10;       DetParen=p}&#10;\Style{DDisplayFunc=outset}&#10;\renewcommand{\Transpose}[1]{ {#1}^\Transp }&#10;\newcommand{\TransposeInv}[1]{ {#1}^{-\Transp} }&#10;\newcommand{\T}[1]{\Transpose{#1}}&#10;\newcommand{\TInv}[1]{\TransposeInv{#1}}&#10;\newcommand{\Inv}[1]{ {#1}^{-1} }&#10;\newcommand{\Transp}{{{\mathrm T}}}&#10;      &#10;\newcommand{\Rank}[1]    {\operatorname{rank}\inp{#1}}&#10;\newcommand{\Vol}[1]     {\operatorname{vol}\inp{#1}}&#10;\renewcommand{\Vec}[1]   {\operatorname{vec}\inp{#1}}&#10;\renewcommand{\Div}[1]   {\T{\nabla} \, #1}&#10;\newcommand{\Diag}[1]    {\operatorname{diag}\inp{#1}}&#10;\newcommand{\Dim}[1]     {\operatorname{dim}\inp{#1}}&#10;\newcommand{\Diagof}[1]  {\operatorname{diag}^{-1}\inp{#1}}&#10;\newcommand*{\diff}{\mathop{}\!\mathrm{d}} %e.g. $F(x) = \int\!f(x)\diff x$&#10;\newcommand{\Argmin}[1]{\underset{#1}{\operatorname{argmin}} \;}&#10;\newcommand{\Maxof}[1]{\underset{#1}{\operatorname{max}} \;}&#10;\newcommand{\Minof}[1]{\underset{#1}{\operatorname{min}} \;}&#10;&#10;\providecommand{\e}[1]{\ensuremath{\cdot 10^{#1}}}&#10;&#10;%workaround for mathbold in cool, cf. http://tex.stackexchange.com/questions/97910&#10;\let\oldmb\mathbold&#10;\protected\def\mathbold{\oldmb}&#10;&#10;\newcommand{\CB} [1]{{\color{#1}     $\bullet$}}&#10;\newcommand{\CBB}[2]{{\color[#1]{#2} $\bullet$}}&#10;&#10;\newcommand{\ie}{i.e.}&#10;\newcommand{\Ie}{I.e.}&#10;\newcommand{\eg}{e.g.}&#10;\newcommand{\Eg}{E.g.}&#10;\newcommand{\cf}{cf.\ }&#10;\newcommand{\Cf}{Cf.\ }&#10;\newcommand{\etc}{etc.\ }&#10;\newcommand{\wrt}{w.r.t.\ }&#10;\newcommand{\Wrt}{W.r.t.\ }&#10;% \newcommand{\wlog}{w.l.o.g.~}&#10;\newcommand{\Wlog}{W.l.o.g.\ }&#10;\newcommand{\resp}{resp.\ }&#10;\newcommand{\etal}{et al.\ }&#10;&#10;\newtheorem{theorem}{Theorem}&#10;\newtheorem{definition}{Definition}&#10;\newtheorem{expectation}{Expectation}&#10;\newtheorem{problem}{Problem}&#10;%\newtheorem{algorithm}{Algorithm}&#10;&#10;%\newenvironment{fshaded}{%&#10;%\def\FrameCommand{\fcolorbox{framecolor}{shadecolor}}%&#10;%\MakeFramed {\FrameRestore}}%&#10;%{\endMakeFramed}&#10;%&#10;%\newtheorem{theorem}{Theorem}[section]&#10;%&#10;%\newenvironment{fdfn}[1][]{&#10;%\definecolor{shadecolor}{rgb}{.9,.9,1}%DEFINITION_COLORBOX&#10;%\definecolor{framecolor}{rgb}{1,1,1}%&#10;%\begin{fshaded}\begin{theorem}[#1]}{\end{theorem}\end{fshaded}}&#10;%&#10;%&#10;%\begin{fdfn}[Blash]&#10;%Eine Zahlenfolge ...&#10;%\end{fdfn}&#10;%&#10;%\begin{fdfn}[Test]&#10;%Eine Zahlenfolge ...&#10;%\end{fdfn}&#10;&#10;% :mode=latex: %&#10;&#10;\begin{document}&#10;&#10;$x_1$&#10;&#10;\end{document}"/>
  <p:tag name="IGUANATEXSIZE" val="30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%\usepackage[osf,sc]{mathpazo}&#10;\usepackage{cool}&#10;\pagestyle{empty}&#10;&#10;%!TEX root = diss.tex&#10;&#10;%%%%%%%%%%%%%%%%%%%%%%%%%%%%%%%%%%%%%%%%%%%%%%%%%%%%%%%%%%%%%&#10;%% LaTeX math macros&#10;%%%%%%%%%%%%%%%%%%%%%%%%%%%%%%%%%%%%%%%%%%%%%%%%%%%%%%%%%%%%%&#10;&#10;\newcommand{\mySetNotation}[1]{{\mathbb{#1}}}&#10;\newcommand{\RRSet}{{\mySetNotation{R}}}&#10;\newcommand{\EESet}{{\mySetNotation{E}}}&#10;\newcommand{\NNSet}{{\mySetNotation{N}}}&#10;\newcommand{\QQSet}{{\mySetNotation{Q}}}&#10;&#10;\newcommand{\myBoldNotation}[1]{{\mathbf #1}}&#10;%\newcommand{\myBoldNotation}[1]{{\mathbold{#1}}} %for euler math&#10;\newcommand{\va}   {{\myBoldNotation{a}}}&#10;\newcommand{\vb}   {{\myBoldNotation{b}}}&#10;\newcommand{\vc}   {{\myBoldNotation{c}}}&#10;\newcommand{\vd}   {{\myBoldNotation{d}}}&#10;\newcommand{\ve}   {{\myBoldNotation{e}}}&#10;\newcommand{\vf}   {{\myBoldNotation{f}}}&#10;\newcommand{\vg}   {{\myBoldNotation{g}}}&#10;\newcommand{\vh}   {{\myBoldNotation{h}}}&#10;\newcommand{\vi}   {{\myBoldNotation{i}}}&#10;\newcommand{\vj}   {{\myBoldNotation{j}}}&#10;\newcommand{\vk}   {{\myBoldNotation{k}}}&#10;\newcommand{\vl}   {{\myBoldNotation{l}}}&#10;\newcommand{\vm}   {{\myBoldNotation{m}}}&#10;\newcommand{\vn}   {{\myBoldNotation{n}}}&#10;\newcommand{\nn}   {{\myBoldNotation{n}}}&#10;\newcommand{\vo}   {{\myBoldNotation{o}}}&#10;\newcommand{\vp}   {{\myBoldNotation{p}}}&#10;\newcommand{\pp}   {{\myBoldNotation{p}}}&#10;\newcommand{\vq}   {{\myBoldNotation{q}}}&#10;\newcommand{\vr}   {{\myBoldNotation{r}}}&#10;\newcommand{\vs}   {{\myBoldNotation{s}}}&#10;\newcommand{\vt}   {{\myBoldNotation{t}}}&#10;\newcommand{\vu}   {{\myBoldNotation{u}}}&#10;\newcommand{\vv}   {{\myBoldNotation{v}}}&#10;\newcommand{\vw}   {{\myBoldNotation{w}}}&#10;\newcommand{\vx}   {{\myBoldNotation{x}}}&#10;\newcommand{\vy}   {{\myBoldNotation{y}}}&#10;\newcommand{\vz}   {{\myBoldNotation{z}}}&#10;\newcommand{\vNull}{{\myBoldNotation{0}}}&#10;\newcommand{\vOne} {{\myBoldNotation{1}}}&#10;&#10;\newcommand{\mA}   {{\myBoldNotation{A}}}&#10;\newcommand{\mB}   {{\myBoldNotation{B}}}&#10;\newcommand{\mC}   {{\myBoldNotation{C}}}&#10;\newcommand{\mD}   {{\myBoldNotation{D}}}&#10;\newcommand{\mE}   {{\myBoldNotation{E}}}&#10;\newcommand{\mF}   {{\myBoldNotation{F}}}&#10;\newcommand{\mG}   {{\myBoldNotation{G}}}&#10;\newcommand{\mH}   {{\myBoldNotation{H}}}&#10;\newcommand{\mI}   {{\myBoldNotation{I}}}&#10;\newcommand{\mJ}   {{\myBoldNotation{J}}}&#10;\newcommand{\mK}   {{\myBoldNotation{K}}}&#10;\newcommand{\mL}   {{\myBoldNotation{L}}}&#10;\newcommand{\mM}   {{\myBoldNotation{M}}}&#10;\newcommand{\mN}   {{\myBoldNotation{N}}}&#10;\newcommand{\mO}   {{\myBoldNotation{O}}}&#10;\newcommand{\mP}   {{\myBoldNotation{P}}}&#10;\newcommand{\mQ}   {{\myBoldNotation{Q}}}&#10;\newcommand{\mR}   {{\myBoldNotation{R}}}&#10;\newcommand{\mS}   {{\myBoldNotation{S}}}&#10;\newcommand{\mT}   {{\myBoldNotation{T}}}&#10;\newcommand{\mU}   {{\myBoldNotation{U}}}&#10;\newcommand{\mV}   {{\myBoldNotation{V}}}&#10;\newcommand{\mW}   {{\myBoldNotation{W}}}&#10;\newcommand{\mX}   {{\myBoldNotation{X}}}&#10;\newcommand{\mY}   {{\myBoldNotation{Y}}}&#10;\newcommand{\mZ}   {{\myBoldNotation{Z}}}&#10;\newcommand{\mNull}{{\myBoldNotation{0}}}&#10;&#10;%\newcommand{\myBoldGreekNotation}[1]{\boldsymbol{#1}}&#10;\newcommand{\myBoldGreekNotationLower}[1]{{\bm{#1}}}&#10;\newcommand{\myBoldGreekNotationUpper}[1]{{\bm{#1}}}&#10;\newcommand{\balpha}  {{\myBoldGreekNotationLower{\alpha}  }}&#10;\newcommand{\bbeta}   {{\myBoldGreekNotationLower{\beta}   }}&#10;\newcommand{\bgamma}  {{\myBoldGreekNotationLower{\gamma}  }}&#10;\newcommand{\bdelta}  {{\myBoldGreekNotationLower{\delta}  }}&#10;\newcommand{\bepsilon}{{\myBoldGreekNotationLower{\epsilon}}}&#10;\newcommand{\bzeta}   {{\myBoldGreekNotationLower{\zeta}   }}&#10;\newcommand{\btheta}  {{\myBoldGreekNotationLower{\theta}  }}&#10;\newcommand{\biota}   {{\myBoldGreekNotationLower{\iota}   }}&#10;\newcommand{\bkappa}  {{\myBoldGreekNotationLower{\kappa}  }}&#10;\newcommand{\blambda} {{\myBoldGreekNotationLower{\lambda} }}&#10;\newcommand{\bmu}     {{\myBoldGreekNotationLower{\mu}     }}&#10;\newcommand{\bnu}     {{\myBoldGreekNotationLower{\nu}     }}&#10;\newcommand{\bxi}     {{\myBoldGreekNotationLower{\xi}     }}&#10;\newcommand{\bomicron}{{\myBoldGreekNotationLower{\omicron}}}&#10;\newcommand{\bpi}     {{\myBoldGreekNotationLower{\pi}     }}&#10;\newcommand{\brho}    {{\myBoldGreekNotationLower{\rho}    }}&#10;\newcommand{\bsigma}  {{\myBoldGreekNotationLower{\sigma}  }}&#10;\newcommand{\btau}    {{\myBoldGreekNotationLower{\tau}    }}&#10;\newcommand{\bupsilon}{{\myBoldGreekNotationLower{\upsilon}}}&#10;\newcommand{\bphi}    {{\myBoldGreekNotationLower{\phi}    }}&#10;\newcommand{\bchi}    {{\myBoldGreekNotationLower{\chi}    }}&#10;\newcommand{\bpsi}    {{\myBoldGreekNotationLower{\psi}    }}&#10;\newcommand{\bomega}  {{\myBoldGreekNotationLower{\omega}  }}&#10;&#10;\newcommand{\bGamma}  {{\myBoldGreekNotationUpper{\Gamma}  }}&#10;\newcommand{\bDelta}  {{\myBoldGreekNotationUpper{\Delta}  }}&#10;\newcommand{\bTheta}  {{\myBoldGreekNotationUpper{\Theta}  }}&#10;\newcommand{\bLambda} {{\myBoldGreekNotationUpper{\Lambda} }}&#10;\newcommand{\bXi}     {{\myBoldGreekNotationUpper{\Xi}     }}&#10;\newcommand{\bPi}     {{\myBoldGreekNotationUpper{\Pi}     }}&#10;\newcommand{\bSigma}  {{\myBoldGreekNotationUpper{\Sigma}  }}&#10;\newcommand{\bUpsilon}{{\myBoldGreekNotationUpper{\Upsilon}}}&#10;\newcommand{\bPhi}    {{\myBoldGreekNotationUpper{\Phi}    }}&#10;\newcommand{\bPsi}    {{\myBoldGreekNotationUpper{\Psi}    }}&#10;\newcommand{\bOmega}  {{\myBoldGreekNotationUpper{\Omega}  }}&#10;&#10;\newcommand{\inn}[2][0cm]{\mathopen{}\left|{#2}\parbox[h][#1]{0cm}{}\right|}&#10;\newcommand{\invn}[2][0cm]{\mathopen{}\left|\left|{#2}\parbox[h][#1]{0cm}{}\right|\right|}&#10;&#10;%\newcommand{\Sa}{{\mathbf {Sa}}}&#10;%\newcommand{\Topo}{{\mathbf {Topo}}}&#10;%\newcommand{\Sep}{{\mathbf {Sep}}}&#10;%\newcommand{\Str}{{\mathbf {Str}}}&#10;%\newcommand{\Reg}{{\mathbf {Reg}}}&#10;&#10;%\newcommand{\PPhi}{{\pmb \Phi}}&#10;%\newcommand{\PPi}{{\pmb \Pi}}&#10;%\newcommand{\PPhi}{{\bm \Phi}}&#10;%\newcommand{\PPi}{{\bm \Pi}}&#10;\newcommand{\PPhi}{{\Phi}}&#10;\newcommand{\PPi}{{\Pi}}&#10;\newcommand{\ppi}{{\pi}}&#10;\newcommand{\ggam}{{\gamma}}&#10;&#10;\newcommand{\cA}{{\mathcal A}}&#10;\newcommand{\cB}{{\mathcal B}}&#10;\newcommand{\cC}{{\mathcal C}}&#10;\newcommand{\cD}{{\mathcal D}}&#10;\newcommand{\cE}{{\mathcal E}}&#10;\newcommand{\cF}{{\mathcal F}}&#10;\newcommand{\cG}{{\mathcal G}}&#10;\newcommand{\cH}{{\mathcal H}}&#10;\newcommand{\cI}{{\mathcal I}}&#10;\newcommand{\cJ}{{\mathcal J}}&#10;\newcommand{\cK}{{\mathcal K}}&#10;\newcommand{\cL}{{\mathcal L}}&#10;\newcommand{\cM}{{\mathcal M}}&#10;\newcommand{\cN}{{\mathcal N}}&#10;\newcommand{\cO}{{\mathcal O}}&#10;\newcommand{\cP}{{\mathcal P}}&#10;\newcommand{\cQ}{{\mathcal Q}}&#10;\newcommand{\cR}{{\mathcal R}}&#10;\newcommand{\cS}{{\mathcal S}}&#10;\newcommand{\cT}{{\mathcal T}}&#10;\newcommand{\cU}{{\mathcal U}}&#10;\newcommand{\cV}{{\mathcal V}}&#10;\newcommand{\cW}{{\mathcal W}}&#10;\newcommand{\cX}{{\mathcal X}}&#10;\newcommand{\cY}{{\mathcal Y}}&#10;\newcommand{\cZ}{{\mathcal Z}}&#10;&#10;\newcommand{\ca}{{\mathcal a}}&#10;\newcommand{\cb}{{\mathcal b}}&#10;\newcommand{\cc}{{\mathcal c}}&#10;\newcommand{\cd}{{\mathcal d}}&#10;\newcommand{\ce}{{\mathcal e}}&#10;%\newcommand{\cf}{{\mathcal f}}&#10;\newcommand{\cg}{{\mathcal g}}&#10;\newcommand{\ch}{{\mathcal h}}&#10;\newcommand{\ci}{{\mathcal i}}&#10;\newcommand{\cj}{{\mathcal j}}&#10;%\newcommand{\ck}{{\mathcal k}}&#10;\newcommand{\cl}{{\mathcal l}}&#10;\newcommand{\cm}{{\mathcal m}}&#10;\newcommand{\cn}{{\mathcal n}}&#10;\newcommand{\co}{{\mathcal o}}&#10;\newcommand{\cp}{{\mathcal p}}&#10;\newcommand{\cq}{{\mathcal q}}&#10;%\newcommand{\cr}{{\mathcal r}}&#10;\newcommand{\cs}{{\mathcal s}}&#10;\newcommand{\ct}{{\mathcal t}}&#10;\newcommand{\cu}{{\mathcal u}}&#10;\newcommand{\cv}{{\mathcal v}}&#10;\newcommand{\cw}{{\mathcal w}}&#10;\newcommand{\cx}{{\mathcal x}}&#10;\newcommand{\cy}{{\mathcal y}}&#10;\newcommand{\cz}{{\mathcal z}}&#10;&#10;%cool package Styles&#10;\Style{IdentityMatrixSymb=\mI,%&#10;       DSymb={\mathrm d},%&#10;       IntegrateDifferentialDSymb={\mathrm d},%&#10;       TrParen=p,%&#10;       DetParen=p}&#10;\Style{DDisplayFunc=outset}&#10;\renewcommand{\Transpose}[1]{ {#1}^\Transp }&#10;\newcommand{\TransposeInv}[1]{ {#1}^{-\Transp} }&#10;\newcommand{\T}[1]{\Transpose{#1}}&#10;\newcommand{\TInv}[1]{\TransposeInv{#1}}&#10;\newcommand{\Inv}[1]{ {#1}^{-1} }&#10;\newcommand{\Transp}{{{\mathrm T}}}&#10;      &#10;\newcommand{\Rank}[1]    {\operatorname{rank}\inp{#1}}&#10;\newcommand{\Vol}[1]     {\operatorname{vol}\inp{#1}}&#10;\renewcommand{\Vec}[1]   {\operatorname{vec}\inp{#1}}&#10;\renewcommand{\Div}[1]   {\T{\nabla} \, #1}&#10;\newcommand{\Diag}[1]    {\operatorname{diag}\inp{#1}}&#10;\newcommand{\Dim}[1]     {\operatorname{dim}\inp{#1}}&#10;\newcommand{\Diagof}[1]  {\operatorname{diag}^{-1}\inp{#1}}&#10;\newcommand*{\diff}{\mathop{}\!\mathrm{d}} %e.g. $F(x) = \int\!f(x)\diff x$&#10;\newcommand{\Argmin}[1]{\underset{#1}{\operatorname{argmin}} \;}&#10;\newcommand{\Maxof}[1]{\underset{#1}{\operatorname{max}} \;}&#10;\newcommand{\Minof}[1]{\underset{#1}{\operatorname{min}} \;}&#10;&#10;\providecommand{\e}[1]{\ensuremath{\cdot 10^{#1}}}&#10;&#10;%workaround for mathbold in cool, cf. http://tex.stackexchange.com/questions/97910&#10;\let\oldmb\mathbold&#10;\protected\def\mathbold{\oldmb}&#10;&#10;\newcommand{\CB} [1]{{\color{#1}     $\bullet$}}&#10;\newcommand{\CBB}[2]{{\color[#1]{#2} $\bullet$}}&#10;&#10;\newcommand{\ie}{i.e.}&#10;\newcommand{\Ie}{I.e.}&#10;\newcommand{\eg}{e.g.}&#10;\newcommand{\Eg}{E.g.}&#10;\newcommand{\cf}{cf.\ }&#10;\newcommand{\Cf}{Cf.\ }&#10;\newcommand{\etc}{etc.\ }&#10;\newcommand{\wrt}{w.r.t.\ }&#10;\newcommand{\Wrt}{W.r.t.\ }&#10;% \newcommand{\wlog}{w.l.o.g.~}&#10;\newcommand{\Wlog}{W.l.o.g.\ }&#10;\newcommand{\resp}{resp.\ }&#10;\newcommand{\etal}{et al.\ }&#10;&#10;\newtheorem{theorem}{Theorem}&#10;\newtheorem{definition}{Definition}&#10;\newtheorem{expectation}{Expectation}&#10;\newtheorem{problem}{Problem}&#10;%\newtheorem{algorithm}{Algorithm}&#10;&#10;%\newenvironment{fshaded}{%&#10;%\def\FrameCommand{\fcolorbox{framecolor}{shadecolor}}%&#10;%\MakeFramed {\FrameRestore}}%&#10;%{\endMakeFramed}&#10;%&#10;%\newtheorem{theorem}{Theorem}[section]&#10;%&#10;%\newenvironment{fdfn}[1][]{&#10;%\definecolor{shadecolor}{rgb}{.9,.9,1}%DEFINITION_COLORBOX&#10;%\definecolor{framecolor}{rgb}{1,1,1}%&#10;%\begin{fshaded}\begin{theorem}[#1]}{\end{theorem}\end{fshaded}}&#10;%&#10;%&#10;%\begin{fdfn}[Blash]&#10;%Eine Zahlenfolge ...&#10;%\end{fdfn}&#10;%&#10;%\begin{fdfn}[Test]&#10;%Eine Zahlenfolge ...&#10;%\end{fdfn}&#10;&#10;% :mode=latex: %&#10;&#10;\begin{document}&#10;&#10;\[&#10;f(x,y,z) = \sum_{k=0}^p\sum_{j=0}^m\sum_{i=0}^n{b_i(x)b_j(y)b_k(z) \, f_{ijk}}&#10;\]&#10;&#10;\end{document}"/>
  <p:tag name="IGUANATEXSIZE" val="22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%\usepackage[osf,sc]{mathpazo}&#10;\usepackage{cool}&#10;\usepackage{mathtools}&#10;\pagestyle{empty}&#10;&#10;%!TEX root = diss.tex&#10;&#10;%%%%%%%%%%%%%%%%%%%%%%%%%%%%%%%%%%%%%%%%%%%%%%%%%%%%%%%%%%%%%&#10;%% LaTeX math macros&#10;%%%%%%%%%%%%%%%%%%%%%%%%%%%%%%%%%%%%%%%%%%%%%%%%%%%%%%%%%%%%%&#10;&#10;\newcommand{\mySetNotation}[1]{{\mathbb{#1}}}&#10;\newcommand{\RRSet}{{\mySetNotation{R}}}&#10;\newcommand{\EESet}{{\mySetNotation{E}}}&#10;\newcommand{\NNSet}{{\mySetNotation{N}}}&#10;\newcommand{\QQSet}{{\mySetNotation{Q}}}&#10;&#10;\newcommand{\myBoldNotation}[1]{{\mathbf #1}}&#10;%\newcommand{\myBoldNotation}[1]{{\mathbold{#1}}} %for euler math&#10;\newcommand{\va}   {{\myBoldNotation{a}}}&#10;\newcommand{\vb}   {{\myBoldNotation{b}}}&#10;\newcommand{\vc}   {{\myBoldNotation{c}}}&#10;\newcommand{\vd}   {{\myBoldNotation{d}}}&#10;\newcommand{\ve}   {{\myBoldNotation{e}}}&#10;\newcommand{\vf}   {{\myBoldNotation{f}}}&#10;\newcommand{\vg}   {{\myBoldNotation{g}}}&#10;\newcommand{\vh}   {{\myBoldNotation{h}}}&#10;\newcommand{\vi}   {{\myBoldNotation{i}}}&#10;\newcommand{\vj}   {{\myBoldNotation{j}}}&#10;\newcommand{\vk}   {{\myBoldNotation{k}}}&#10;\newcommand{\vl}   {{\myBoldNotation{l}}}&#10;\newcommand{\vm}   {{\myBoldNotation{m}}}&#10;\newcommand{\vn}   {{\myBoldNotation{n}}}&#10;\newcommand{\nn}   {{\myBoldNotation{n}}}&#10;\newcommand{\vo}   {{\myBoldNotation{o}}}&#10;\newcommand{\vp}   {{\myBoldNotation{p}}}&#10;\newcommand{\pp}   {{\myBoldNotation{p}}}&#10;\newcommand{\vq}   {{\myBoldNotation{q}}}&#10;\newcommand{\vr}   {{\myBoldNotation{r}}}&#10;\newcommand{\vs}   {{\myBoldNotation{s}}}&#10;\newcommand{\vt}   {{\myBoldNotation{t}}}&#10;\newcommand{\vu}   {{\myBoldNotation{u}}}&#10;\newcommand{\vv}   {{\myBoldNotation{v}}}&#10;\newcommand{\vw}   {{\myBoldNotation{w}}}&#10;\newcommand{\vx}   {{\myBoldNotation{x}}}&#10;\newcommand{\vy}   {{\myBoldNotation{y}}}&#10;\newcommand{\vz}   {{\myBoldNotation{z}}}&#10;\newcommand{\vNull}{{\myBoldNotation{0}}}&#10;\newcommand{\vOne} {{\myBoldNotation{1}}}&#10;&#10;\newcommand{\mA}   {{\myBoldNotation{A}}}&#10;\newcommand{\mB}   {{\myBoldNotation{B}}}&#10;\newcommand{\mC}   {{\myBoldNotation{C}}}&#10;\newcommand{\mD}   {{\myBoldNotation{D}}}&#10;\newcommand{\mE}   {{\myBoldNotation{E}}}&#10;\newcommand{\mF}   {{\myBoldNotation{F}}}&#10;\newcommand{\mG}   {{\myBoldNotation{G}}}&#10;\newcommand{\mH}   {{\myBoldNotation{H}}}&#10;\newcommand{\mI}   {{\myBoldNotation{I}}}&#10;\newcommand{\mJ}   {{\myBoldNotation{J}}}&#10;\newcommand{\mK}   {{\myBoldNotation{K}}}&#10;\newcommand{\mL}   {{\myBoldNotation{L}}}&#10;\newcommand{\mM}   {{\myBoldNotation{M}}}&#10;\newcommand{\mN}   {{\myBoldNotation{N}}}&#10;\newcommand{\mO}   {{\myBoldNotation{O}}}&#10;\newcommand{\mP}   {{\myBoldNotation{P}}}&#10;\newcommand{\mQ}   {{\myBoldNotation{Q}}}&#10;\newcommand{\mR}   {{\myBoldNotation{R}}}&#10;\newcommand{\mS}   {{\myBoldNotation{S}}}&#10;\newcommand{\mT}   {{\myBoldNotation{T}}}&#10;\newcommand{\mU}   {{\myBoldNotation{U}}}&#10;\newcommand{\mV}   {{\myBoldNotation{V}}}&#10;\newcommand{\mW}   {{\myBoldNotation{W}}}&#10;\newcommand{\mX}   {{\myBoldNotation{X}}}&#10;\newcommand{\mY}   {{\myBoldNotation{Y}}}&#10;\newcommand{\mZ}   {{\myBoldNotation{Z}}}&#10;\newcommand{\mNull}{{\myBoldNotation{0}}}&#10;&#10;%\newcommand{\myBoldGreekNotation}[1]{\boldsymbol{#1}}&#10;\newcommand{\myBoldGreekNotationLower}[1]{{\bm{#1}}}&#10;\newcommand{\myBoldGreekNotationUpper}[1]{{\bm{#1}}}&#10;\newcommand{\balpha}  {{\myBoldGreekNotationLower{\alpha}  }}&#10;\newcommand{\bbeta}   {{\myBoldGreekNotationLower{\beta}   }}&#10;\newcommand{\bgamma}  {{\myBoldGreekNotationLower{\gamma}  }}&#10;\newcommand{\bdelta}  {{\myBoldGreekNotationLower{\delta}  }}&#10;\newcommand{\bepsilon}{{\myBoldGreekNotationLower{\epsilon}}}&#10;\newcommand{\bzeta}   {{\myBoldGreekNotationLower{\zeta}   }}&#10;\newcommand{\btheta}  {{\myBoldGreekNotationLower{\theta}  }}&#10;\newcommand{\biota}   {{\myBoldGreekNotationLower{\iota}   }}&#10;\newcommand{\bkappa}  {{\myBoldGreekNotationLower{\kappa}  }}&#10;\newcommand{\blambda} {{\myBoldGreekNotationLower{\lambda} }}&#10;\newcommand{\bmu}     {{\myBoldGreekNotationLower{\mu}     }}&#10;\newcommand{\bnu}     {{\myBoldGreekNotationLower{\nu}     }}&#10;\newcommand{\bxi}     {{\myBoldGreekNotationLower{\xi}     }}&#10;\newcommand{\bomicron}{{\myBoldGreekNotationLower{\omicron}}}&#10;\newcommand{\bpi}     {{\myBoldGreekNotationLower{\pi}     }}&#10;\newcommand{\brho}    {{\myBoldGreekNotationLower{\rho}    }}&#10;\newcommand{\bsigma}  {{\myBoldGreekNotationLower{\sigma}  }}&#10;\newcommand{\btau}    {{\myBoldGreekNotationLower{\tau}    }}&#10;\newcommand{\bupsilon}{{\myBoldGreekNotationLower{\upsilon}}}&#10;\newcommand{\bphi}    {{\myBoldGreekNotationLower{\phi}    }}&#10;\newcommand{\bchi}    {{\myBoldGreekNotationLower{\chi}    }}&#10;\newcommand{\bpsi}    {{\myBoldGreekNotationLower{\psi}    }}&#10;\newcommand{\bomega}  {{\myBoldGreekNotationLower{\omega}  }}&#10;&#10;\newcommand{\bGamma}  {{\myBoldGreekNotationUpper{\Gamma}  }}&#10;\newcommand{\bDelta}  {{\myBoldGreekNotationUpper{\Delta}  }}&#10;\newcommand{\bTheta}  {{\myBoldGreekNotationUpper{\Theta}  }}&#10;\newcommand{\bLambda} {{\myBoldGreekNotationUpper{\Lambda} }}&#10;\newcommand{\bXi}     {{\myBoldGreekNotationUpper{\Xi}     }}&#10;\newcommand{\bPi}     {{\myBoldGreekNotationUpper{\Pi}     }}&#10;\newcommand{\bSigma}  {{\myBoldGreekNotationUpper{\Sigma}  }}&#10;\newcommand{\bUpsilon}{{\myBoldGreekNotationUpper{\Upsilon}}}&#10;\newcommand{\bPhi}    {{\myBoldGreekNotationUpper{\Phi}    }}&#10;\newcommand{\bPsi}    {{\myBoldGreekNotationUpper{\Psi}    }}&#10;\newcommand{\bOmega}  {{\myBoldGreekNotationUpper{\Omega}  }}&#10;&#10;\newcommand{\inn}[2][0cm]{\mathopen{}\left|{#2}\parbox[h][#1]{0cm}{}\right|}&#10;\newcommand{\invn}[2][0cm]{\mathopen{}\left|\left|{#2}\parbox[h][#1]{0cm}{}\right|\right|}&#10;&#10;%\newcommand{\Sa}{{\mathbf {Sa}}}&#10;%\newcommand{\Topo}{{\mathbf {Topo}}}&#10;%\newcommand{\Sep}{{\mathbf {Sep}}}&#10;%\newcommand{\Str}{{\mathbf {Str}}}&#10;%\newcommand{\Reg}{{\mathbf {Reg}}}&#10;&#10;%\newcommand{\PPhi}{{\pmb \Phi}}&#10;%\newcommand{\PPi}{{\pmb \Pi}}&#10;%\newcommand{\PPhi}{{\bm \Phi}}&#10;%\newcommand{\PPi}{{\bm \Pi}}&#10;\newcommand{\PPhi}{{\Phi}}&#10;\newcommand{\PPi}{{\Pi}}&#10;\newcommand{\ppi}{{\pi}}&#10;\newcommand{\ggam}{{\gamma}}&#10;&#10;\newcommand{\cA}{{\mathcal A}}&#10;\newcommand{\cB}{{\mathcal B}}&#10;\newcommand{\cC}{{\mathcal C}}&#10;\newcommand{\cD}{{\mathcal D}}&#10;\newcommand{\cE}{{\mathcal E}}&#10;\newcommand{\cF}{{\mathcal F}}&#10;\newcommand{\cG}{{\mathcal G}}&#10;\newcommand{\cH}{{\mathcal H}}&#10;\newcommand{\cI}{{\mathcal I}}&#10;\newcommand{\cJ}{{\mathcal J}}&#10;\newcommand{\cK}{{\mathcal K}}&#10;\newcommand{\cL}{{\mathcal L}}&#10;\newcommand{\cM}{{\mathcal M}}&#10;\newcommand{\cN}{{\mathcal N}}&#10;\newcommand{\cO}{{\mathcal O}}&#10;\newcommand{\cP}{{\mathcal P}}&#10;\newcommand{\cQ}{{\mathcal Q}}&#10;\newcommand{\cR}{{\mathcal R}}&#10;\newcommand{\cS}{{\mathcal S}}&#10;\newcommand{\cT}{{\mathcal T}}&#10;\newcommand{\cU}{{\mathcal U}}&#10;\newcommand{\cV}{{\mathcal V}}&#10;\newcommand{\cW}{{\mathcal W}}&#10;\newcommand{\cX}{{\mathcal X}}&#10;\newcommand{\cY}{{\mathcal Y}}&#10;\newcommand{\cZ}{{\mathcal Z}}&#10;&#10;\newcommand{\ca}{{\mathcal a}}&#10;\newcommand{\cb}{{\mathcal b}}&#10;\newcommand{\cc}{{\mathcal c}}&#10;\newcommand{\cd}{{\mathcal d}}&#10;\newcommand{\ce}{{\mathcal e}}&#10;%\newcommand{\cf}{{\mathcal f}}&#10;\newcommand{\cg}{{\mathcal g}}&#10;\newcommand{\ch}{{\mathcal h}}&#10;\newcommand{\ci}{{\mathcal i}}&#10;\newcommand{\cj}{{\mathcal j}}&#10;%\newcommand{\ck}{{\mathcal k}}&#10;\newcommand{\cl}{{\mathcal l}}&#10;\newcommand{\cm}{{\mathcal m}}&#10;\newcommand{\cn}{{\mathcal n}}&#10;\newcommand{\co}{{\mathcal o}}&#10;\newcommand{\cp}{{\mathcal p}}&#10;\newcommand{\cq}{{\mathcal q}}&#10;%\newcommand{\cr}{{\mathcal r}}&#10;\newcommand{\cs}{{\mathcal s}}&#10;\newcommand{\ct}{{\mathcal t}}&#10;\newcommand{\cu}{{\mathcal u}}&#10;\newcommand{\cv}{{\mathcal v}}&#10;\newcommand{\cw}{{\mathcal w}}&#10;\newcommand{\cx}{{\mathcal x}}&#10;\newcommand{\cy}{{\mathcal y}}&#10;\newcommand{\cz}{{\mathcal z}}&#10;&#10;%cool package Styles&#10;\Style{IdentityMatrixSymb=\mI,%&#10;       DSymb={\mathrm d},%&#10;       IntegrateDifferentialDSymb={\mathrm d},%&#10;       TrParen=p,%&#10;       DetParen=p}&#10;\Style{DDisplayFunc=outset}&#10;\renewcommand{\Transpose}[1]{ {#1}^\Transp }&#10;\newcommand{\TransposeInv}[1]{ {#1}^{-\Transp} }&#10;\newcommand{\T}[1]{\Transpose{#1}}&#10;\newcommand{\TInv}[1]{\TransposeInv{#1}}&#10;\newcommand{\Inv}[1]{ {#1}^{-1} }&#10;\newcommand{\Transp}{{{\mathrm T}}}&#10;      &#10;\newcommand{\Rank}[1]    {\operatorname{rank}\inp{#1}}&#10;\newcommand{\Vol}[1]     {\operatorname{vol}\inp{#1}}&#10;\renewcommand{\Vec}[1]   {\operatorname{vec}\inp{#1}}&#10;\renewcommand{\Div}[1]   {\T{\nabla} \, #1}&#10;\newcommand{\Diag}[1]    {\operatorname{diag}\inp{#1}}&#10;\newcommand{\Dim}[1]     {\operatorname{dim}\inp{#1}}&#10;\newcommand{\Diagof}[1]  {\operatorname{diag}^{-1}\inp{#1}}&#10;\newcommand*{\diff}{\mathop{}\!\mathrm{d}} %e.g. $F(x) = \int\!f(x)\diff x$&#10;\newcommand{\Argmin}[1]{\underset{#1}{\operatorname{argmin}} \;}&#10;\newcommand{\Maxof}[1]{\underset{#1}{\operatorname{max}} \;}&#10;\newcommand{\Minof}[1]{\underset{#1}{\operatorname{min}} \;}&#10;&#10;\providecommand{\e}[1]{\ensuremath{\cdot 10^{#1}}}&#10;&#10;%workaround for mathbold in cool, cf. http://tex.stackexchange.com/questions/97910&#10;\let\oldmb\mathbold&#10;\protected\def\mathbold{\oldmb}&#10;&#10;\newcommand{\CB} [1]{{\color{#1}     $\bullet$}}&#10;\newcommand{\CBB}[2]{{\color[#1]{#2} $\bullet$}}&#10;&#10;\newcommand{\ie}{i.e.}&#10;\newcommand{\Ie}{I.e.}&#10;\newcommand{\eg}{e.g.}&#10;\newcommand{\Eg}{E.g.}&#10;\newcommand{\cf}{cf.\ }&#10;\newcommand{\Cf}{Cf.\ }&#10;\newcommand{\etc}{etc.\ }&#10;\newcommand{\wrt}{w.r.t.\ }&#10;\newcommand{\Wrt}{W.r.t.\ }&#10;% \newcommand{\wlog}{w.l.o.g.~}&#10;\newcommand{\Wlog}{W.l.o.g.\ }&#10;\newcommand{\resp}{resp.\ }&#10;\newcommand{\etal}{et al.\ }&#10;&#10;\newtheorem{theorem}{Theorem}&#10;\newtheorem{definition}{Definition}&#10;\newtheorem{expectation}{Expectation}&#10;\newtheorem{problem}{Problem}&#10;%\newtheorem{algorithm}{Algorithm}&#10;&#10;%\newenvironment{fshaded}{%&#10;%\def\FrameCommand{\fcolorbox{framecolor}{shadecolor}}%&#10;%\MakeFramed {\FrameRestore}}%&#10;%{\endMakeFramed}&#10;%&#10;%\newtheorem{theorem}{Theorem}[section]&#10;%&#10;%\newenvironment{fdfn}[1][]{&#10;%\definecolor{shadecolor}{rgb}{.9,.9,1}%DEFINITION_COLORBOX&#10;%\definecolor{framecolor}{rgb}{1,1,1}%&#10;%\begin{fshaded}\begin{theorem}[#1]}{\end{theorem}\end{fshaded}}&#10;%&#10;%&#10;%\begin{fdfn}[Blash]&#10;%Eine Zahlenfolge ...&#10;%\end{fdfn}&#10;%&#10;%\begin{fdfn}[Test]&#10;%Eine Zahlenfolge ...&#10;%\end{fdfn}&#10;&#10;% :mode=latex: %&#10;&#10;\begin{document}&#10;&#10;\[&#10;= \begin{bsmallmatrix} b_0(x) &amp; \cdots &amp; b_n(x) \end{bsmallmatrix} \, \begin{bsmallmatrix} f_0 \vspace{-3pt}\\ \vdots \\ f_n \end{bsmallmatrix}&#10;\]&#10;&#10;\end{document}"/>
  <p:tag name="IGUANATEXSIZE" val="22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%\usepackage[osf,sc]{mathpazo}&#10;\usepackage{cool}&#10;\usepackage{mathtools}&#10;\pagestyle{empty}&#10;&#10;%!TEX root = diss.tex&#10;&#10;%%%%%%%%%%%%%%%%%%%%%%%%%%%%%%%%%%%%%%%%%%%%%%%%%%%%%%%%%%%%%&#10;%% LaTeX math macros&#10;%%%%%%%%%%%%%%%%%%%%%%%%%%%%%%%%%%%%%%%%%%%%%%%%%%%%%%%%%%%%%&#10;&#10;\newcommand{\mySetNotation}[1]{{\mathbb{#1}}}&#10;\newcommand{\RRSet}{{\mySetNotation{R}}}&#10;\newcommand{\EESet}{{\mySetNotation{E}}}&#10;\newcommand{\NNSet}{{\mySetNotation{N}}}&#10;\newcommand{\QQSet}{{\mySetNotation{Q}}}&#10;&#10;\newcommand{\myBoldNotation}[1]{{\mathbf #1}}&#10;%\newcommand{\myBoldNotation}[1]{{\mathbold{#1}}} %for euler math&#10;\newcommand{\va}   {{\myBoldNotation{a}}}&#10;\newcommand{\vb}   {{\myBoldNotation{b}}}&#10;\newcommand{\vc}   {{\myBoldNotation{c}}}&#10;\newcommand{\vd}   {{\myBoldNotation{d}}}&#10;\newcommand{\ve}   {{\myBoldNotation{e}}}&#10;\newcommand{\vf}   {{\myBoldNotation{f}}}&#10;\newcommand{\vg}   {{\myBoldNotation{g}}}&#10;\newcommand{\vh}   {{\myBoldNotation{h}}}&#10;\newcommand{\vi}   {{\myBoldNotation{i}}}&#10;\newcommand{\vj}   {{\myBoldNotation{j}}}&#10;\newcommand{\vk}   {{\myBoldNotation{k}}}&#10;\newcommand{\vl}   {{\myBoldNotation{l}}}&#10;\newcommand{\vm}   {{\myBoldNotation{m}}}&#10;\newcommand{\vn}   {{\myBoldNotation{n}}}&#10;\newcommand{\nn}   {{\myBoldNotation{n}}}&#10;\newcommand{\vo}   {{\myBoldNotation{o}}}&#10;\newcommand{\vp}   {{\myBoldNotation{p}}}&#10;\newcommand{\pp}   {{\myBoldNotation{p}}}&#10;\newcommand{\vq}   {{\myBoldNotation{q}}}&#10;\newcommand{\vr}   {{\myBoldNotation{r}}}&#10;\newcommand{\vs}   {{\myBoldNotation{s}}}&#10;\newcommand{\vt}   {{\myBoldNotation{t}}}&#10;\newcommand{\vu}   {{\myBoldNotation{u}}}&#10;\newcommand{\vv}   {{\myBoldNotation{v}}}&#10;\newcommand{\vw}   {{\myBoldNotation{w}}}&#10;\newcommand{\vx}   {{\myBoldNotation{x}}}&#10;\newcommand{\vy}   {{\myBoldNotation{y}}}&#10;\newcommand{\vz}   {{\myBoldNotation{z}}}&#10;\newcommand{\vNull}{{\myBoldNotation{0}}}&#10;\newcommand{\vOne} {{\myBoldNotation{1}}}&#10;&#10;\newcommand{\mA}   {{\myBoldNotation{A}}}&#10;\newcommand{\mB}   {{\myBoldNotation{B}}}&#10;\newcommand{\mC}   {{\myBoldNotation{C}}}&#10;\newcommand{\mD}   {{\myBoldNotation{D}}}&#10;\newcommand{\mE}   {{\myBoldNotation{E}}}&#10;\newcommand{\mF}   {{\myBoldNotation{F}}}&#10;\newcommand{\mG}   {{\myBoldNotation{G}}}&#10;\newcommand{\mH}   {{\myBoldNotation{H}}}&#10;\newcommand{\mI}   {{\myBoldNotation{I}}}&#10;\newcommand{\mJ}   {{\myBoldNotation{J}}}&#10;\newcommand{\mK}   {{\myBoldNotation{K}}}&#10;\newcommand{\mL}   {{\myBoldNotation{L}}}&#10;\newcommand{\mM}   {{\myBoldNotation{M}}}&#10;\newcommand{\mN}   {{\myBoldNotation{N}}}&#10;\newcommand{\mO}   {{\myBoldNotation{O}}}&#10;\newcommand{\mP}   {{\myBoldNotation{P}}}&#10;\newcommand{\mQ}   {{\myBoldNotation{Q}}}&#10;\newcommand{\mR}   {{\myBoldNotation{R}}}&#10;\newcommand{\mS}   {{\myBoldNotation{S}}}&#10;\newcommand{\mT}   {{\myBoldNotation{T}}}&#10;\newcommand{\mU}   {{\myBoldNotation{U}}}&#10;\newcommand{\mV}   {{\myBoldNotation{V}}}&#10;\newcommand{\mW}   {{\myBoldNotation{W}}}&#10;\newcommand{\mX}   {{\myBoldNotation{X}}}&#10;\newcommand{\mY}   {{\myBoldNotation{Y}}}&#10;\newcommand{\mZ}   {{\myBoldNotation{Z}}}&#10;\newcommand{\mNull}{{\myBoldNotation{0}}}&#10;&#10;%\newcommand{\myBoldGreekNotation}[1]{\boldsymbol{#1}}&#10;\newcommand{\myBoldGreekNotationLower}[1]{{\bm{#1}}}&#10;\newcommand{\myBoldGreekNotationUpper}[1]{{\bm{#1}}}&#10;\newcommand{\balpha}  {{\myBoldGreekNotationLower{\alpha}  }}&#10;\newcommand{\bbeta}   {{\myBoldGreekNotationLower{\beta}   }}&#10;\newcommand{\bgamma}  {{\myBoldGreekNotationLower{\gamma}  }}&#10;\newcommand{\bdelta}  {{\myBoldGreekNotationLower{\delta}  }}&#10;\newcommand{\bepsilon}{{\myBoldGreekNotationLower{\epsilon}}}&#10;\newcommand{\bzeta}   {{\myBoldGreekNotationLower{\zeta}   }}&#10;\newcommand{\btheta}  {{\myBoldGreekNotationLower{\theta}  }}&#10;\newcommand{\biota}   {{\myBoldGreekNotationLower{\iota}   }}&#10;\newcommand{\bkappa}  {{\myBoldGreekNotationLower{\kappa}  }}&#10;\newcommand{\blambda} {{\myBoldGreekNotationLower{\lambda} }}&#10;\newcommand{\bmu}     {{\myBoldGreekNotationLower{\mu}     }}&#10;\newcommand{\bnu}     {{\myBoldGreekNotationLower{\nu}     }}&#10;\newcommand{\bxi}     {{\myBoldGreekNotationLower{\xi}     }}&#10;\newcommand{\bomicron}{{\myBoldGreekNotationLower{\omicron}}}&#10;\newcommand{\bpi}     {{\myBoldGreekNotationLower{\pi}     }}&#10;\newcommand{\brho}    {{\myBoldGreekNotationLower{\rho}    }}&#10;\newcommand{\bsigma}  {{\myBoldGreekNotationLower{\sigma}  }}&#10;\newcommand{\btau}    {{\myBoldGreekNotationLower{\tau}    }}&#10;\newcommand{\bupsilon}{{\myBoldGreekNotationLower{\upsilon}}}&#10;\newcommand{\bphi}    {{\myBoldGreekNotationLower{\phi}    }}&#10;\newcommand{\bchi}    {{\myBoldGreekNotationLower{\chi}    }}&#10;\newcommand{\bpsi}    {{\myBoldGreekNotationLower{\psi}    }}&#10;\newcommand{\bomega}  {{\myBoldGreekNotationLower{\omega}  }}&#10;&#10;\newcommand{\bGamma}  {{\myBoldGreekNotationUpper{\Gamma}  }}&#10;\newcommand{\bDelta}  {{\myBoldGreekNotationUpper{\Delta}  }}&#10;\newcommand{\bTheta}  {{\myBoldGreekNotationUpper{\Theta}  }}&#10;\newcommand{\bLambda} {{\myBoldGreekNotationUpper{\Lambda} }}&#10;\newcommand{\bXi}     {{\myBoldGreekNotationUpper{\Xi}     }}&#10;\newcommand{\bPi}     {{\myBoldGreekNotationUpper{\Pi}     }}&#10;\newcommand{\bSigma}  {{\myBoldGreekNotationUpper{\Sigma}  }}&#10;\newcommand{\bUpsilon}{{\myBoldGreekNotationUpper{\Upsilon}}}&#10;\newcommand{\bPhi}    {{\myBoldGreekNotationUpper{\Phi}    }}&#10;\newcommand{\bPsi}    {{\myBoldGreekNotationUpper{\Psi}    }}&#10;\newcommand{\bOmega}  {{\myBoldGreekNotationUpper{\Omega}  }}&#10;&#10;\newcommand{\inn}[2][0cm]{\mathopen{}\left|{#2}\parbox[h][#1]{0cm}{}\right|}&#10;\newcommand{\invn}[2][0cm]{\mathopen{}\left|\left|{#2}\parbox[h][#1]{0cm}{}\right|\right|}&#10;&#10;%\newcommand{\Sa}{{\mathbf {Sa}}}&#10;%\newcommand{\Topo}{{\mathbf {Topo}}}&#10;%\newcommand{\Sep}{{\mathbf {Sep}}}&#10;%\newcommand{\Str}{{\mathbf {Str}}}&#10;%\newcommand{\Reg}{{\mathbf {Reg}}}&#10;&#10;%\newcommand{\PPhi}{{\pmb \Phi}}&#10;%\newcommand{\PPi}{{\pmb \Pi}}&#10;%\newcommand{\PPhi}{{\bm \Phi}}&#10;%\newcommand{\PPi}{{\bm \Pi}}&#10;\newcommand{\PPhi}{{\Phi}}&#10;\newcommand{\PPi}{{\Pi}}&#10;\newcommand{\ppi}{{\pi}}&#10;\newcommand{\ggam}{{\gamma}}&#10;&#10;\newcommand{\cA}{{\mathcal A}}&#10;\newcommand{\cB}{{\mathcal B}}&#10;\newcommand{\cC}{{\mathcal C}}&#10;\newcommand{\cD}{{\mathcal D}}&#10;\newcommand{\cE}{{\mathcal E}}&#10;\newcommand{\cF}{{\mathcal F}}&#10;\newcommand{\cG}{{\mathcal G}}&#10;\newcommand{\cH}{{\mathcal H}}&#10;\newcommand{\cI}{{\mathcal I}}&#10;\newcommand{\cJ}{{\mathcal J}}&#10;\newcommand{\cK}{{\mathcal K}}&#10;\newcommand{\cL}{{\mathcal L}}&#10;\newcommand{\cM}{{\mathcal M}}&#10;\newcommand{\cN}{{\mathcal N}}&#10;\newcommand{\cO}{{\mathcal O}}&#10;\newcommand{\cP}{{\mathcal P}}&#10;\newcommand{\cQ}{{\mathcal Q}}&#10;\newcommand{\cR}{{\mathcal R}}&#10;\newcommand{\cS}{{\mathcal S}}&#10;\newcommand{\cT}{{\mathcal T}}&#10;\newcommand{\cU}{{\mathcal U}}&#10;\newcommand{\cV}{{\mathcal V}}&#10;\newcommand{\cW}{{\mathcal W}}&#10;\newcommand{\cX}{{\mathcal X}}&#10;\newcommand{\cY}{{\mathcal Y}}&#10;\newcommand{\cZ}{{\mathcal Z}}&#10;&#10;\newcommand{\ca}{{\mathcal a}}&#10;\newcommand{\cb}{{\mathcal b}}&#10;\newcommand{\cc}{{\mathcal c}}&#10;\newcommand{\cd}{{\mathcal d}}&#10;\newcommand{\ce}{{\mathcal e}}&#10;%\newcommand{\cf}{{\mathcal f}}&#10;\newcommand{\cg}{{\mathcal g}}&#10;\newcommand{\ch}{{\mathcal h}}&#10;\newcommand{\ci}{{\mathcal i}}&#10;\newcommand{\cj}{{\mathcal j}}&#10;%\newcommand{\ck}{{\mathcal k}}&#10;\newcommand{\cl}{{\mathcal l}}&#10;\newcommand{\cm}{{\mathcal m}}&#10;\newcommand{\cn}{{\mathcal n}}&#10;\newcommand{\co}{{\mathcal o}}&#10;\newcommand{\cp}{{\mathcal p}}&#10;\newcommand{\cq}{{\mathcal q}}&#10;%\newcommand{\cr}{{\mathcal r}}&#10;\newcommand{\cs}{{\mathcal s}}&#10;\newcommand{\ct}{{\mathcal t}}&#10;\newcommand{\cu}{{\mathcal u}}&#10;\newcommand{\cv}{{\mathcal v}}&#10;\newcommand{\cw}{{\mathcal w}}&#10;\newcommand{\cx}{{\mathcal x}}&#10;\newcommand{\cy}{{\mathcal y}}&#10;\newcommand{\cz}{{\mathcal z}}&#10;&#10;%cool package Styles&#10;\Style{IdentityMatrixSymb=\mI,%&#10;       DSymb={\mathrm d},%&#10;       IntegrateDifferentialDSymb={\mathrm d},%&#10;       TrParen=p,%&#10;       DetParen=p}&#10;\Style{DDisplayFunc=outset}&#10;\renewcommand{\Transpose}[1]{ {#1}^\Transp }&#10;\newcommand{\TransposeInv}[1]{ {#1}^{-\Transp} }&#10;\newcommand{\T}[1]{\Transpose{#1}}&#10;\newcommand{\TInv}[1]{\TransposeInv{#1}}&#10;\newcommand{\Inv}[1]{ {#1}^{-1} }&#10;\newcommand{\Transp}{{{\mathrm T}}}&#10;      &#10;\newcommand{\Rank}[1]    {\operatorname{rank}\inp{#1}}&#10;\newcommand{\Vol}[1]     {\operatorname{vol}\inp{#1}}&#10;\renewcommand{\Vec}[1]   {\operatorname{vec}\inp{#1}}&#10;\renewcommand{\Div}[1]   {\T{\nabla} \, #1}&#10;\newcommand{\Diag}[1]    {\operatorname{diag}\inp{#1}}&#10;\newcommand{\Dim}[1]     {\operatorname{dim}\inp{#1}}&#10;\newcommand{\Diagof}[1]  {\operatorname{diag}^{-1}\inp{#1}}&#10;\newcommand*{\diff}{\mathop{}\!\mathrm{d}} %e.g. $F(x) = \int\!f(x)\diff x$&#10;\newcommand{\Argmin}[1]{\underset{#1}{\operatorname{argmin}} \;}&#10;\newcommand{\Maxof}[1]{\underset{#1}{\operatorname{max}} \;}&#10;\newcommand{\Minof}[1]{\underset{#1}{\operatorname{min}} \;}&#10;&#10;\providecommand{\e}[1]{\ensuremath{\cdot 10^{#1}}}&#10;&#10;%workaround for mathbold in cool, cf. http://tex.stackexchange.com/questions/97910&#10;\let\oldmb\mathbold&#10;\protected\def\mathbold{\oldmb}&#10;&#10;\newcommand{\CB} [1]{{\color{#1}     $\bullet$}}&#10;\newcommand{\CBB}[2]{{\color[#1]{#2} $\bullet$}}&#10;&#10;\newcommand{\ie}{i.e.}&#10;\newcommand{\Ie}{I.e.}&#10;\newcommand{\eg}{e.g.}&#10;\newcommand{\Eg}{E.g.}&#10;\newcommand{\cf}{cf.\ }&#10;\newcommand{\Cf}{Cf.\ }&#10;\newcommand{\etc}{etc.\ }&#10;\newcommand{\wrt}{w.r.t.\ }&#10;\newcommand{\Wrt}{W.r.t.\ }&#10;% \newcommand{\wlog}{w.l.o.g.~}&#10;\newcommand{\Wlog}{W.l.o.g.\ }&#10;\newcommand{\resp}{resp.\ }&#10;\newcommand{\etal}{et al.\ }&#10;&#10;\newtheorem{theorem}{Theorem}&#10;\newtheorem{definition}{Definition}&#10;\newtheorem{expectation}{Expectation}&#10;\newtheorem{problem}{Problem}&#10;%\newtheorem{algorithm}{Algorithm}&#10;&#10;%\newenvironment{fshaded}{%&#10;%\def\FrameCommand{\fcolorbox{framecolor}{shadecolor}}%&#10;%\MakeFramed {\FrameRestore}}%&#10;%{\endMakeFramed}&#10;%&#10;%\newtheorem{theorem}{Theorem}[section]&#10;%&#10;%\newenvironment{fdfn}[1][]{&#10;%\definecolor{shadecolor}{rgb}{.9,.9,1}%DEFINITION_COLORBOX&#10;%\definecolor{framecolor}{rgb}{1,1,1}%&#10;%\begin{fshaded}\begin{theorem}[#1]}{\end{theorem}\end{fshaded}}&#10;%&#10;%&#10;%\begin{fdfn}[Blash]&#10;%Eine Zahlenfolge ...&#10;%\end{fdfn}&#10;%&#10;%\begin{fdfn}[Test]&#10;%Eine Zahlenfolge ...&#10;%\end{fdfn}&#10;&#10;% :mode=latex: %&#10;&#10;\begin{document}&#10;&#10;\[&#10;= \begin{bsmallmatrix} b_0(x) &amp; \cdots &amp; b_n(x) \end{bsmallmatrix} \,&#10;  \begin{bsmallmatrix} f_{00} &amp; \cdots &amp; f_{0m} \\ \vdots &amp; \ddots &amp; \vdots \\ f_{n0} &amp; \cdots &amp; f_{nm} \end{bsmallmatrix} \,&#10;  \begin{bsmallmatrix} b_0(y) \vspace{-3pt}\\ \vdots \\ b_m(y) \end{bsmallmatrix}\]&#10;&#10;\end{document}"/>
  <p:tag name="IGUANATEXSIZE" val="22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%\usepackage[osf,sc]{mathpazo}&#10;\usepackage{cool}&#10;\pagestyle{empty}&#10;&#10;%!TEX root = diss.tex&#10;&#10;%%%%%%%%%%%%%%%%%%%%%%%%%%%%%%%%%%%%%%%%%%%%%%%%%%%%%%%%%%%%%&#10;%% LaTeX math macros&#10;%%%%%%%%%%%%%%%%%%%%%%%%%%%%%%%%%%%%%%%%%%%%%%%%%%%%%%%%%%%%%&#10;&#10;\newcommand{\mySetNotation}[1]{{\mathbb{#1}}}&#10;\newcommand{\RRSet}{{\mySetNotation{R}}}&#10;\newcommand{\EESet}{{\mySetNotation{E}}}&#10;\newcommand{\NNSet}{{\mySetNotation{N}}}&#10;\newcommand{\QQSet}{{\mySetNotation{Q}}}&#10;&#10;\newcommand{\myBoldNotation}[1]{{\mathbf #1}}&#10;%\newcommand{\myBoldNotation}[1]{{\mathbold{#1}}} %for euler math&#10;\newcommand{\va}   {{\myBoldNotation{a}}}&#10;\newcommand{\vb}   {{\myBoldNotation{b}}}&#10;\newcommand{\vc}   {{\myBoldNotation{c}}}&#10;\newcommand{\vd}   {{\myBoldNotation{d}}}&#10;\newcommand{\ve}   {{\myBoldNotation{e}}}&#10;\newcommand{\vf}   {{\myBoldNotation{f}}}&#10;\newcommand{\vg}   {{\myBoldNotation{g}}}&#10;\newcommand{\vh}   {{\myBoldNotation{h}}}&#10;\newcommand{\vi}   {{\myBoldNotation{i}}}&#10;\newcommand{\vj}   {{\myBoldNotation{j}}}&#10;\newcommand{\vk}   {{\myBoldNotation{k}}}&#10;\newcommand{\vl}   {{\myBoldNotation{l}}}&#10;\newcommand{\vm}   {{\myBoldNotation{m}}}&#10;\newcommand{\vn}   {{\myBoldNotation{n}}}&#10;\newcommand{\nn}   {{\myBoldNotation{n}}}&#10;\newcommand{\vo}   {{\myBoldNotation{o}}}&#10;\newcommand{\vp}   {{\myBoldNotation{p}}}&#10;\newcommand{\pp}   {{\myBoldNotation{p}}}&#10;\newcommand{\vq}   {{\myBoldNotation{q}}}&#10;\newcommand{\vr}   {{\myBoldNotation{r}}}&#10;\newcommand{\vs}   {{\myBoldNotation{s}}}&#10;\newcommand{\vt}   {{\myBoldNotation{t}}}&#10;\newcommand{\vu}   {{\myBoldNotation{u}}}&#10;\newcommand{\vv}   {{\myBoldNotation{v}}}&#10;\newcommand{\vw}   {{\myBoldNotation{w}}}&#10;\newcommand{\vx}   {{\myBoldNotation{x}}}&#10;\newcommand{\vy}   {{\myBoldNotation{y}}}&#10;\newcommand{\vz}   {{\myBoldNotation{z}}}&#10;\newcommand{\vNull}{{\myBoldNotation{0}}}&#10;\newcommand{\vOne} {{\myBoldNotation{1}}}&#10;&#10;\newcommand{\mA}   {{\myBoldNotation{A}}}&#10;\newcommand{\mB}   {{\myBoldNotation{B}}}&#10;\newcommand{\mC}   {{\myBoldNotation{C}}}&#10;\newcommand{\mD}   {{\myBoldNotation{D}}}&#10;\newcommand{\mE}   {{\myBoldNotation{E}}}&#10;\newcommand{\mF}   {{\myBoldNotation{F}}}&#10;\newcommand{\mG}   {{\myBoldNotation{G}}}&#10;\newcommand{\mH}   {{\myBoldNotation{H}}}&#10;\newcommand{\mI}   {{\myBoldNotation{I}}}&#10;\newcommand{\mJ}   {{\myBoldNotation{J}}}&#10;\newcommand{\mK}   {{\myBoldNotation{K}}}&#10;\newcommand{\mL}   {{\myBoldNotation{L}}}&#10;\newcommand{\mM}   {{\myBoldNotation{M}}}&#10;\newcommand{\mN}   {{\myBoldNotation{N}}}&#10;\newcommand{\mO}   {{\myBoldNotation{O}}}&#10;\newcommand{\mP}   {{\myBoldNotation{P}}}&#10;\newcommand{\mQ}   {{\myBoldNotation{Q}}}&#10;\newcommand{\mR}   {{\myBoldNotation{R}}}&#10;\newcommand{\mS}   {{\myBoldNotation{S}}}&#10;\newcommand{\mT}   {{\myBoldNotation{T}}}&#10;\newcommand{\mU}   {{\myBoldNotation{U}}}&#10;\newcommand{\mV}   {{\myBoldNotation{V}}}&#10;\newcommand{\mW}   {{\myBoldNotation{W}}}&#10;\newcommand{\mX}   {{\myBoldNotation{X}}}&#10;\newcommand{\mY}   {{\myBoldNotation{Y}}}&#10;\newcommand{\mZ}   {{\myBoldNotation{Z}}}&#10;\newcommand{\mNull}{{\myBoldNotation{0}}}&#10;&#10;%\newcommand{\myBoldGreekNotation}[1]{\boldsymbol{#1}}&#10;\newcommand{\myBoldGreekNotationLower}[1]{{\bm{#1}}}&#10;\newcommand{\myBoldGreekNotationUpper}[1]{{\bm{#1}}}&#10;\newcommand{\balpha}  {{\myBoldGreekNotationLower{\alpha}  }}&#10;\newcommand{\bbeta}   {{\myBoldGreekNotationLower{\beta}   }}&#10;\newcommand{\bgamma}  {{\myBoldGreekNotationLower{\gamma}  }}&#10;\newcommand{\bdelta}  {{\myBoldGreekNotationLower{\delta}  }}&#10;\newcommand{\bepsilon}{{\myBoldGreekNotationLower{\epsilon}}}&#10;\newcommand{\bzeta}   {{\myBoldGreekNotationLower{\zeta}   }}&#10;\newcommand{\btheta}  {{\myBoldGreekNotationLower{\theta}  }}&#10;\newcommand{\biota}   {{\myBoldGreekNotationLower{\iota}   }}&#10;\newcommand{\bkappa}  {{\myBoldGreekNotationLower{\kappa}  }}&#10;\newcommand{\blambda} {{\myBoldGreekNotationLower{\lambda} }}&#10;\newcommand{\bmu}     {{\myBoldGreekNotationLower{\mu}     }}&#10;\newcommand{\bnu}     {{\myBoldGreekNotationLower{\nu}     }}&#10;\newcommand{\bxi}     {{\myBoldGreekNotationLower{\xi}     }}&#10;\newcommand{\bomicron}{{\myBoldGreekNotationLower{\omicron}}}&#10;\newcommand{\bpi}     {{\myBoldGreekNotationLower{\pi}     }}&#10;\newcommand{\brho}    {{\myBoldGreekNotationLower{\rho}    }}&#10;\newcommand{\bsigma}  {{\myBoldGreekNotationLower{\sigma}  }}&#10;\newcommand{\btau}    {{\myBoldGreekNotationLower{\tau}    }}&#10;\newcommand{\bupsilon}{{\myBoldGreekNotationLower{\upsilon}}}&#10;\newcommand{\bphi}    {{\myBoldGreekNotationLower{\phi}    }}&#10;\newcommand{\bchi}    {{\myBoldGreekNotationLower{\chi}    }}&#10;\newcommand{\bpsi}    {{\myBoldGreekNotationLower{\psi}    }}&#10;\newcommand{\bomega}  {{\myBoldGreekNotationLower{\omega}  }}&#10;&#10;\newcommand{\bGamma}  {{\myBoldGreekNotationUpper{\Gamma}  }}&#10;\newcommand{\bDelta}  {{\myBoldGreekNotationUpper{\Delta}  }}&#10;\newcommand{\bTheta}  {{\myBoldGreekNotationUpper{\Theta}  }}&#10;\newcommand{\bLambda} {{\myBoldGreekNotationUpper{\Lambda} }}&#10;\newcommand{\bXi}     {{\myBoldGreekNotationUpper{\Xi}     }}&#10;\newcommand{\bPi}     {{\myBoldGreekNotationUpper{\Pi}     }}&#10;\newcommand{\bSigma}  {{\myBoldGreekNotationUpper{\Sigma}  }}&#10;\newcommand{\bUpsilon}{{\myBoldGreekNotationUpper{\Upsilon}}}&#10;\newcommand{\bPhi}    {{\myBoldGreekNotationUpper{\Phi}    }}&#10;\newcommand{\bPsi}    {{\myBoldGreekNotationUpper{\Psi}    }}&#10;\newcommand{\bOmega}  {{\myBoldGreekNotationUpper{\Omega}  }}&#10;&#10;\newcommand{\inn}[2][0cm]{\mathopen{}\left|{#2}\parbox[h][#1]{0cm}{}\right|}&#10;\newcommand{\invn}[2][0cm]{\mathopen{}\left|\left|{#2}\parbox[h][#1]{0cm}{}\right|\right|}&#10;&#10;%\newcommand{\Sa}{{\mathbf {Sa}}}&#10;%\newcommand{\Topo}{{\mathbf {Topo}}}&#10;%\newcommand{\Sep}{{\mathbf {Sep}}}&#10;%\newcommand{\Str}{{\mathbf {Str}}}&#10;%\newcommand{\Reg}{{\mathbf {Reg}}}&#10;&#10;%\newcommand{\PPhi}{{\pmb \Phi}}&#10;%\newcommand{\PPi}{{\pmb \Pi}}&#10;%\newcommand{\PPhi}{{\bm \Phi}}&#10;%\newcommand{\PPi}{{\bm \Pi}}&#10;\newcommand{\PPhi}{{\Phi}}&#10;\newcommand{\PPi}{{\Pi}}&#10;\newcommand{\ppi}{{\pi}}&#10;\newcommand{\ggam}{{\gamma}}&#10;&#10;\newcommand{\cA}{{\mathcal A}}&#10;\newcommand{\cB}{{\mathcal B}}&#10;\newcommand{\cC}{{\mathcal C}}&#10;\newcommand{\cD}{{\mathcal D}}&#10;\newcommand{\cE}{{\mathcal E}}&#10;\newcommand{\cF}{{\mathcal F}}&#10;\newcommand{\cG}{{\mathcal G}}&#10;\newcommand{\cH}{{\mathcal H}}&#10;\newcommand{\cI}{{\mathcal I}}&#10;\newcommand{\cJ}{{\mathcal J}}&#10;\newcommand{\cK}{{\mathcal K}}&#10;\newcommand{\cL}{{\mathcal L}}&#10;\newcommand{\cM}{{\mathcal M}}&#10;\newcommand{\cN}{{\mathcal N}}&#10;\newcommand{\cO}{{\mathcal O}}&#10;\newcommand{\cP}{{\mathcal P}}&#10;\newcommand{\cQ}{{\mathcal Q}}&#10;\newcommand{\cR}{{\mathcal R}}&#10;\newcommand{\cS}{{\mathcal S}}&#10;\newcommand{\cT}{{\mathcal T}}&#10;\newcommand{\cU}{{\mathcal U}}&#10;\newcommand{\cV}{{\mathcal V}}&#10;\newcommand{\cW}{{\mathcal W}}&#10;\newcommand{\cX}{{\mathcal X}}&#10;\newcommand{\cY}{{\mathcal Y}}&#10;\newcommand{\cZ}{{\mathcal Z}}&#10;&#10;\newcommand{\ca}{{\mathcal a}}&#10;\newcommand{\cb}{{\mathcal b}}&#10;\newcommand{\cc}{{\mathcal c}}&#10;\newcommand{\cd}{{\mathcal d}}&#10;\newcommand{\ce}{{\mathcal e}}&#10;%\newcommand{\cf}{{\mathcal f}}&#10;\newcommand{\cg}{{\mathcal g}}&#10;\newcommand{\ch}{{\mathcal h}}&#10;\newcommand{\ci}{{\mathcal i}}&#10;\newcommand{\cj}{{\mathcal j}}&#10;%\newcommand{\ck}{{\mathcal k}}&#10;\newcommand{\cl}{{\mathcal l}}&#10;\newcommand{\cm}{{\mathcal m}}&#10;\newcommand{\cn}{{\mathcal n}}&#10;\newcommand{\co}{{\mathcal o}}&#10;\newcommand{\cp}{{\mathcal p}}&#10;\newcommand{\cq}{{\mathcal q}}&#10;%\newcommand{\cr}{{\mathcal r}}&#10;\newcommand{\cs}{{\mathcal s}}&#10;\newcommand{\ct}{{\mathcal t}}&#10;\newcommand{\cu}{{\mathcal u}}&#10;\newcommand{\cv}{{\mathcal v}}&#10;\newcommand{\cw}{{\mathcal w}}&#10;\newcommand{\cx}{{\mathcal x}}&#10;\newcommand{\cy}{{\mathcal y}}&#10;\newcommand{\cz}{{\mathcal z}}&#10;&#10;%cool package Styles&#10;\Style{IdentityMatrixSymb=\mI,%&#10;       DSymb={\mathrm d},%&#10;       IntegrateDifferentialDSymb={\mathrm d},%&#10;       TrParen=p,%&#10;       DetParen=p}&#10;\Style{DDisplayFunc=outset}&#10;\renewcommand{\Transpose}[1]{ {#1}^\Transp }&#10;\newcommand{\TransposeInv}[1]{ {#1}^{-\Transp} }&#10;\newcommand{\T}[1]{\Transpose{#1}}&#10;\newcommand{\TInv}[1]{\TransposeInv{#1}}&#10;\newcommand{\Inv}[1]{ {#1}^{-1} }&#10;\newcommand{\Transp}{{{\mathrm T}}}&#10;      &#10;\newcommand{\Rank}[1]    {\operatorname{rank}\inp{#1}}&#10;\newcommand{\Vol}[1]     {\operatorname{vol}\inp{#1}}&#10;\renewcommand{\Vec}[1]   {\operatorname{vec}\inp{#1}}&#10;\renewcommand{\Div}[1]   {\T{\nabla} \, #1}&#10;\newcommand{\Diag}[1]    {\operatorname{diag}\inp{#1}}&#10;\newcommand{\Dim}[1]     {\operatorname{dim}\inp{#1}}&#10;\newcommand{\Diagof}[1]  {\operatorname{diag}^{-1}\inp{#1}}&#10;\newcommand*{\diff}{\mathop{}\!\mathrm{d}} %e.g. $F(x) = \int\!f(x)\diff x$&#10;\newcommand{\Argmin}[1]{\underset{#1}{\operatorname{argmin}} \;}&#10;\newcommand{\Maxof}[1]{\underset{#1}{\operatorname{max}} \;}&#10;\newcommand{\Minof}[1]{\underset{#1}{\operatorname{min}} \;}&#10;&#10;\providecommand{\e}[1]{\ensuremath{\cdot 10^{#1}}}&#10;&#10;%workaround for mathbold in cool, cf. http://tex.stackexchange.com/questions/97910&#10;\let\oldmb\mathbold&#10;\protected\def\mathbold{\oldmb}&#10;&#10;\newcommand{\CB} [1]{{\color{#1}     $\bullet$}}&#10;\newcommand{\CBB}[2]{{\color[#1]{#2} $\bullet$}}&#10;&#10;\newcommand{\ie}{i.e.}&#10;\newcommand{\Ie}{I.e.}&#10;\newcommand{\eg}{e.g.}&#10;\newcommand{\Eg}{E.g.}&#10;\newcommand{\cf}{cf.\ }&#10;\newcommand{\Cf}{Cf.\ }&#10;\newcommand{\etc}{etc.\ }&#10;\newcommand{\wrt}{w.r.t.\ }&#10;\newcommand{\Wrt}{W.r.t.\ }&#10;% \newcommand{\wlog}{w.l.o.g.~}&#10;\newcommand{\Wlog}{W.l.o.g.\ }&#10;\newcommand{\resp}{resp.\ }&#10;\newcommand{\etal}{et al.\ }&#10;&#10;\newtheorem{theorem}{Theorem}&#10;\newtheorem{definition}{Definition}&#10;\newtheorem{expectation}{Expectation}&#10;\newtheorem{problem}{Problem}&#10;%\newtheorem{algorithm}{Algorithm}&#10;&#10;%\newenvironment{fshaded}{%&#10;%\def\FrameCommand{\fcolorbox{framecolor}{shadecolor}}%&#10;%\MakeFramed {\FrameRestore}}%&#10;%{\endMakeFramed}&#10;%&#10;%\newtheorem{theorem}{Theorem}[section]&#10;%&#10;%\newenvironment{fdfn}[1][]{&#10;%\definecolor{shadecolor}{rgb}{.9,.9,1}%DEFINITION_COLORBOX&#10;%\definecolor{framecolor}{rgb}{1,1,1}%&#10;%\begin{fshaded}\begin{theorem}[#1]}{\end{theorem}\end{fshaded}}&#10;%&#10;%&#10;%\begin{fdfn}[Blash]&#10;%Eine Zahlenfolge ...&#10;%\end{fdfn}&#10;%&#10;%\begin{fdfn}[Test]&#10;%Eine Zahlenfolge ...&#10;%\end{fdfn}&#10;&#10;% :mode=latex: %&#10;&#10;\begin{document}&#10;&#10;\[f(x) = \Sum{b_i(x) \, f_i}{i,0,n} = (1-x) \, f_0 + x \, f_1\]&#10;&#10;\end{document}"/>
  <p:tag name="IGUANATEXSIZE" val="22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%\usepackage[osf,sc]{mathpazo}&#10;\usepackage{cool}&#10;\pagestyle{empty}&#10;&#10;%!TEX root = diss.tex&#10;&#10;%%%%%%%%%%%%%%%%%%%%%%%%%%%%%%%%%%%%%%%%%%%%%%%%%%%%%%%%%%%%%&#10;%% LaTeX math macros&#10;%%%%%%%%%%%%%%%%%%%%%%%%%%%%%%%%%%%%%%%%%%%%%%%%%%%%%%%%%%%%%&#10;&#10;\newcommand{\mySetNotation}[1]{{\mathbb{#1}}}&#10;\newcommand{\RRSet}{{\mySetNotation{R}}}&#10;\newcommand{\EESet}{{\mySetNotation{E}}}&#10;\newcommand{\NNSet}{{\mySetNotation{N}}}&#10;\newcommand{\QQSet}{{\mySetNotation{Q}}}&#10;&#10;\newcommand{\myBoldNotation}[1]{{\mathbf #1}}&#10;%\newcommand{\myBoldNotation}[1]{{\mathbold{#1}}} %for euler math&#10;\newcommand{\va}   {{\myBoldNotation{a}}}&#10;\newcommand{\vb}   {{\myBoldNotation{b}}}&#10;\newcommand{\vc}   {{\myBoldNotation{c}}}&#10;\newcommand{\vd}   {{\myBoldNotation{d}}}&#10;\newcommand{\ve}   {{\myBoldNotation{e}}}&#10;\newcommand{\vf}   {{\myBoldNotation{f}}}&#10;\newcommand{\vg}   {{\myBoldNotation{g}}}&#10;\newcommand{\vh}   {{\myBoldNotation{h}}}&#10;\newcommand{\vi}   {{\myBoldNotation{i}}}&#10;\newcommand{\vj}   {{\myBoldNotation{j}}}&#10;\newcommand{\vk}   {{\myBoldNotation{k}}}&#10;\newcommand{\vl}   {{\myBoldNotation{l}}}&#10;\newcommand{\vm}   {{\myBoldNotation{m}}}&#10;\newcommand{\vn}   {{\myBoldNotation{n}}}&#10;\newcommand{\nn}   {{\myBoldNotation{n}}}&#10;\newcommand{\vo}   {{\myBoldNotation{o}}}&#10;\newcommand{\vp}   {{\myBoldNotation{p}}}&#10;\newcommand{\pp}   {{\myBoldNotation{p}}}&#10;\newcommand{\vq}   {{\myBoldNotation{q}}}&#10;\newcommand{\vr}   {{\myBoldNotation{r}}}&#10;\newcommand{\vs}   {{\myBoldNotation{s}}}&#10;\newcommand{\vt}   {{\myBoldNotation{t}}}&#10;\newcommand{\vu}   {{\myBoldNotation{u}}}&#10;\newcommand{\vv}   {{\myBoldNotation{v}}}&#10;\newcommand{\vw}   {{\myBoldNotation{w}}}&#10;\newcommand{\vx}   {{\myBoldNotation{x}}}&#10;\newcommand{\vy}   {{\myBoldNotation{y}}}&#10;\newcommand{\vz}   {{\myBoldNotation{z}}}&#10;\newcommand{\vNull}{{\myBoldNotation{0}}}&#10;\newcommand{\vOne} {{\myBoldNotation{1}}}&#10;&#10;\newcommand{\mA}   {{\myBoldNotation{A}}}&#10;\newcommand{\mB}   {{\myBoldNotation{B}}}&#10;\newcommand{\mC}   {{\myBoldNotation{C}}}&#10;\newcommand{\mD}   {{\myBoldNotation{D}}}&#10;\newcommand{\mE}   {{\myBoldNotation{E}}}&#10;\newcommand{\mF}   {{\myBoldNotation{F}}}&#10;\newcommand{\mG}   {{\myBoldNotation{G}}}&#10;\newcommand{\mH}   {{\myBoldNotation{H}}}&#10;\newcommand{\mI}   {{\myBoldNotation{I}}}&#10;\newcommand{\mJ}   {{\myBoldNotation{J}}}&#10;\newcommand{\mK}   {{\myBoldNotation{K}}}&#10;\newcommand{\mL}   {{\myBoldNotation{L}}}&#10;\newcommand{\mM}   {{\myBoldNotation{M}}}&#10;\newcommand{\mN}   {{\myBoldNotation{N}}}&#10;\newcommand{\mO}   {{\myBoldNotation{O}}}&#10;\newcommand{\mP}   {{\myBoldNotation{P}}}&#10;\newcommand{\mQ}   {{\myBoldNotation{Q}}}&#10;\newcommand{\mR}   {{\myBoldNotation{R}}}&#10;\newcommand{\mS}   {{\myBoldNotation{S}}}&#10;\newcommand{\mT}   {{\myBoldNotation{T}}}&#10;\newcommand{\mU}   {{\myBoldNotation{U}}}&#10;\newcommand{\mV}   {{\myBoldNotation{V}}}&#10;\newcommand{\mW}   {{\myBoldNotation{W}}}&#10;\newcommand{\mX}   {{\myBoldNotation{X}}}&#10;\newcommand{\mY}   {{\myBoldNotation{Y}}}&#10;\newcommand{\mZ}   {{\myBoldNotation{Z}}}&#10;\newcommand{\mNull}{{\myBoldNotation{0}}}&#10;&#10;%\newcommand{\myBoldGreekNotation}[1]{\boldsymbol{#1}}&#10;\newcommand{\myBoldGreekNotationLower}[1]{{\bm{#1}}}&#10;\newcommand{\myBoldGreekNotationUpper}[1]{{\bm{#1}}}&#10;\newcommand{\balpha}  {{\myBoldGreekNotationLower{\alpha}  }}&#10;\newcommand{\bbeta}   {{\myBoldGreekNotationLower{\beta}   }}&#10;\newcommand{\bgamma}  {{\myBoldGreekNotationLower{\gamma}  }}&#10;\newcommand{\bdelta}  {{\myBoldGreekNotationLower{\delta}  }}&#10;\newcommand{\bepsilon}{{\myBoldGreekNotationLower{\epsilon}}}&#10;\newcommand{\bzeta}   {{\myBoldGreekNotationLower{\zeta}   }}&#10;\newcommand{\btheta}  {{\myBoldGreekNotationLower{\theta}  }}&#10;\newcommand{\biota}   {{\myBoldGreekNotationLower{\iota}   }}&#10;\newcommand{\bkappa}  {{\myBoldGreekNotationLower{\kappa}  }}&#10;\newcommand{\blambda} {{\myBoldGreekNotationLower{\lambda} }}&#10;\newcommand{\bmu}     {{\myBoldGreekNotationLower{\mu}     }}&#10;\newcommand{\bnu}     {{\myBoldGreekNotationLower{\nu}     }}&#10;\newcommand{\bxi}     {{\myBoldGreekNotationLower{\xi}     }}&#10;\newcommand{\bomicron}{{\myBoldGreekNotationLower{\omicron}}}&#10;\newcommand{\bpi}     {{\myBoldGreekNotationLower{\pi}     }}&#10;\newcommand{\brho}    {{\myBoldGreekNotationLower{\rho}    }}&#10;\newcommand{\bsigma}  {{\myBoldGreekNotationLower{\sigma}  }}&#10;\newcommand{\btau}    {{\myBoldGreekNotationLower{\tau}    }}&#10;\newcommand{\bupsilon}{{\myBoldGreekNotationLower{\upsilon}}}&#10;\newcommand{\bphi}    {{\myBoldGreekNotationLower{\phi}    }}&#10;\newcommand{\bchi}    {{\myBoldGreekNotationLower{\chi}    }}&#10;\newcommand{\bpsi}    {{\myBoldGreekNotationLower{\psi}    }}&#10;\newcommand{\bomega}  {{\myBoldGreekNotationLower{\omega}  }}&#10;&#10;\newcommand{\bGamma}  {{\myBoldGreekNotationUpper{\Gamma}  }}&#10;\newcommand{\bDelta}  {{\myBoldGreekNotationUpper{\Delta}  }}&#10;\newcommand{\bTheta}  {{\myBoldGreekNotationUpper{\Theta}  }}&#10;\newcommand{\bLambda} {{\myBoldGreekNotationUpper{\Lambda} }}&#10;\newcommand{\bXi}     {{\myBoldGreekNotationUpper{\Xi}     }}&#10;\newcommand{\bPi}     {{\myBoldGreekNotationUpper{\Pi}     }}&#10;\newcommand{\bSigma}  {{\myBoldGreekNotationUpper{\Sigma}  }}&#10;\newcommand{\bUpsilon}{{\myBoldGreekNotationUpper{\Upsilon}}}&#10;\newcommand{\bPhi}    {{\myBoldGreekNotationUpper{\Phi}    }}&#10;\newcommand{\bPsi}    {{\myBoldGreekNotationUpper{\Psi}    }}&#10;\newcommand{\bOmega}  {{\myBoldGreekNotationUpper{\Omega}  }}&#10;&#10;\newcommand{\inn}[2][0cm]{\mathopen{}\left|{#2}\parbox[h][#1]{0cm}{}\right|}&#10;\newcommand{\invn}[2][0cm]{\mathopen{}\left|\left|{#2}\parbox[h][#1]{0cm}{}\right|\right|}&#10;&#10;%\newcommand{\Sa}{{\mathbf {Sa}}}&#10;%\newcommand{\Topo}{{\mathbf {Topo}}}&#10;%\newcommand{\Sep}{{\mathbf {Sep}}}&#10;%\newcommand{\Str}{{\mathbf {Str}}}&#10;%\newcommand{\Reg}{{\mathbf {Reg}}}&#10;&#10;%\newcommand{\PPhi}{{\pmb \Phi}}&#10;%\newcommand{\PPi}{{\pmb \Pi}}&#10;%\newcommand{\PPhi}{{\bm \Phi}}&#10;%\newcommand{\PPi}{{\bm \Pi}}&#10;\newcommand{\PPhi}{{\Phi}}&#10;\newcommand{\PPi}{{\Pi}}&#10;\newcommand{\ppi}{{\pi}}&#10;\newcommand{\ggam}{{\gamma}}&#10;&#10;\newcommand{\cA}{{\mathcal A}}&#10;\newcommand{\cB}{{\mathcal B}}&#10;\newcommand{\cC}{{\mathcal C}}&#10;\newcommand{\cD}{{\mathcal D}}&#10;\newcommand{\cE}{{\mathcal E}}&#10;\newcommand{\cF}{{\mathcal F}}&#10;\newcommand{\cG}{{\mathcal G}}&#10;\newcommand{\cH}{{\mathcal H}}&#10;\newcommand{\cI}{{\mathcal I}}&#10;\newcommand{\cJ}{{\mathcal J}}&#10;\newcommand{\cK}{{\mathcal K}}&#10;\newcommand{\cL}{{\mathcal L}}&#10;\newcommand{\cM}{{\mathcal M}}&#10;\newcommand{\cN}{{\mathcal N}}&#10;\newcommand{\cO}{{\mathcal O}}&#10;\newcommand{\cP}{{\mathcal P}}&#10;\newcommand{\cQ}{{\mathcal Q}}&#10;\newcommand{\cR}{{\mathcal R}}&#10;\newcommand{\cS}{{\mathcal S}}&#10;\newcommand{\cT}{{\mathcal T}}&#10;\newcommand{\cU}{{\mathcal U}}&#10;\newcommand{\cV}{{\mathcal V}}&#10;\newcommand{\cW}{{\mathcal W}}&#10;\newcommand{\cX}{{\mathcal X}}&#10;\newcommand{\cY}{{\mathcal Y}}&#10;\newcommand{\cZ}{{\mathcal Z}}&#10;&#10;\newcommand{\ca}{{\mathcal a}}&#10;\newcommand{\cb}{{\mathcal b}}&#10;\newcommand{\cc}{{\mathcal c}}&#10;\newcommand{\cd}{{\mathcal d}}&#10;\newcommand{\ce}{{\mathcal e}}&#10;%\newcommand{\cf}{{\mathcal f}}&#10;\newcommand{\cg}{{\mathcal g}}&#10;\newcommand{\ch}{{\mathcal h}}&#10;\newcommand{\ci}{{\mathcal i}}&#10;\newcommand{\cj}{{\mathcal j}}&#10;%\newcommand{\ck}{{\mathcal k}}&#10;\newcommand{\cl}{{\mathcal l}}&#10;\newcommand{\cm}{{\mathcal m}}&#10;\newcommand{\cn}{{\mathcal n}}&#10;\newcommand{\co}{{\mathcal o}}&#10;\newcommand{\cp}{{\mathcal p}}&#10;\newcommand{\cq}{{\mathcal q}}&#10;%\newcommand{\cr}{{\mathcal r}}&#10;\newcommand{\cs}{{\mathcal s}}&#10;\newcommand{\ct}{{\mathcal t}}&#10;\newcommand{\cu}{{\mathcal u}}&#10;\newcommand{\cv}{{\mathcal v}}&#10;\newcommand{\cw}{{\mathcal w}}&#10;\newcommand{\cx}{{\mathcal x}}&#10;\newcommand{\cy}{{\mathcal y}}&#10;\newcommand{\cz}{{\mathcal z}}&#10;&#10;%cool package Styles&#10;\Style{IdentityMatrixSymb=\mI,%&#10;       DSymb={\mathrm d},%&#10;       IntegrateDifferentialDSymb={\mathrm d},%&#10;       TrParen=p,%&#10;       DetParen=p}&#10;\Style{DDisplayFunc=outset}&#10;\renewcommand{\Transpose}[1]{ {#1}^\Transp }&#10;\newcommand{\TransposeInv}[1]{ {#1}^{-\Transp} }&#10;\newcommand{\T}[1]{\Transpose{#1}}&#10;\newcommand{\TInv}[1]{\TransposeInv{#1}}&#10;\newcommand{\Inv}[1]{ {#1}^{-1} }&#10;\newcommand{\Transp}{{{\mathrm T}}}&#10;      &#10;\newcommand{\Rank}[1]    {\operatorname{rank}\inp{#1}}&#10;\newcommand{\Vol}[1]     {\operatorname{vol}\inp{#1}}&#10;\renewcommand{\Vec}[1]   {\operatorname{vec}\inp{#1}}&#10;\renewcommand{\Div}[1]   {\T{\nabla} \, #1}&#10;\newcommand{\Diag}[1]    {\operatorname{diag}\inp{#1}}&#10;\newcommand{\Dim}[1]     {\operatorname{dim}\inp{#1}}&#10;\newcommand{\Diagof}[1]  {\operatorname{diag}^{-1}\inp{#1}}&#10;\newcommand*{\diff}{\mathop{}\!\mathrm{d}} %e.g. $F(x) = \int\!f(x)\diff x$&#10;\newcommand{\Argmin}[1]{\underset{#1}{\operatorname{argmin}} \;}&#10;\newcommand{\Maxof}[1]{\underset{#1}{\operatorname{max}} \;}&#10;\newcommand{\Minof}[1]{\underset{#1}{\operatorname{min}} \;}&#10;&#10;\providecommand{\e}[1]{\ensuremath{\cdot 10^{#1}}}&#10;&#10;%workaround for mathbold in cool, cf. http://tex.stackexchange.com/questions/97910&#10;\let\oldmb\mathbold&#10;\protected\def\mathbold{\oldmb}&#10;&#10;\newcommand{\CB} [1]{{\color{#1}     $\bullet$}}&#10;\newcommand{\CBB}[2]{{\color[#1]{#2} $\bullet$}}&#10;&#10;\newcommand{\ie}{i.e.}&#10;\newcommand{\Ie}{I.e.}&#10;\newcommand{\eg}{e.g.}&#10;\newcommand{\Eg}{E.g.}&#10;\newcommand{\cf}{cf.\ }&#10;\newcommand{\Cf}{Cf.\ }&#10;\newcommand{\etc}{etc.\ }&#10;\newcommand{\wrt}{w.r.t.\ }&#10;\newcommand{\Wrt}{W.r.t.\ }&#10;% \newcommand{\wlog}{w.l.o.g.~}&#10;\newcommand{\Wlog}{W.l.o.g.\ }&#10;\newcommand{\resp}{resp.\ }&#10;\newcommand{\etal}{et al.\ }&#10;&#10;\newtheorem{theorem}{Theorem}&#10;\newtheorem{definition}{Definition}&#10;\newtheorem{expectation}{Expectation}&#10;\newtheorem{problem}{Problem}&#10;%\newtheorem{algorithm}{Algorithm}&#10;&#10;%\newenvironment{fshaded}{%&#10;%\def\FrameCommand{\fcolorbox{framecolor}{shadecolor}}%&#10;%\MakeFramed {\FrameRestore}}%&#10;%{\endMakeFramed}&#10;%&#10;%\newtheorem{theorem}{Theorem}[section]&#10;%&#10;%\newenvironment{fdfn}[1][]{&#10;%\definecolor{shadecolor}{rgb}{.9,.9,1}%DEFINITION_COLORBOX&#10;%\definecolor{framecolor}{rgb}{1,1,1}%&#10;%\begin{fshaded}\begin{theorem}[#1]}{\end{theorem}\end{fshaded}}&#10;%&#10;%&#10;%\begin{fdfn}[Blash]&#10;%Eine Zahlenfolge ...&#10;%\end{fdfn}&#10;%&#10;%\begin{fdfn}[Test]&#10;%Eine Zahlenfolge ...&#10;%\end{fdfn}&#10;&#10;% :mode=latex: %&#10;&#10;\begin{document}&#10;&#10;\[&#10;m=1, n=1, p=1&#10;\]&#10;&#10;\end{document}"/>
  <p:tag name="IGUANATEXSIZE" val="22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%\usepackage[osf,sc]{mathpazo}&#10;\usepackage{cool}&#10;\pagestyle{empty}&#10;&#10;%!TEX root = diss.tex&#10;&#10;%%%%%%%%%%%%%%%%%%%%%%%%%%%%%%%%%%%%%%%%%%%%%%%%%%%%%%%%%%%%%&#10;%% LaTeX math macros&#10;%%%%%%%%%%%%%%%%%%%%%%%%%%%%%%%%%%%%%%%%%%%%%%%%%%%%%%%%%%%%%&#10;&#10;\newcommand{\mySetNotation}[1]{{\mathbb{#1}}}&#10;\newcommand{\RRSet}{{\mySetNotation{R}}}&#10;\newcommand{\EESet}{{\mySetNotation{E}}}&#10;\newcommand{\NNSet}{{\mySetNotation{N}}}&#10;\newcommand{\QQSet}{{\mySetNotation{Q}}}&#10;&#10;\newcommand{\myBoldNotation}[1]{{\mathbf #1}}&#10;%\newcommand{\myBoldNotation}[1]{{\mathbold{#1}}} %for euler math&#10;\newcommand{\va}   {{\myBoldNotation{a}}}&#10;\newcommand{\vb}   {{\myBoldNotation{b}}}&#10;\newcommand{\vc}   {{\myBoldNotation{c}}}&#10;\newcommand{\vd}   {{\myBoldNotation{d}}}&#10;\newcommand{\ve}   {{\myBoldNotation{e}}}&#10;\newcommand{\vf}   {{\myBoldNotation{f}}}&#10;\newcommand{\vg}   {{\myBoldNotation{g}}}&#10;\newcommand{\vh}   {{\myBoldNotation{h}}}&#10;\newcommand{\vi}   {{\myBoldNotation{i}}}&#10;\newcommand{\vj}   {{\myBoldNotation{j}}}&#10;\newcommand{\vk}   {{\myBoldNotation{k}}}&#10;\newcommand{\vl}   {{\myBoldNotation{l}}}&#10;\newcommand{\vm}   {{\myBoldNotation{m}}}&#10;\newcommand{\vn}   {{\myBoldNotation{n}}}&#10;\newcommand{\nn}   {{\myBoldNotation{n}}}&#10;\newcommand{\vo}   {{\myBoldNotation{o}}}&#10;\newcommand{\vp}   {{\myBoldNotation{p}}}&#10;\newcommand{\pp}   {{\myBoldNotation{p}}}&#10;\newcommand{\vq}   {{\myBoldNotation{q}}}&#10;\newcommand{\vr}   {{\myBoldNotation{r}}}&#10;\newcommand{\vs}   {{\myBoldNotation{s}}}&#10;\newcommand{\vt}   {{\myBoldNotation{t}}}&#10;\newcommand{\vu}   {{\myBoldNotation{u}}}&#10;\newcommand{\vv}   {{\myBoldNotation{v}}}&#10;\newcommand{\vw}   {{\myBoldNotation{w}}}&#10;\newcommand{\vx}   {{\myBoldNotation{x}}}&#10;\newcommand{\vy}   {{\myBoldNotation{y}}}&#10;\newcommand{\vz}   {{\myBoldNotation{z}}}&#10;\newcommand{\vNull}{{\myBoldNotation{0}}}&#10;\newcommand{\vOne} {{\myBoldNotation{1}}}&#10;&#10;\newcommand{\mA}   {{\myBoldNotation{A}}}&#10;\newcommand{\mB}   {{\myBoldNotation{B}}}&#10;\newcommand{\mC}   {{\myBoldNotation{C}}}&#10;\newcommand{\mD}   {{\myBoldNotation{D}}}&#10;\newcommand{\mE}   {{\myBoldNotation{E}}}&#10;\newcommand{\mF}   {{\myBoldNotation{F}}}&#10;\newcommand{\mG}   {{\myBoldNotation{G}}}&#10;\newcommand{\mH}   {{\myBoldNotation{H}}}&#10;\newcommand{\mI}   {{\myBoldNotation{I}}}&#10;\newcommand{\mJ}   {{\myBoldNotation{J}}}&#10;\newcommand{\mK}   {{\myBoldNotation{K}}}&#10;\newcommand{\mL}   {{\myBoldNotation{L}}}&#10;\newcommand{\mM}   {{\myBoldNotation{M}}}&#10;\newcommand{\mN}   {{\myBoldNotation{N}}}&#10;\newcommand{\mO}   {{\myBoldNotation{O}}}&#10;\newcommand{\mP}   {{\myBoldNotation{P}}}&#10;\newcommand{\mQ}   {{\myBoldNotation{Q}}}&#10;\newcommand{\mR}   {{\myBoldNotation{R}}}&#10;\newcommand{\mS}   {{\myBoldNotation{S}}}&#10;\newcommand{\mT}   {{\myBoldNotation{T}}}&#10;\newcommand{\mU}   {{\myBoldNotation{U}}}&#10;\newcommand{\mV}   {{\myBoldNotation{V}}}&#10;\newcommand{\mW}   {{\myBoldNotation{W}}}&#10;\newcommand{\mX}   {{\myBoldNotation{X}}}&#10;\newcommand{\mY}   {{\myBoldNotation{Y}}}&#10;\newcommand{\mZ}   {{\myBoldNotation{Z}}}&#10;\newcommand{\mNull}{{\myBoldNotation{0}}}&#10;&#10;%\newcommand{\myBoldGreekNotation}[1]{\boldsymbol{#1}}&#10;\newcommand{\myBoldGreekNotationLower}[1]{{\bm{#1}}}&#10;\newcommand{\myBoldGreekNotationUpper}[1]{{\bm{#1}}}&#10;\newcommand{\balpha}  {{\myBoldGreekNotationLower{\alpha}  }}&#10;\newcommand{\bbeta}   {{\myBoldGreekNotationLower{\beta}   }}&#10;\newcommand{\bgamma}  {{\myBoldGreekNotationLower{\gamma}  }}&#10;\newcommand{\bdelta}  {{\myBoldGreekNotationLower{\delta}  }}&#10;\newcommand{\bepsilon}{{\myBoldGreekNotationLower{\epsilon}}}&#10;\newcommand{\bzeta}   {{\myBoldGreekNotationLower{\zeta}   }}&#10;\newcommand{\btheta}  {{\myBoldGreekNotationLower{\theta}  }}&#10;\newcommand{\biota}   {{\myBoldGreekNotationLower{\iota}   }}&#10;\newcommand{\bkappa}  {{\myBoldGreekNotationLower{\kappa}  }}&#10;\newcommand{\blambda} {{\myBoldGreekNotationLower{\lambda} }}&#10;\newcommand{\bmu}     {{\myBoldGreekNotationLower{\mu}     }}&#10;\newcommand{\bnu}     {{\myBoldGreekNotationLower{\nu}     }}&#10;\newcommand{\bxi}     {{\myBoldGreekNotationLower{\xi}     }}&#10;\newcommand{\bomicron}{{\myBoldGreekNotationLower{\omicron}}}&#10;\newcommand{\bpi}     {{\myBoldGreekNotationLower{\pi}     }}&#10;\newcommand{\brho}    {{\myBoldGreekNotationLower{\rho}    }}&#10;\newcommand{\bsigma}  {{\myBoldGreekNotationLower{\sigma}  }}&#10;\newcommand{\btau}    {{\myBoldGreekNotationLower{\tau}    }}&#10;\newcommand{\bupsilon}{{\myBoldGreekNotationLower{\upsilon}}}&#10;\newcommand{\bphi}    {{\myBoldGreekNotationLower{\phi}    }}&#10;\newcommand{\bchi}    {{\myBoldGreekNotationLower{\chi}    }}&#10;\newcommand{\bpsi}    {{\myBoldGreekNotationLower{\psi}    }}&#10;\newcommand{\bomega}  {{\myBoldGreekNotationLower{\omega}  }}&#10;&#10;\newcommand{\bGamma}  {{\myBoldGreekNotationUpper{\Gamma}  }}&#10;\newcommand{\bDelta}  {{\myBoldGreekNotationUpper{\Delta}  }}&#10;\newcommand{\bTheta}  {{\myBoldGreekNotationUpper{\Theta}  }}&#10;\newcommand{\bLambda} {{\myBoldGreekNotationUpper{\Lambda} }}&#10;\newcommand{\bXi}     {{\myBoldGreekNotationUpper{\Xi}     }}&#10;\newcommand{\bPi}     {{\myBoldGreekNotationUpper{\Pi}     }}&#10;\newcommand{\bSigma}  {{\myBoldGreekNotationUpper{\Sigma}  }}&#10;\newcommand{\bUpsilon}{{\myBoldGreekNotationUpper{\Upsilon}}}&#10;\newcommand{\bPhi}    {{\myBoldGreekNotationUpper{\Phi}    }}&#10;\newcommand{\bPsi}    {{\myBoldGreekNotationUpper{\Psi}    }}&#10;\newcommand{\bOmega}  {{\myBoldGreekNotationUpper{\Omega}  }}&#10;&#10;\newcommand{\inn}[2][0cm]{\mathopen{}\left|{#2}\parbox[h][#1]{0cm}{}\right|}&#10;\newcommand{\invn}[2][0cm]{\mathopen{}\left|\left|{#2}\parbox[h][#1]{0cm}{}\right|\right|}&#10;&#10;%\newcommand{\Sa}{{\mathbf {Sa}}}&#10;%\newcommand{\Topo}{{\mathbf {Topo}}}&#10;%\newcommand{\Sep}{{\mathbf {Sep}}}&#10;%\newcommand{\Str}{{\mathbf {Str}}}&#10;%\newcommand{\Reg}{{\mathbf {Reg}}}&#10;&#10;%\newcommand{\PPhi}{{\pmb \Phi}}&#10;%\newcommand{\PPi}{{\pmb \Pi}}&#10;%\newcommand{\PPhi}{{\bm \Phi}}&#10;%\newcommand{\PPi}{{\bm \Pi}}&#10;\newcommand{\PPhi}{{\Phi}}&#10;\newcommand{\PPi}{{\Pi}}&#10;\newcommand{\ppi}{{\pi}}&#10;\newcommand{\ggam}{{\gamma}}&#10;&#10;\newcommand{\cA}{{\mathcal A}}&#10;\newcommand{\cB}{{\mathcal B}}&#10;\newcommand{\cC}{{\mathcal C}}&#10;\newcommand{\cD}{{\mathcal D}}&#10;\newcommand{\cE}{{\mathcal E}}&#10;\newcommand{\cF}{{\mathcal F}}&#10;\newcommand{\cG}{{\mathcal G}}&#10;\newcommand{\cH}{{\mathcal H}}&#10;\newcommand{\cI}{{\mathcal I}}&#10;\newcommand{\cJ}{{\mathcal J}}&#10;\newcommand{\cK}{{\mathcal K}}&#10;\newcommand{\cL}{{\mathcal L}}&#10;\newcommand{\cM}{{\mathcal M}}&#10;\newcommand{\cN}{{\mathcal N}}&#10;\newcommand{\cO}{{\mathcal O}}&#10;\newcommand{\cP}{{\mathcal P}}&#10;\newcommand{\cQ}{{\mathcal Q}}&#10;\newcommand{\cR}{{\mathcal R}}&#10;\newcommand{\cS}{{\mathcal S}}&#10;\newcommand{\cT}{{\mathcal T}}&#10;\newcommand{\cU}{{\mathcal U}}&#10;\newcommand{\cV}{{\mathcal V}}&#10;\newcommand{\cW}{{\mathcal W}}&#10;\newcommand{\cX}{{\mathcal X}}&#10;\newcommand{\cY}{{\mathcal Y}}&#10;\newcommand{\cZ}{{\mathcal Z}}&#10;&#10;\newcommand{\ca}{{\mathcal a}}&#10;\newcommand{\cb}{{\mathcal b}}&#10;\newcommand{\cc}{{\mathcal c}}&#10;\newcommand{\cd}{{\mathcal d}}&#10;\newcommand{\ce}{{\mathcal e}}&#10;%\newcommand{\cf}{{\mathcal f}}&#10;\newcommand{\cg}{{\mathcal g}}&#10;\newcommand{\ch}{{\mathcal h}}&#10;\newcommand{\ci}{{\mathcal i}}&#10;\newcommand{\cj}{{\mathcal j}}&#10;%\newcommand{\ck}{{\mathcal k}}&#10;\newcommand{\cl}{{\mathcal l}}&#10;\newcommand{\cm}{{\mathcal m}}&#10;\newcommand{\cn}{{\mathcal n}}&#10;\newcommand{\co}{{\mathcal o}}&#10;\newcommand{\cp}{{\mathcal p}}&#10;\newcommand{\cq}{{\mathcal q}}&#10;%\newcommand{\cr}{{\mathcal r}}&#10;\newcommand{\cs}{{\mathcal s}}&#10;\newcommand{\ct}{{\mathcal t}}&#10;\newcommand{\cu}{{\mathcal u}}&#10;\newcommand{\cv}{{\mathcal v}}&#10;\newcommand{\cw}{{\mathcal w}}&#10;\newcommand{\cx}{{\mathcal x}}&#10;\newcommand{\cy}{{\mathcal y}}&#10;\newcommand{\cz}{{\mathcal z}}&#10;&#10;%cool package Styles&#10;\Style{IdentityMatrixSymb=\mI,%&#10;       DSymb={\mathrm d},%&#10;       IntegrateDifferentialDSymb={\mathrm d},%&#10;       TrParen=p,%&#10;       DetParen=p}&#10;\Style{DDisplayFunc=outset}&#10;\renewcommand{\Transpose}[1]{ {#1}^\Transp }&#10;\newcommand{\TransposeInv}[1]{ {#1}^{-\Transp} }&#10;\newcommand{\T}[1]{\Transpose{#1}}&#10;\newcommand{\TInv}[1]{\TransposeInv{#1}}&#10;\newcommand{\Inv}[1]{ {#1}^{-1} }&#10;\newcommand{\Transp}{{{\mathrm T}}}&#10;      &#10;\newcommand{\Rank}[1]    {\operatorname{rank}\inp{#1}}&#10;\newcommand{\Vol}[1]     {\operatorname{vol}\inp{#1}}&#10;\renewcommand{\Vec}[1]   {\operatorname{vec}\inp{#1}}&#10;\renewcommand{\Div}[1]   {\T{\nabla} \, #1}&#10;\newcommand{\Diag}[1]    {\operatorname{diag}\inp{#1}}&#10;\newcommand{\Dim}[1]     {\operatorname{dim}\inp{#1}}&#10;\newcommand{\Diagof}[1]  {\operatorname{diag}^{-1}\inp{#1}}&#10;\newcommand*{\diff}{\mathop{}\!\mathrm{d}} %e.g. $F(x) = \int\!f(x)\diff x$&#10;\newcommand{\Argmin}[1]{\underset{#1}{\operatorname{argmin}} \;}&#10;\newcommand{\Maxof}[1]{\underset{#1}{\operatorname{max}} \;}&#10;\newcommand{\Minof}[1]{\underset{#1}{\operatorname{min}} \;}&#10;&#10;\providecommand{\e}[1]{\ensuremath{\cdot 10^{#1}}}&#10;&#10;%workaround for mathbold in cool, cf. http://tex.stackexchange.com/questions/97910&#10;\let\oldmb\mathbold&#10;\protected\def\mathbold{\oldmb}&#10;&#10;\newcommand{\CB} [1]{{\color{#1}     $\bullet$}}&#10;\newcommand{\CBB}[2]{{\color[#1]{#2} $\bullet$}}&#10;&#10;\newcommand{\ie}{i.e.}&#10;\newcommand{\Ie}{I.e.}&#10;\newcommand{\eg}{e.g.}&#10;\newcommand{\Eg}{E.g.}&#10;\newcommand{\cf}{cf.\ }&#10;\newcommand{\Cf}{Cf.\ }&#10;\newcommand{\etc}{etc.\ }&#10;\newcommand{\wrt}{w.r.t.\ }&#10;\newcommand{\Wrt}{W.r.t.\ }&#10;% \newcommand{\wlog}{w.l.o.g.~}&#10;\newcommand{\Wlog}{W.l.o.g.\ }&#10;\newcommand{\resp}{resp.\ }&#10;\newcommand{\etal}{et al.\ }&#10;&#10;\newtheorem{theorem}{Theorem}&#10;\newtheorem{definition}{Definition}&#10;\newtheorem{expectation}{Expectation}&#10;\newtheorem{problem}{Problem}&#10;%\newtheorem{algorithm}{Algorithm}&#10;&#10;%\newenvironment{fshaded}{%&#10;%\def\FrameCommand{\fcolorbox{framecolor}{shadecolor}}%&#10;%\MakeFramed {\FrameRestore}}%&#10;%{\endMakeFramed}&#10;%&#10;%\newtheorem{theorem}{Theorem}[section]&#10;%&#10;%\newenvironment{fdfn}[1][]{&#10;%\definecolor{shadecolor}{rgb}{.9,.9,1}%DEFINITION_COLORBOX&#10;%\definecolor{framecolor}{rgb}{1,1,1}%&#10;%\begin{fshaded}\begin{theorem}[#1]}{\end{theorem}\end{fshaded}}&#10;%&#10;%&#10;%\begin{fdfn}[Blash]&#10;%Eine Zahlenfolge ...&#10;%\end{fdfn}&#10;%&#10;%\begin{fdfn}[Test]&#10;%Eine Zahlenfolge ...&#10;%\end{fdfn}&#10;&#10;% :mode=latex: %&#10;&#10;\begin{document}&#10;&#10;$f_0$&#10;&#10;\end{document}"/>
  <p:tag name="IGUANATEXSIZE" val="22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%\usepackage[osf,sc]{mathpazo}&#10;\usepackage{cool}&#10;\pagestyle{empty}&#10;&#10;%!TEX root = diss.tex&#10;&#10;%%%%%%%%%%%%%%%%%%%%%%%%%%%%%%%%%%%%%%%%%%%%%%%%%%%%%%%%%%%%%&#10;%% LaTeX math macros&#10;%%%%%%%%%%%%%%%%%%%%%%%%%%%%%%%%%%%%%%%%%%%%%%%%%%%%%%%%%%%%%&#10;&#10;\newcommand{\mySetNotation}[1]{{\mathbb{#1}}}&#10;\newcommand{\RRSet}{{\mySetNotation{R}}}&#10;\newcommand{\EESet}{{\mySetNotation{E}}}&#10;\newcommand{\NNSet}{{\mySetNotation{N}}}&#10;\newcommand{\QQSet}{{\mySetNotation{Q}}}&#10;&#10;\newcommand{\myBoldNotation}[1]{{\mathbf #1}}&#10;%\newcommand{\myBoldNotation}[1]{{\mathbold{#1}}} %for euler math&#10;\newcommand{\va}   {{\myBoldNotation{a}}}&#10;\newcommand{\vb}   {{\myBoldNotation{b}}}&#10;\newcommand{\vc}   {{\myBoldNotation{c}}}&#10;\newcommand{\vd}   {{\myBoldNotation{d}}}&#10;\newcommand{\ve}   {{\myBoldNotation{e}}}&#10;\newcommand{\vf}   {{\myBoldNotation{f}}}&#10;\newcommand{\vg}   {{\myBoldNotation{g}}}&#10;\newcommand{\vh}   {{\myBoldNotation{h}}}&#10;\newcommand{\vi}   {{\myBoldNotation{i}}}&#10;\newcommand{\vj}   {{\myBoldNotation{j}}}&#10;\newcommand{\vk}   {{\myBoldNotation{k}}}&#10;\newcommand{\vl}   {{\myBoldNotation{l}}}&#10;\newcommand{\vm}   {{\myBoldNotation{m}}}&#10;\newcommand{\vn}   {{\myBoldNotation{n}}}&#10;\newcommand{\nn}   {{\myBoldNotation{n}}}&#10;\newcommand{\vo}   {{\myBoldNotation{o}}}&#10;\newcommand{\vp}   {{\myBoldNotation{p}}}&#10;\newcommand{\pp}   {{\myBoldNotation{p}}}&#10;\newcommand{\vq}   {{\myBoldNotation{q}}}&#10;\newcommand{\vr}   {{\myBoldNotation{r}}}&#10;\newcommand{\vs}   {{\myBoldNotation{s}}}&#10;\newcommand{\vt}   {{\myBoldNotation{t}}}&#10;\newcommand{\vu}   {{\myBoldNotation{u}}}&#10;\newcommand{\vv}   {{\myBoldNotation{v}}}&#10;\newcommand{\vw}   {{\myBoldNotation{w}}}&#10;\newcommand{\vx}   {{\myBoldNotation{x}}}&#10;\newcommand{\vy}   {{\myBoldNotation{y}}}&#10;\newcommand{\vz}   {{\myBoldNotation{z}}}&#10;\newcommand{\vNull}{{\myBoldNotation{0}}}&#10;\newcommand{\vOne} {{\myBoldNotation{1}}}&#10;&#10;\newcommand{\mA}   {{\myBoldNotation{A}}}&#10;\newcommand{\mB}   {{\myBoldNotation{B}}}&#10;\newcommand{\mC}   {{\myBoldNotation{C}}}&#10;\newcommand{\mD}   {{\myBoldNotation{D}}}&#10;\newcommand{\mE}   {{\myBoldNotation{E}}}&#10;\newcommand{\mF}   {{\myBoldNotation{F}}}&#10;\newcommand{\mG}   {{\myBoldNotation{G}}}&#10;\newcommand{\mH}   {{\myBoldNotation{H}}}&#10;\newcommand{\mI}   {{\myBoldNotation{I}}}&#10;\newcommand{\mJ}   {{\myBoldNotation{J}}}&#10;\newcommand{\mK}   {{\myBoldNotation{K}}}&#10;\newcommand{\mL}   {{\myBoldNotation{L}}}&#10;\newcommand{\mM}   {{\myBoldNotation{M}}}&#10;\newcommand{\mN}   {{\myBoldNotation{N}}}&#10;\newcommand{\mO}   {{\myBoldNotation{O}}}&#10;\newcommand{\mP}   {{\myBoldNotation{P}}}&#10;\newcommand{\mQ}   {{\myBoldNotation{Q}}}&#10;\newcommand{\mR}   {{\myBoldNotation{R}}}&#10;\newcommand{\mS}   {{\myBoldNotation{S}}}&#10;\newcommand{\mT}   {{\myBoldNotation{T}}}&#10;\newcommand{\mU}   {{\myBoldNotation{U}}}&#10;\newcommand{\mV}   {{\myBoldNotation{V}}}&#10;\newcommand{\mW}   {{\myBoldNotation{W}}}&#10;\newcommand{\mX}   {{\myBoldNotation{X}}}&#10;\newcommand{\mY}   {{\myBoldNotation{Y}}}&#10;\newcommand{\mZ}   {{\myBoldNotation{Z}}}&#10;\newcommand{\mNull}{{\myBoldNotation{0}}}&#10;&#10;%\newcommand{\myBoldGreekNotation}[1]{\boldsymbol{#1}}&#10;\newcommand{\myBoldGreekNotationLower}[1]{{\bm{#1}}}&#10;\newcommand{\myBoldGreekNotationUpper}[1]{{\bm{#1}}}&#10;\newcommand{\balpha}  {{\myBoldGreekNotationLower{\alpha}  }}&#10;\newcommand{\bbeta}   {{\myBoldGreekNotationLower{\beta}   }}&#10;\newcommand{\bgamma}  {{\myBoldGreekNotationLower{\gamma}  }}&#10;\newcommand{\bdelta}  {{\myBoldGreekNotationLower{\delta}  }}&#10;\newcommand{\bepsilon}{{\myBoldGreekNotationLower{\epsilon}}}&#10;\newcommand{\bzeta}   {{\myBoldGreekNotationLower{\zeta}   }}&#10;\newcommand{\btheta}  {{\myBoldGreekNotationLower{\theta}  }}&#10;\newcommand{\biota}   {{\myBoldGreekNotationLower{\iota}   }}&#10;\newcommand{\bkappa}  {{\myBoldGreekNotationLower{\kappa}  }}&#10;\newcommand{\blambda} {{\myBoldGreekNotationLower{\lambda} }}&#10;\newcommand{\bmu}     {{\myBoldGreekNotationLower{\mu}     }}&#10;\newcommand{\bnu}     {{\myBoldGreekNotationLower{\nu}     }}&#10;\newcommand{\bxi}     {{\myBoldGreekNotationLower{\xi}     }}&#10;\newcommand{\bomicron}{{\myBoldGreekNotationLower{\omicron}}}&#10;\newcommand{\bpi}     {{\myBoldGreekNotationLower{\pi}     }}&#10;\newcommand{\brho}    {{\myBoldGreekNotationLower{\rho}    }}&#10;\newcommand{\bsigma}  {{\myBoldGreekNotationLower{\sigma}  }}&#10;\newcommand{\btau}    {{\myBoldGreekNotationLower{\tau}    }}&#10;\newcommand{\bupsilon}{{\myBoldGreekNotationLower{\upsilon}}}&#10;\newcommand{\bphi}    {{\myBoldGreekNotationLower{\phi}    }}&#10;\newcommand{\bchi}    {{\myBoldGreekNotationLower{\chi}    }}&#10;\newcommand{\bpsi}    {{\myBoldGreekNotationLower{\psi}    }}&#10;\newcommand{\bomega}  {{\myBoldGreekNotationLower{\omega}  }}&#10;&#10;\newcommand{\bGamma}  {{\myBoldGreekNotationUpper{\Gamma}  }}&#10;\newcommand{\bDelta}  {{\myBoldGreekNotationUpper{\Delta}  }}&#10;\newcommand{\bTheta}  {{\myBoldGreekNotationUpper{\Theta}  }}&#10;\newcommand{\bLambda} {{\myBoldGreekNotationUpper{\Lambda} }}&#10;\newcommand{\bXi}     {{\myBoldGreekNotationUpper{\Xi}     }}&#10;\newcommand{\bPi}     {{\myBoldGreekNotationUpper{\Pi}     }}&#10;\newcommand{\bSigma}  {{\myBoldGreekNotationUpper{\Sigma}  }}&#10;\newcommand{\bUpsilon}{{\myBoldGreekNotationUpper{\Upsilon}}}&#10;\newcommand{\bPhi}    {{\myBoldGreekNotationUpper{\Phi}    }}&#10;\newcommand{\bPsi}    {{\myBoldGreekNotationUpper{\Psi}    }}&#10;\newcommand{\bOmega}  {{\myBoldGreekNotationUpper{\Omega}  }}&#10;&#10;\newcommand{\inn}[2][0cm]{\mathopen{}\left|{#2}\parbox[h][#1]{0cm}{}\right|}&#10;\newcommand{\invn}[2][0cm]{\mathopen{}\left|\left|{#2}\parbox[h][#1]{0cm}{}\right|\right|}&#10;&#10;%\newcommand{\Sa}{{\mathbf {Sa}}}&#10;%\newcommand{\Topo}{{\mathbf {Topo}}}&#10;%\newcommand{\Sep}{{\mathbf {Sep}}}&#10;%\newcommand{\Str}{{\mathbf {Str}}}&#10;%\newcommand{\Reg}{{\mathbf {Reg}}}&#10;&#10;%\newcommand{\PPhi}{{\pmb \Phi}}&#10;%\newcommand{\PPi}{{\pmb \Pi}}&#10;%\newcommand{\PPhi}{{\bm \Phi}}&#10;%\newcommand{\PPi}{{\bm \Pi}}&#10;\newcommand{\PPhi}{{\Phi}}&#10;\newcommand{\PPi}{{\Pi}}&#10;\newcommand{\ppi}{{\pi}}&#10;\newcommand{\ggam}{{\gamma}}&#10;&#10;\newcommand{\cA}{{\mathcal A}}&#10;\newcommand{\cB}{{\mathcal B}}&#10;\newcommand{\cC}{{\mathcal C}}&#10;\newcommand{\cD}{{\mathcal D}}&#10;\newcommand{\cE}{{\mathcal E}}&#10;\newcommand{\cF}{{\mathcal F}}&#10;\newcommand{\cG}{{\mathcal G}}&#10;\newcommand{\cH}{{\mathcal H}}&#10;\newcommand{\cI}{{\mathcal I}}&#10;\newcommand{\cJ}{{\mathcal J}}&#10;\newcommand{\cK}{{\mathcal K}}&#10;\newcommand{\cL}{{\mathcal L}}&#10;\newcommand{\cM}{{\mathcal M}}&#10;\newcommand{\cN}{{\mathcal N}}&#10;\newcommand{\cO}{{\mathcal O}}&#10;\newcommand{\cP}{{\mathcal P}}&#10;\newcommand{\cQ}{{\mathcal Q}}&#10;\newcommand{\cR}{{\mathcal R}}&#10;\newcommand{\cS}{{\mathcal S}}&#10;\newcommand{\cT}{{\mathcal T}}&#10;\newcommand{\cU}{{\mathcal U}}&#10;\newcommand{\cV}{{\mathcal V}}&#10;\newcommand{\cW}{{\mathcal W}}&#10;\newcommand{\cX}{{\mathcal X}}&#10;\newcommand{\cY}{{\mathcal Y}}&#10;\newcommand{\cZ}{{\mathcal Z}}&#10;&#10;\newcommand{\ca}{{\mathcal a}}&#10;\newcommand{\cb}{{\mathcal b}}&#10;\newcommand{\cc}{{\mathcal c}}&#10;\newcommand{\cd}{{\mathcal d}}&#10;\newcommand{\ce}{{\mathcal e}}&#10;%\newcommand{\cf}{{\mathcal f}}&#10;\newcommand{\cg}{{\mathcal g}}&#10;\newcommand{\ch}{{\mathcal h}}&#10;\newcommand{\ci}{{\mathcal i}}&#10;\newcommand{\cj}{{\mathcal j}}&#10;%\newcommand{\ck}{{\mathcal k}}&#10;\newcommand{\cl}{{\mathcal l}}&#10;\newcommand{\cm}{{\mathcal m}}&#10;\newcommand{\cn}{{\mathcal n}}&#10;\newcommand{\co}{{\mathcal o}}&#10;\newcommand{\cp}{{\mathcal p}}&#10;\newcommand{\cq}{{\mathcal q}}&#10;%\newcommand{\cr}{{\mathcal r}}&#10;\newcommand{\cs}{{\mathcal s}}&#10;\newcommand{\ct}{{\mathcal t}}&#10;\newcommand{\cu}{{\mathcal u}}&#10;\newcommand{\cv}{{\mathcal v}}&#10;\newcommand{\cw}{{\mathcal w}}&#10;\newcommand{\cx}{{\mathcal x}}&#10;\newcommand{\cy}{{\mathcal y}}&#10;\newcommand{\cz}{{\mathcal z}}&#10;&#10;%cool package Styles&#10;\Style{IdentityMatrixSymb=\mI,%&#10;       DSymb={\mathrm d},%&#10;       IntegrateDifferentialDSymb={\mathrm d},%&#10;       TrParen=p,%&#10;       DetParen=p}&#10;\Style{DDisplayFunc=outset}&#10;\renewcommand{\Transpose}[1]{ {#1}^\Transp }&#10;\newcommand{\TransposeInv}[1]{ {#1}^{-\Transp} }&#10;\newcommand{\T}[1]{\Transpose{#1}}&#10;\newcommand{\TInv}[1]{\TransposeInv{#1}}&#10;\newcommand{\Inv}[1]{ {#1}^{-1} }&#10;\newcommand{\Transp}{{{\mathrm T}}}&#10;      &#10;\newcommand{\Rank}[1]    {\operatorname{rank}\inp{#1}}&#10;\newcommand{\Vol}[1]     {\operatorname{vol}\inp{#1}}&#10;\renewcommand{\Vec}[1]   {\operatorname{vec}\inp{#1}}&#10;\renewcommand{\Div}[1]   {\T{\nabla} \, #1}&#10;\newcommand{\Diag}[1]    {\operatorname{diag}\inp{#1}}&#10;\newcommand{\Dim}[1]     {\operatorname{dim}\inp{#1}}&#10;\newcommand{\Diagof}[1]  {\operatorname{diag}^{-1}\inp{#1}}&#10;\newcommand*{\diff}{\mathop{}\!\mathrm{d}} %e.g. $F(x) = \int\!f(x)\diff x$&#10;\newcommand{\Argmin}[1]{\underset{#1}{\operatorname{argmin}} \;}&#10;\newcommand{\Maxof}[1]{\underset{#1}{\operatorname{max}} \;}&#10;\newcommand{\Minof}[1]{\underset{#1}{\operatorname{min}} \;}&#10;&#10;\providecommand{\e}[1]{\ensuremath{\cdot 10^{#1}}}&#10;&#10;%workaround for mathbold in cool, cf. http://tex.stackexchange.com/questions/97910&#10;\let\oldmb\mathbold&#10;\protected\def\mathbold{\oldmb}&#10;&#10;\newcommand{\CB} [1]{{\color{#1}     $\bullet$}}&#10;\newcommand{\CBB}[2]{{\color[#1]{#2} $\bullet$}}&#10;&#10;\newcommand{\ie}{i.e.}&#10;\newcommand{\Ie}{I.e.}&#10;\newcommand{\eg}{e.g.}&#10;\newcommand{\Eg}{E.g.}&#10;\newcommand{\cf}{cf.\ }&#10;\newcommand{\Cf}{Cf.\ }&#10;\newcommand{\etc}{etc.\ }&#10;\newcommand{\wrt}{w.r.t.\ }&#10;\newcommand{\Wrt}{W.r.t.\ }&#10;% \newcommand{\wlog}{w.l.o.g.~}&#10;\newcommand{\Wlog}{W.l.o.g.\ }&#10;\newcommand{\resp}{resp.\ }&#10;\newcommand{\etal}{et al.\ }&#10;&#10;\newtheorem{theorem}{Theorem}&#10;\newtheorem{definition}{Definition}&#10;\newtheorem{expectation}{Expectation}&#10;\newtheorem{problem}{Problem}&#10;%\newtheorem{algorithm}{Algorithm}&#10;&#10;%\newenvironment{fshaded}{%&#10;%\def\FrameCommand{\fcolorbox{framecolor}{shadecolor}}%&#10;%\MakeFramed {\FrameRestore}}%&#10;%{\endMakeFramed}&#10;%&#10;%\newtheorem{theorem}{Theorem}[section]&#10;%&#10;%\newenvironment{fdfn}[1][]{&#10;%\definecolor{shadecolor}{rgb}{.9,.9,1}%DEFINITION_COLORBOX&#10;%\definecolor{framecolor}{rgb}{1,1,1}%&#10;%\begin{fshaded}\begin{theorem}[#1]}{\end{theorem}\end{fshaded}}&#10;%&#10;%&#10;%\begin{fdfn}[Blash]&#10;%Eine Zahlenfolge ...&#10;%\end{fdfn}&#10;%&#10;%\begin{fdfn}[Test]&#10;%Eine Zahlenfolge ...&#10;%\end{fdfn}&#10;&#10;% :mode=latex: %&#10;&#10;\begin{document}&#10;&#10;$f_1$&#10;&#10;\end{document}"/>
  <p:tag name="IGUANATEXSIZE" val="22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%\usepackage[osf,sc]{mathpazo}&#10;\usepackage{cool}&#10;\pagestyle{empty}&#10;&#10;%!TEX root = diss.tex&#10;&#10;%%%%%%%%%%%%%%%%%%%%%%%%%%%%%%%%%%%%%%%%%%%%%%%%%%%%%%%%%%%%%&#10;%% LaTeX math macros&#10;%%%%%%%%%%%%%%%%%%%%%%%%%%%%%%%%%%%%%%%%%%%%%%%%%%%%%%%%%%%%%&#10;&#10;\newcommand{\mySetNotation}[1]{{\mathbb{#1}}}&#10;\newcommand{\RRSet}{{\mySetNotation{R}}}&#10;\newcommand{\EESet}{{\mySetNotation{E}}}&#10;\newcommand{\NNSet}{{\mySetNotation{N}}}&#10;\newcommand{\QQSet}{{\mySetNotation{Q}}}&#10;&#10;\newcommand{\myBoldNotation}[1]{{\mathbf #1}}&#10;%\newcommand{\myBoldNotation}[1]{{\mathbold{#1}}} %for euler math&#10;\newcommand{\va}   {{\myBoldNotation{a}}}&#10;\newcommand{\vb}   {{\myBoldNotation{b}}}&#10;\newcommand{\vc}   {{\myBoldNotation{c}}}&#10;\newcommand{\vd}   {{\myBoldNotation{d}}}&#10;\newcommand{\ve}   {{\myBoldNotation{e}}}&#10;\newcommand{\vf}   {{\myBoldNotation{f}}}&#10;\newcommand{\vg}   {{\myBoldNotation{g}}}&#10;\newcommand{\vh}   {{\myBoldNotation{h}}}&#10;\newcommand{\vi}   {{\myBoldNotation{i}}}&#10;\newcommand{\vj}   {{\myBoldNotation{j}}}&#10;\newcommand{\vk}   {{\myBoldNotation{k}}}&#10;\newcommand{\vl}   {{\myBoldNotation{l}}}&#10;\newcommand{\vm}   {{\myBoldNotation{m}}}&#10;\newcommand{\vn}   {{\myBoldNotation{n}}}&#10;\newcommand{\nn}   {{\myBoldNotation{n}}}&#10;\newcommand{\vo}   {{\myBoldNotation{o}}}&#10;\newcommand{\vp}   {{\myBoldNotation{p}}}&#10;\newcommand{\pp}   {{\myBoldNotation{p}}}&#10;\newcommand{\vq}   {{\myBoldNotation{q}}}&#10;\newcommand{\vr}   {{\myBoldNotation{r}}}&#10;\newcommand{\vs}   {{\myBoldNotation{s}}}&#10;\newcommand{\vt}   {{\myBoldNotation{t}}}&#10;\newcommand{\vu}   {{\myBoldNotation{u}}}&#10;\newcommand{\vv}   {{\myBoldNotation{v}}}&#10;\newcommand{\vw}   {{\myBoldNotation{w}}}&#10;\newcommand{\vx}   {{\myBoldNotation{x}}}&#10;\newcommand{\vy}   {{\myBoldNotation{y}}}&#10;\newcommand{\vz}   {{\myBoldNotation{z}}}&#10;\newcommand{\vNull}{{\myBoldNotation{0}}}&#10;\newcommand{\vOne} {{\myBoldNotation{1}}}&#10;&#10;\newcommand{\mA}   {{\myBoldNotation{A}}}&#10;\newcommand{\mB}   {{\myBoldNotation{B}}}&#10;\newcommand{\mC}   {{\myBoldNotation{C}}}&#10;\newcommand{\mD}   {{\myBoldNotation{D}}}&#10;\newcommand{\mE}   {{\myBoldNotation{E}}}&#10;\newcommand{\mF}   {{\myBoldNotation{F}}}&#10;\newcommand{\mG}   {{\myBoldNotation{G}}}&#10;\newcommand{\mH}   {{\myBoldNotation{H}}}&#10;\newcommand{\mI}   {{\myBoldNotation{I}}}&#10;\newcommand{\mJ}   {{\myBoldNotation{J}}}&#10;\newcommand{\mK}   {{\myBoldNotation{K}}}&#10;\newcommand{\mL}   {{\myBoldNotation{L}}}&#10;\newcommand{\mM}   {{\myBoldNotation{M}}}&#10;\newcommand{\mN}   {{\myBoldNotation{N}}}&#10;\newcommand{\mO}   {{\myBoldNotation{O}}}&#10;\newcommand{\mP}   {{\myBoldNotation{P}}}&#10;\newcommand{\mQ}   {{\myBoldNotation{Q}}}&#10;\newcommand{\mR}   {{\myBoldNotation{R}}}&#10;\newcommand{\mS}   {{\myBoldNotation{S}}}&#10;\newcommand{\mT}   {{\myBoldNotation{T}}}&#10;\newcommand{\mU}   {{\myBoldNotation{U}}}&#10;\newcommand{\mV}   {{\myBoldNotation{V}}}&#10;\newcommand{\mW}   {{\myBoldNotation{W}}}&#10;\newcommand{\mX}   {{\myBoldNotation{X}}}&#10;\newcommand{\mY}   {{\myBoldNotation{Y}}}&#10;\newcommand{\mZ}   {{\myBoldNotation{Z}}}&#10;\newcommand{\mNull}{{\myBoldNotation{0}}}&#10;&#10;%\newcommand{\myBoldGreekNotation}[1]{\boldsymbol{#1}}&#10;\newcommand{\myBoldGreekNotationLower}[1]{{\bm{#1}}}&#10;\newcommand{\myBoldGreekNotationUpper}[1]{{\bm{#1}}}&#10;\newcommand{\balpha}  {{\myBoldGreekNotationLower{\alpha}  }}&#10;\newcommand{\bbeta}   {{\myBoldGreekNotationLower{\beta}   }}&#10;\newcommand{\bgamma}  {{\myBoldGreekNotationLower{\gamma}  }}&#10;\newcommand{\bdelta}  {{\myBoldGreekNotationLower{\delta}  }}&#10;\newcommand{\bepsilon}{{\myBoldGreekNotationLower{\epsilon}}}&#10;\newcommand{\bzeta}   {{\myBoldGreekNotationLower{\zeta}   }}&#10;\newcommand{\btheta}  {{\myBoldGreekNotationLower{\theta}  }}&#10;\newcommand{\biota}   {{\myBoldGreekNotationLower{\iota}   }}&#10;\newcommand{\bkappa}  {{\myBoldGreekNotationLower{\kappa}  }}&#10;\newcommand{\blambda} {{\myBoldGreekNotationLower{\lambda} }}&#10;\newcommand{\bmu}     {{\myBoldGreekNotationLower{\mu}     }}&#10;\newcommand{\bnu}     {{\myBoldGreekNotationLower{\nu}     }}&#10;\newcommand{\bxi}     {{\myBoldGreekNotationLower{\xi}     }}&#10;\newcommand{\bomicron}{{\myBoldGreekNotationLower{\omicron}}}&#10;\newcommand{\bpi}     {{\myBoldGreekNotationLower{\pi}     }}&#10;\newcommand{\brho}    {{\myBoldGreekNotationLower{\rho}    }}&#10;\newcommand{\bsigma}  {{\myBoldGreekNotationLower{\sigma}  }}&#10;\newcommand{\btau}    {{\myBoldGreekNotationLower{\tau}    }}&#10;\newcommand{\bupsilon}{{\myBoldGreekNotationLower{\upsilon}}}&#10;\newcommand{\bphi}    {{\myBoldGreekNotationLower{\phi}    }}&#10;\newcommand{\bchi}    {{\myBoldGreekNotationLower{\chi}    }}&#10;\newcommand{\bpsi}    {{\myBoldGreekNotationLower{\psi}    }}&#10;\newcommand{\bomega}  {{\myBoldGreekNotationLower{\omega}  }}&#10;&#10;\newcommand{\bGamma}  {{\myBoldGreekNotationUpper{\Gamma}  }}&#10;\newcommand{\bDelta}  {{\myBoldGreekNotationUpper{\Delta}  }}&#10;\newcommand{\bTheta}  {{\myBoldGreekNotationUpper{\Theta}  }}&#10;\newcommand{\bLambda} {{\myBoldGreekNotationUpper{\Lambda} }}&#10;\newcommand{\bXi}     {{\myBoldGreekNotationUpper{\Xi}     }}&#10;\newcommand{\bPi}     {{\myBoldGreekNotationUpper{\Pi}     }}&#10;\newcommand{\bSigma}  {{\myBoldGreekNotationUpper{\Sigma}  }}&#10;\newcommand{\bUpsilon}{{\myBoldGreekNotationUpper{\Upsilon}}}&#10;\newcommand{\bPhi}    {{\myBoldGreekNotationUpper{\Phi}    }}&#10;\newcommand{\bPsi}    {{\myBoldGreekNotationUpper{\Psi}    }}&#10;\newcommand{\bOmega}  {{\myBoldGreekNotationUpper{\Omega}  }}&#10;&#10;\newcommand{\inn}[2][0cm]{\mathopen{}\left|{#2}\parbox[h][#1]{0cm}{}\right|}&#10;\newcommand{\invn}[2][0cm]{\mathopen{}\left|\left|{#2}\parbox[h][#1]{0cm}{}\right|\right|}&#10;&#10;%\newcommand{\Sa}{{\mathbf {Sa}}}&#10;%\newcommand{\Topo}{{\mathbf {Topo}}}&#10;%\newcommand{\Sep}{{\mathbf {Sep}}}&#10;%\newcommand{\Str}{{\mathbf {Str}}}&#10;%\newcommand{\Reg}{{\mathbf {Reg}}}&#10;&#10;%\newcommand{\PPhi}{{\pmb \Phi}}&#10;%\newcommand{\PPi}{{\pmb \Pi}}&#10;%\newcommand{\PPhi}{{\bm \Phi}}&#10;%\newcommand{\PPi}{{\bm \Pi}}&#10;\newcommand{\PPhi}{{\Phi}}&#10;\newcommand{\PPi}{{\Pi}}&#10;\newcommand{\ppi}{{\pi}}&#10;\newcommand{\ggam}{{\gamma}}&#10;&#10;\newcommand{\cA}{{\mathcal A}}&#10;\newcommand{\cB}{{\mathcal B}}&#10;\newcommand{\cC}{{\mathcal C}}&#10;\newcommand{\cD}{{\mathcal D}}&#10;\newcommand{\cE}{{\mathcal E}}&#10;\newcommand{\cF}{{\mathcal F}}&#10;\newcommand{\cG}{{\mathcal G}}&#10;\newcommand{\cH}{{\mathcal H}}&#10;\newcommand{\cI}{{\mathcal I}}&#10;\newcommand{\cJ}{{\mathcal J}}&#10;\newcommand{\cK}{{\mathcal K}}&#10;\newcommand{\cL}{{\mathcal L}}&#10;\newcommand{\cM}{{\mathcal M}}&#10;\newcommand{\cN}{{\mathcal N}}&#10;\newcommand{\cO}{{\mathcal O}}&#10;\newcommand{\cP}{{\mathcal P}}&#10;\newcommand{\cQ}{{\mathcal Q}}&#10;\newcommand{\cR}{{\mathcal R}}&#10;\newcommand{\cS}{{\mathcal S}}&#10;\newcommand{\cT}{{\mathcal T}}&#10;\newcommand{\cU}{{\mathcal U}}&#10;\newcommand{\cV}{{\mathcal V}}&#10;\newcommand{\cW}{{\mathcal W}}&#10;\newcommand{\cX}{{\mathcal X}}&#10;\newcommand{\cY}{{\mathcal Y}}&#10;\newcommand{\cZ}{{\mathcal Z}}&#10;&#10;\newcommand{\ca}{{\mathcal a}}&#10;\newcommand{\cb}{{\mathcal b}}&#10;\newcommand{\cc}{{\mathcal c}}&#10;\newcommand{\cd}{{\mathcal d}}&#10;\newcommand{\ce}{{\mathcal e}}&#10;%\newcommand{\cf}{{\mathcal f}}&#10;\newcommand{\cg}{{\mathcal g}}&#10;\newcommand{\ch}{{\mathcal h}}&#10;\newcommand{\ci}{{\mathcal i}}&#10;\newcommand{\cj}{{\mathcal j}}&#10;%\newcommand{\ck}{{\mathcal k}}&#10;\newcommand{\cl}{{\mathcal l}}&#10;\newcommand{\cm}{{\mathcal m}}&#10;\newcommand{\cn}{{\mathcal n}}&#10;\newcommand{\co}{{\mathcal o}}&#10;\newcommand{\cp}{{\mathcal p}}&#10;\newcommand{\cq}{{\mathcal q}}&#10;%\newcommand{\cr}{{\mathcal r}}&#10;\newcommand{\cs}{{\mathcal s}}&#10;\newcommand{\ct}{{\mathcal t}}&#10;\newcommand{\cu}{{\mathcal u}}&#10;\newcommand{\cv}{{\mathcal v}}&#10;\newcommand{\cw}{{\mathcal w}}&#10;\newcommand{\cx}{{\mathcal x}}&#10;\newcommand{\cy}{{\mathcal y}}&#10;\newcommand{\cz}{{\mathcal z}}&#10;&#10;%cool package Styles&#10;\Style{IdentityMatrixSymb=\mI,%&#10;       DSymb={\mathrm d},%&#10;       IntegrateDifferentialDSymb={\mathrm d},%&#10;       TrParen=p,%&#10;       DetParen=p}&#10;\Style{DDisplayFunc=outset}&#10;\renewcommand{\Transpose}[1]{ {#1}^\Transp }&#10;\newcommand{\TransposeInv}[1]{ {#1}^{-\Transp} }&#10;\newcommand{\T}[1]{\Transpose{#1}}&#10;\newcommand{\TInv}[1]{\TransposeInv{#1}}&#10;\newcommand{\Inv}[1]{ {#1}^{-1} }&#10;\newcommand{\Transp}{{{\mathrm T}}}&#10;      &#10;\newcommand{\Rank}[1]    {\operatorname{rank}\inp{#1}}&#10;\newcommand{\Vol}[1]     {\operatorname{vol}\inp{#1}}&#10;\renewcommand{\Vec}[1]   {\operatorname{vec}\inp{#1}}&#10;\renewcommand{\Div}[1]   {\T{\nabla} \, #1}&#10;\newcommand{\Diag}[1]    {\operatorname{diag}\inp{#1}}&#10;\newcommand{\Dim}[1]     {\operatorname{dim}\inp{#1}}&#10;\newcommand{\Diagof}[1]  {\operatorname{diag}^{-1}\inp{#1}}&#10;\newcommand*{\diff}{\mathop{}\!\mathrm{d}} %e.g. $F(x) = \int\!f(x)\diff x$&#10;\newcommand{\Argmin}[1]{\underset{#1}{\operatorname{argmin}} \;}&#10;\newcommand{\Maxof}[1]{\underset{#1}{\operatorname{max}} \;}&#10;\newcommand{\Minof}[1]{\underset{#1}{\operatorname{min}} \;}&#10;&#10;\providecommand{\e}[1]{\ensuremath{\cdot 10^{#1}}}&#10;&#10;%workaround for mathbold in cool, cf. http://tex.stackexchange.com/questions/97910&#10;\let\oldmb\mathbold&#10;\protected\def\mathbold{\oldmb}&#10;&#10;\newcommand{\CB} [1]{{\color{#1}     $\bullet$}}&#10;\newcommand{\CBB}[2]{{\color[#1]{#2} $\bullet$}}&#10;&#10;\newcommand{\ie}{i.e.}&#10;\newcommand{\Ie}{I.e.}&#10;\newcommand{\eg}{e.g.}&#10;\newcommand{\Eg}{E.g.}&#10;\newcommand{\cf}{cf.\ }&#10;\newcommand{\Cf}{Cf.\ }&#10;\newcommand{\etc}{etc.\ }&#10;\newcommand{\wrt}{w.r.t.\ }&#10;\newcommand{\Wrt}{W.r.t.\ }&#10;% \newcommand{\wlog}{w.l.o.g.~}&#10;\newcommand{\Wlog}{W.l.o.g.\ }&#10;\newcommand{\resp}{resp.\ }&#10;\newcommand{\etal}{et al.\ }&#10;&#10;\newtheorem{theorem}{Theorem}&#10;\newtheorem{definition}{Definition}&#10;\newtheorem{expectation}{Expectation}&#10;\newtheorem{problem}{Problem}&#10;%\newtheorem{algorithm}{Algorithm}&#10;&#10;%\newenvironment{fshaded}{%&#10;%\def\FrameCommand{\fcolorbox{framecolor}{shadecolor}}%&#10;%\MakeFramed {\FrameRestore}}%&#10;%{\endMakeFramed}&#10;%&#10;%\newtheorem{theorem}{Theorem}[section]&#10;%&#10;%\newenvironment{fdfn}[1][]{&#10;%\definecolor{shadecolor}{rgb}{.9,.9,1}%DEFINITION_COLORBOX&#10;%\definecolor{framecolor}{rgb}{1,1,1}%&#10;%\begin{fshaded}\begin{theorem}[#1]}{\end{theorem}\end{fshaded}}&#10;%&#10;%&#10;%\begin{fdfn}[Blash]&#10;%Eine Zahlenfolge ...&#10;%\end{fdfn}&#10;%&#10;%\begin{fdfn}[Test]&#10;%Eine Zahlenfolge ...&#10;%\end{fdfn}&#10;&#10;% :mode=latex: %&#10;&#10;\begin{document}&#10;&#10;$f(x)$&#10;&#10;\end{document}"/>
  <p:tag name="IGUANATEXSIZE" val="22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%\usepackage[osf,sc]{mathpazo}&#10;\usepackage{cool}&#10;\pagestyle{empty}&#10;&#10;%!TEX root = diss.tex&#10;&#10;%%%%%%%%%%%%%%%%%%%%%%%%%%%%%%%%%%%%%%%%%%%%%%%%%%%%%%%%%%%%%&#10;%% LaTeX math macros&#10;%%%%%%%%%%%%%%%%%%%%%%%%%%%%%%%%%%%%%%%%%%%%%%%%%%%%%%%%%%%%%&#10;&#10;\newcommand{\mySetNotation}[1]{{\mathbb{#1}}}&#10;\newcommand{\RRSet}{{\mySetNotation{R}}}&#10;\newcommand{\EESet}{{\mySetNotation{E}}}&#10;\newcommand{\NNSet}{{\mySetNotation{N}}}&#10;\newcommand{\QQSet}{{\mySetNotation{Q}}}&#10;&#10;\newcommand{\myBoldNotation}[1]{{\mathbf #1}}&#10;%\newcommand{\myBoldNotation}[1]{{\mathbold{#1}}} %for euler math&#10;\newcommand{\va}   {{\myBoldNotation{a}}}&#10;\newcommand{\vb}   {{\myBoldNotation{b}}}&#10;\newcommand{\vc}   {{\myBoldNotation{c}}}&#10;\newcommand{\vd}   {{\myBoldNotation{d}}}&#10;\newcommand{\ve}   {{\myBoldNotation{e}}}&#10;\newcommand{\vf}   {{\myBoldNotation{f}}}&#10;\newcommand{\vg}   {{\myBoldNotation{g}}}&#10;\newcommand{\vh}   {{\myBoldNotation{h}}}&#10;\newcommand{\vi}   {{\myBoldNotation{i}}}&#10;\newcommand{\vj}   {{\myBoldNotation{j}}}&#10;\newcommand{\vk}   {{\myBoldNotation{k}}}&#10;\newcommand{\vl}   {{\myBoldNotation{l}}}&#10;\newcommand{\vm}   {{\myBoldNotation{m}}}&#10;\newcommand{\vn}   {{\myBoldNotation{n}}}&#10;\newcommand{\nn}   {{\myBoldNotation{n}}}&#10;\newcommand{\vo}   {{\myBoldNotation{o}}}&#10;\newcommand{\vp}   {{\myBoldNotation{p}}}&#10;\newcommand{\pp}   {{\myBoldNotation{p}}}&#10;\newcommand{\vq}   {{\myBoldNotation{q}}}&#10;\newcommand{\vr}   {{\myBoldNotation{r}}}&#10;\newcommand{\vs}   {{\myBoldNotation{s}}}&#10;\newcommand{\vt}   {{\myBoldNotation{t}}}&#10;\newcommand{\vu}   {{\myBoldNotation{u}}}&#10;\newcommand{\vv}   {{\myBoldNotation{v}}}&#10;\newcommand{\vw}   {{\myBoldNotation{w}}}&#10;\newcommand{\vx}   {{\myBoldNotation{x}}}&#10;\newcommand{\vy}   {{\myBoldNotation{y}}}&#10;\newcommand{\vz}   {{\myBoldNotation{z}}}&#10;\newcommand{\vNull}{{\myBoldNotation{0}}}&#10;\newcommand{\vOne} {{\myBoldNotation{1}}}&#10;&#10;\newcommand{\mA}   {{\myBoldNotation{A}}}&#10;\newcommand{\mB}   {{\myBoldNotation{B}}}&#10;\newcommand{\mC}   {{\myBoldNotation{C}}}&#10;\newcommand{\mD}   {{\myBoldNotation{D}}}&#10;\newcommand{\mE}   {{\myBoldNotation{E}}}&#10;\newcommand{\mF}   {{\myBoldNotation{F}}}&#10;\newcommand{\mG}   {{\myBoldNotation{G}}}&#10;\newcommand{\mH}   {{\myBoldNotation{H}}}&#10;\newcommand{\mI}   {{\myBoldNotation{I}}}&#10;\newcommand{\mJ}   {{\myBoldNotation{J}}}&#10;\newcommand{\mK}   {{\myBoldNotation{K}}}&#10;\newcommand{\mL}   {{\myBoldNotation{L}}}&#10;\newcommand{\mM}   {{\myBoldNotation{M}}}&#10;\newcommand{\mN}   {{\myBoldNotation{N}}}&#10;\newcommand{\mO}   {{\myBoldNotation{O}}}&#10;\newcommand{\mP}   {{\myBoldNotation{P}}}&#10;\newcommand{\mQ}   {{\myBoldNotation{Q}}}&#10;\newcommand{\mR}   {{\myBoldNotation{R}}}&#10;\newcommand{\mS}   {{\myBoldNotation{S}}}&#10;\newcommand{\mT}   {{\myBoldNotation{T}}}&#10;\newcommand{\mU}   {{\myBoldNotation{U}}}&#10;\newcommand{\mV}   {{\myBoldNotation{V}}}&#10;\newcommand{\mW}   {{\myBoldNotation{W}}}&#10;\newcommand{\mX}   {{\myBoldNotation{X}}}&#10;\newcommand{\mY}   {{\myBoldNotation{Y}}}&#10;\newcommand{\mZ}   {{\myBoldNotation{Z}}}&#10;\newcommand{\mNull}{{\myBoldNotation{0}}}&#10;&#10;%\newcommand{\myBoldGreekNotation}[1]{\boldsymbol{#1}}&#10;\newcommand{\myBoldGreekNotationLower}[1]{{\bm{#1}}}&#10;\newcommand{\myBoldGreekNotationUpper}[1]{{\bm{#1}}}&#10;\newcommand{\balpha}  {{\myBoldGreekNotationLower{\alpha}  }}&#10;\newcommand{\bbeta}   {{\myBoldGreekNotationLower{\beta}   }}&#10;\newcommand{\bgamma}  {{\myBoldGreekNotationLower{\gamma}  }}&#10;\newcommand{\bdelta}  {{\myBoldGreekNotationLower{\delta}  }}&#10;\newcommand{\bepsilon}{{\myBoldGreekNotationLower{\epsilon}}}&#10;\newcommand{\bzeta}   {{\myBoldGreekNotationLower{\zeta}   }}&#10;\newcommand{\btheta}  {{\myBoldGreekNotationLower{\theta}  }}&#10;\newcommand{\biota}   {{\myBoldGreekNotationLower{\iota}   }}&#10;\newcommand{\bkappa}  {{\myBoldGreekNotationLower{\kappa}  }}&#10;\newcommand{\blambda} {{\myBoldGreekNotationLower{\lambda} }}&#10;\newcommand{\bmu}     {{\myBoldGreekNotationLower{\mu}     }}&#10;\newcommand{\bnu}     {{\myBoldGreekNotationLower{\nu}     }}&#10;\newcommand{\bxi}     {{\myBoldGreekNotationLower{\xi}     }}&#10;\newcommand{\bomicron}{{\myBoldGreekNotationLower{\omicron}}}&#10;\newcommand{\bpi}     {{\myBoldGreekNotationLower{\pi}     }}&#10;\newcommand{\brho}    {{\myBoldGreekNotationLower{\rho}    }}&#10;\newcommand{\bsigma}  {{\myBoldGreekNotationLower{\sigma}  }}&#10;\newcommand{\btau}    {{\myBoldGreekNotationLower{\tau}    }}&#10;\newcommand{\bupsilon}{{\myBoldGreekNotationLower{\upsilon}}}&#10;\newcommand{\bphi}    {{\myBoldGreekNotationLower{\phi}    }}&#10;\newcommand{\bchi}    {{\myBoldGreekNotationLower{\chi}    }}&#10;\newcommand{\bpsi}    {{\myBoldGreekNotationLower{\psi}    }}&#10;\newcommand{\bomega}  {{\myBoldGreekNotationLower{\omega}  }}&#10;&#10;\newcommand{\bGamma}  {{\myBoldGreekNotationUpper{\Gamma}  }}&#10;\newcommand{\bDelta}  {{\myBoldGreekNotationUpper{\Delta}  }}&#10;\newcommand{\bTheta}  {{\myBoldGreekNotationUpper{\Theta}  }}&#10;\newcommand{\bLambda} {{\myBoldGreekNotationUpper{\Lambda} }}&#10;\newcommand{\bXi}     {{\myBoldGreekNotationUpper{\Xi}     }}&#10;\newcommand{\bPi}     {{\myBoldGreekNotationUpper{\Pi}     }}&#10;\newcommand{\bSigma}  {{\myBoldGreekNotationUpper{\Sigma}  }}&#10;\newcommand{\bUpsilon}{{\myBoldGreekNotationUpper{\Upsilon}}}&#10;\newcommand{\bPhi}    {{\myBoldGreekNotationUpper{\Phi}    }}&#10;\newcommand{\bPsi}    {{\myBoldGreekNotationUpper{\Psi}    }}&#10;\newcommand{\bOmega}  {{\myBoldGreekNotationUpper{\Omega}  }}&#10;&#10;\newcommand{\inn}[2][0cm]{\mathopen{}\left|{#2}\parbox[h][#1]{0cm}{}\right|}&#10;\newcommand{\invn}[2][0cm]{\mathopen{}\left|\left|{#2}\parbox[h][#1]{0cm}{}\right|\right|}&#10;&#10;%\newcommand{\Sa}{{\mathbf {Sa}}}&#10;%\newcommand{\Topo}{{\mathbf {Topo}}}&#10;%\newcommand{\Sep}{{\mathbf {Sep}}}&#10;%\newcommand{\Str}{{\mathbf {Str}}}&#10;%\newcommand{\Reg}{{\mathbf {Reg}}}&#10;&#10;%\newcommand{\PPhi}{{\pmb \Phi}}&#10;%\newcommand{\PPi}{{\pmb \Pi}}&#10;%\newcommand{\PPhi}{{\bm \Phi}}&#10;%\newcommand{\PPi}{{\bm \Pi}}&#10;\newcommand{\PPhi}{{\Phi}}&#10;\newcommand{\PPi}{{\Pi}}&#10;\newcommand{\ppi}{{\pi}}&#10;\newcommand{\ggam}{{\gamma}}&#10;&#10;\newcommand{\cA}{{\mathcal A}}&#10;\newcommand{\cB}{{\mathcal B}}&#10;\newcommand{\cC}{{\mathcal C}}&#10;\newcommand{\cD}{{\mathcal D}}&#10;\newcommand{\cE}{{\mathcal E}}&#10;\newcommand{\cF}{{\mathcal F}}&#10;\newcommand{\cG}{{\mathcal G}}&#10;\newcommand{\cH}{{\mathcal H}}&#10;\newcommand{\cI}{{\mathcal I}}&#10;\newcommand{\cJ}{{\mathcal J}}&#10;\newcommand{\cK}{{\mathcal K}}&#10;\newcommand{\cL}{{\mathcal L}}&#10;\newcommand{\cM}{{\mathcal M}}&#10;\newcommand{\cN}{{\mathcal N}}&#10;\newcommand{\cO}{{\mathcal O}}&#10;\newcommand{\cP}{{\mathcal P}}&#10;\newcommand{\cQ}{{\mathcal Q}}&#10;\newcommand{\cR}{{\mathcal R}}&#10;\newcommand{\cS}{{\mathcal S}}&#10;\newcommand{\cT}{{\mathcal T}}&#10;\newcommand{\cU}{{\mathcal U}}&#10;\newcommand{\cV}{{\mathcal V}}&#10;\newcommand{\cW}{{\mathcal W}}&#10;\newcommand{\cX}{{\mathcal X}}&#10;\newcommand{\cY}{{\mathcal Y}}&#10;\newcommand{\cZ}{{\mathcal Z}}&#10;&#10;\newcommand{\ca}{{\mathcal a}}&#10;\newcommand{\cb}{{\mathcal b}}&#10;\newcommand{\cc}{{\mathcal c}}&#10;\newcommand{\cd}{{\mathcal d}}&#10;\newcommand{\ce}{{\mathcal e}}&#10;%\newcommand{\cf}{{\mathcal f}}&#10;\newcommand{\cg}{{\mathcal g}}&#10;\newcommand{\ch}{{\mathcal h}}&#10;\newcommand{\ci}{{\mathcal i}}&#10;\newcommand{\cj}{{\mathcal j}}&#10;%\newcommand{\ck}{{\mathcal k}}&#10;\newcommand{\cl}{{\mathcal l}}&#10;\newcommand{\cm}{{\mathcal m}}&#10;\newcommand{\cn}{{\mathcal n}}&#10;\newcommand{\co}{{\mathcal o}}&#10;\newcommand{\cp}{{\mathcal p}}&#10;\newcommand{\cq}{{\mathcal q}}&#10;%\newcommand{\cr}{{\mathcal r}}&#10;\newcommand{\cs}{{\mathcal s}}&#10;\newcommand{\ct}{{\mathcal t}}&#10;\newcommand{\cu}{{\mathcal u}}&#10;\newcommand{\cv}{{\mathcal v}}&#10;\newcommand{\cw}{{\mathcal w}}&#10;\newcommand{\cx}{{\mathcal x}}&#10;\newcommand{\cy}{{\mathcal y}}&#10;\newcommand{\cz}{{\mathcal z}}&#10;&#10;%cool package Styles&#10;\Style{IdentityMatrixSymb=\mI,%&#10;       DSymb={\mathrm d},%&#10;       IntegrateDifferentialDSymb={\mathrm d},%&#10;       TrParen=p,%&#10;       DetParen=p}&#10;\Style{DDisplayFunc=outset}&#10;\renewcommand{\Transpose}[1]{ {#1}^\Transp }&#10;\newcommand{\TransposeInv}[1]{ {#1}^{-\Transp} }&#10;\newcommand{\T}[1]{\Transpose{#1}}&#10;\newcommand{\TInv}[1]{\TransposeInv{#1}}&#10;\newcommand{\Inv}[1]{ {#1}^{-1} }&#10;\newcommand{\Transp}{{{\mathrm T}}}&#10;      &#10;\newcommand{\Rank}[1]    {\operatorname{rank}\inp{#1}}&#10;\newcommand{\Vol}[1]     {\operatorname{vol}\inp{#1}}&#10;\renewcommand{\Vec}[1]   {\operatorname{vec}\inp{#1}}&#10;\renewcommand{\Div}[1]   {\T{\nabla} \, #1}&#10;\newcommand{\Diag}[1]    {\operatorname{diag}\inp{#1}}&#10;\newcommand{\Dim}[1]     {\operatorname{dim}\inp{#1}}&#10;\newcommand{\Diagof}[1]  {\operatorname{diag}^{-1}\inp{#1}}&#10;\newcommand*{\diff}{\mathop{}\!\mathrm{d}} %e.g. $F(x) = \int\!f(x)\diff x$&#10;\newcommand{\Argmin}[1]{\underset{#1}{\operatorname{argmin}} \;}&#10;\newcommand{\Maxof}[1]{\underset{#1}{\operatorname{max}} \;}&#10;\newcommand{\Minof}[1]{\underset{#1}{\operatorname{min}} \;}&#10;&#10;\providecommand{\e}[1]{\ensuremath{\cdot 10^{#1}}}&#10;&#10;%workaround for mathbold in cool, cf. http://tex.stackexchange.com/questions/97910&#10;\let\oldmb\mathbold&#10;\protected\def\mathbold{\oldmb}&#10;&#10;\newcommand{\CB} [1]{{\color{#1}     $\bullet$}}&#10;\newcommand{\CBB}[2]{{\color[#1]{#2} $\bullet$}}&#10;&#10;\newcommand{\ie}{i.e.}&#10;\newcommand{\Ie}{I.e.}&#10;\newcommand{\eg}{e.g.}&#10;\newcommand{\Eg}{E.g.}&#10;\newcommand{\cf}{cf.\ }&#10;\newcommand{\Cf}{Cf.\ }&#10;\newcommand{\etc}{etc.\ }&#10;\newcommand{\wrt}{w.r.t.\ }&#10;\newcommand{\Wrt}{W.r.t.\ }&#10;% \newcommand{\wlog}{w.l.o.g.~}&#10;\newcommand{\Wlog}{W.l.o.g.\ }&#10;\newcommand{\resp}{resp.\ }&#10;\newcommand{\etal}{et al.\ }&#10;&#10;\newtheorem{theorem}{Theorem}&#10;\newtheorem{definition}{Definition}&#10;\newtheorem{expectation}{Expectation}&#10;\newtheorem{problem}{Problem}&#10;%\newtheorem{algorithm}{Algorithm}&#10;&#10;%\newenvironment{fshaded}{%&#10;%\def\FrameCommand{\fcolorbox{framecolor}{shadecolor}}%&#10;%\MakeFramed {\FrameRestore}}%&#10;%{\endMakeFramed}&#10;%&#10;%\newtheorem{theorem}{Theorem}[section]&#10;%&#10;%\newenvironment{fdfn}[1][]{&#10;%\definecolor{shadecolor}{rgb}{.9,.9,1}%DEFINITION_COLORBOX&#10;%\definecolor{framecolor}{rgb}{1,1,1}%&#10;%\begin{fshaded}\begin{theorem}[#1]}{\end{theorem}\end{fshaded}}&#10;%&#10;%&#10;%\begin{fdfn}[Blash]&#10;%Eine Zahlenfolge ...&#10;%\end{fdfn}&#10;%&#10;%\begin{fdfn}[Test]&#10;%Eine Zahlenfolge ...&#10;%\end{fdfn}&#10;&#10;% :mode=latex: %&#10;&#10;\begin{document}&#10;&#10;\[&#10;f(x,y) = \sum_{j=0}^m\sum_{i=0}^n{b_i(x)b_j(y) \, f_{ij}}&#10;\]&#10;&#10;\end{document}"/>
  <p:tag name="IGUANATEXSIZE" val="22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%\usepackage[osf,sc]{mathpazo}&#10;\usepackage{cool}&#10;\pagestyle{empty}&#10;&#10;%!TEX root = diss.tex&#10;&#10;%%%%%%%%%%%%%%%%%%%%%%%%%%%%%%%%%%%%%%%%%%%%%%%%%%%%%%%%%%%%%&#10;%% LaTeX math macros&#10;%%%%%%%%%%%%%%%%%%%%%%%%%%%%%%%%%%%%%%%%%%%%%%%%%%%%%%%%%%%%%&#10;&#10;\newcommand{\mySetNotation}[1]{{\mathbb{#1}}}&#10;\newcommand{\RRSet}{{\mySetNotation{R}}}&#10;\newcommand{\EESet}{{\mySetNotation{E}}}&#10;\newcommand{\NNSet}{{\mySetNotation{N}}}&#10;\newcommand{\QQSet}{{\mySetNotation{Q}}}&#10;&#10;\newcommand{\myBoldNotation}[1]{{\mathbf #1}}&#10;%\newcommand{\myBoldNotation}[1]{{\mathbold{#1}}} %for euler math&#10;\newcommand{\va}   {{\myBoldNotation{a}}}&#10;\newcommand{\vb}   {{\myBoldNotation{b}}}&#10;\newcommand{\vc}   {{\myBoldNotation{c}}}&#10;\newcommand{\vd}   {{\myBoldNotation{d}}}&#10;\newcommand{\ve}   {{\myBoldNotation{e}}}&#10;\newcommand{\vf}   {{\myBoldNotation{f}}}&#10;\newcommand{\vg}   {{\myBoldNotation{g}}}&#10;\newcommand{\vh}   {{\myBoldNotation{h}}}&#10;\newcommand{\vi}   {{\myBoldNotation{i}}}&#10;\newcommand{\vj}   {{\myBoldNotation{j}}}&#10;\newcommand{\vk}   {{\myBoldNotation{k}}}&#10;\newcommand{\vl}   {{\myBoldNotation{l}}}&#10;\newcommand{\vm}   {{\myBoldNotation{m}}}&#10;\newcommand{\vn}   {{\myBoldNotation{n}}}&#10;\newcommand{\nn}   {{\myBoldNotation{n}}}&#10;\newcommand{\vo}   {{\myBoldNotation{o}}}&#10;\newcommand{\vp}   {{\myBoldNotation{p}}}&#10;\newcommand{\pp}   {{\myBoldNotation{p}}}&#10;\newcommand{\vq}   {{\myBoldNotation{q}}}&#10;\newcommand{\vr}   {{\myBoldNotation{r}}}&#10;\newcommand{\vs}   {{\myBoldNotation{s}}}&#10;\newcommand{\vt}   {{\myBoldNotation{t}}}&#10;\newcommand{\vu}   {{\myBoldNotation{u}}}&#10;\newcommand{\vv}   {{\myBoldNotation{v}}}&#10;\newcommand{\vw}   {{\myBoldNotation{w}}}&#10;\newcommand{\vx}   {{\myBoldNotation{x}}}&#10;\newcommand{\vy}   {{\myBoldNotation{y}}}&#10;\newcommand{\vz}   {{\myBoldNotation{z}}}&#10;\newcommand{\vNull}{{\myBoldNotation{0}}}&#10;\newcommand{\vOne} {{\myBoldNotation{1}}}&#10;&#10;\newcommand{\mA}   {{\myBoldNotation{A}}}&#10;\newcommand{\mB}   {{\myBoldNotation{B}}}&#10;\newcommand{\mC}   {{\myBoldNotation{C}}}&#10;\newcommand{\mD}   {{\myBoldNotation{D}}}&#10;\newcommand{\mE}   {{\myBoldNotation{E}}}&#10;\newcommand{\mF}   {{\myBoldNotation{F}}}&#10;\newcommand{\mG}   {{\myBoldNotation{G}}}&#10;\newcommand{\mH}   {{\myBoldNotation{H}}}&#10;\newcommand{\mI}   {{\myBoldNotation{I}}}&#10;\newcommand{\mJ}   {{\myBoldNotation{J}}}&#10;\newcommand{\mK}   {{\myBoldNotation{K}}}&#10;\newcommand{\mL}   {{\myBoldNotation{L}}}&#10;\newcommand{\mM}   {{\myBoldNotation{M}}}&#10;\newcommand{\mN}   {{\myBoldNotation{N}}}&#10;\newcommand{\mO}   {{\myBoldNotation{O}}}&#10;\newcommand{\mP}   {{\myBoldNotation{P}}}&#10;\newcommand{\mQ}   {{\myBoldNotation{Q}}}&#10;\newcommand{\mR}   {{\myBoldNotation{R}}}&#10;\newcommand{\mS}   {{\myBoldNotation{S}}}&#10;\newcommand{\mT}   {{\myBoldNotation{T}}}&#10;\newcommand{\mU}   {{\myBoldNotation{U}}}&#10;\newcommand{\mV}   {{\myBoldNotation{V}}}&#10;\newcommand{\mW}   {{\myBoldNotation{W}}}&#10;\newcommand{\mX}   {{\myBoldNotation{X}}}&#10;\newcommand{\mY}   {{\myBoldNotation{Y}}}&#10;\newcommand{\mZ}   {{\myBoldNotation{Z}}}&#10;\newcommand{\mNull}{{\myBoldNotation{0}}}&#10;&#10;%\newcommand{\myBoldGreekNotation}[1]{\boldsymbol{#1}}&#10;\newcommand{\myBoldGreekNotationLower}[1]{{\bm{#1}}}&#10;\newcommand{\myBoldGreekNotationUpper}[1]{{\bm{#1}}}&#10;\newcommand{\balpha}  {{\myBoldGreekNotationLower{\alpha}  }}&#10;\newcommand{\bbeta}   {{\myBoldGreekNotationLower{\beta}   }}&#10;\newcommand{\bgamma}  {{\myBoldGreekNotationLower{\gamma}  }}&#10;\newcommand{\bdelta}  {{\myBoldGreekNotationLower{\delta}  }}&#10;\newcommand{\bepsilon}{{\myBoldGreekNotationLower{\epsilon}}}&#10;\newcommand{\bzeta}   {{\myBoldGreekNotationLower{\zeta}   }}&#10;\newcommand{\btheta}  {{\myBoldGreekNotationLower{\theta}  }}&#10;\newcommand{\biota}   {{\myBoldGreekNotationLower{\iota}   }}&#10;\newcommand{\bkappa}  {{\myBoldGreekNotationLower{\kappa}  }}&#10;\newcommand{\blambda} {{\myBoldGreekNotationLower{\lambda} }}&#10;\newcommand{\bmu}     {{\myBoldGreekNotationLower{\mu}     }}&#10;\newcommand{\bnu}     {{\myBoldGreekNotationLower{\nu}     }}&#10;\newcommand{\bxi}     {{\myBoldGreekNotationLower{\xi}     }}&#10;\newcommand{\bomicron}{{\myBoldGreekNotationLower{\omicron}}}&#10;\newcommand{\bpi}     {{\myBoldGreekNotationLower{\pi}     }}&#10;\newcommand{\brho}    {{\myBoldGreekNotationLower{\rho}    }}&#10;\newcommand{\bsigma}  {{\myBoldGreekNotationLower{\sigma}  }}&#10;\newcommand{\btau}    {{\myBoldGreekNotationLower{\tau}    }}&#10;\newcommand{\bupsilon}{{\myBoldGreekNotationLower{\upsilon}}}&#10;\newcommand{\bphi}    {{\myBoldGreekNotationLower{\phi}    }}&#10;\newcommand{\bchi}    {{\myBoldGreekNotationLower{\chi}    }}&#10;\newcommand{\bpsi}    {{\myBoldGreekNotationLower{\psi}    }}&#10;\newcommand{\bomega}  {{\myBoldGreekNotationLower{\omega}  }}&#10;&#10;\newcommand{\bGamma}  {{\myBoldGreekNotationUpper{\Gamma}  }}&#10;\newcommand{\bDelta}  {{\myBoldGreekNotationUpper{\Delta}  }}&#10;\newcommand{\bTheta}  {{\myBoldGreekNotationUpper{\Theta}  }}&#10;\newcommand{\bLambda} {{\myBoldGreekNotationUpper{\Lambda} }}&#10;\newcommand{\bXi}     {{\myBoldGreekNotationUpper{\Xi}     }}&#10;\newcommand{\bPi}     {{\myBoldGreekNotationUpper{\Pi}     }}&#10;\newcommand{\bSigma}  {{\myBoldGreekNotationUpper{\Sigma}  }}&#10;\newcommand{\bUpsilon}{{\myBoldGreekNotationUpper{\Upsilon}}}&#10;\newcommand{\bPhi}    {{\myBoldGreekNotationUpper{\Phi}    }}&#10;\newcommand{\bPsi}    {{\myBoldGreekNotationUpper{\Psi}    }}&#10;\newcommand{\bOmega}  {{\myBoldGreekNotationUpper{\Omega}  }}&#10;&#10;\newcommand{\inn}[2][0cm]{\mathopen{}\left|{#2}\parbox[h][#1]{0cm}{}\right|}&#10;\newcommand{\invn}[2][0cm]{\mathopen{}\left|\left|{#2}\parbox[h][#1]{0cm}{}\right|\right|}&#10;&#10;%\newcommand{\Sa}{{\mathbf {Sa}}}&#10;%\newcommand{\Topo}{{\mathbf {Topo}}}&#10;%\newcommand{\Sep}{{\mathbf {Sep}}}&#10;%\newcommand{\Str}{{\mathbf {Str}}}&#10;%\newcommand{\Reg}{{\mathbf {Reg}}}&#10;&#10;%\newcommand{\PPhi}{{\pmb \Phi}}&#10;%\newcommand{\PPi}{{\pmb \Pi}}&#10;%\newcommand{\PPhi}{{\bm \Phi}}&#10;%\newcommand{\PPi}{{\bm \Pi}}&#10;\newcommand{\PPhi}{{\Phi}}&#10;\newcommand{\PPi}{{\Pi}}&#10;\newcommand{\ppi}{{\pi}}&#10;\newcommand{\ggam}{{\gamma}}&#10;&#10;\newcommand{\cA}{{\mathcal A}}&#10;\newcommand{\cB}{{\mathcal B}}&#10;\newcommand{\cC}{{\mathcal C}}&#10;\newcommand{\cD}{{\mathcal D}}&#10;\newcommand{\cE}{{\mathcal E}}&#10;\newcommand{\cF}{{\mathcal F}}&#10;\newcommand{\cG}{{\mathcal G}}&#10;\newcommand{\cH}{{\mathcal H}}&#10;\newcommand{\cI}{{\mathcal I}}&#10;\newcommand{\cJ}{{\mathcal J}}&#10;\newcommand{\cK}{{\mathcal K}}&#10;\newcommand{\cL}{{\mathcal L}}&#10;\newcommand{\cM}{{\mathcal M}}&#10;\newcommand{\cN}{{\mathcal N}}&#10;\newcommand{\cO}{{\mathcal O}}&#10;\newcommand{\cP}{{\mathcal P}}&#10;\newcommand{\cQ}{{\mathcal Q}}&#10;\newcommand{\cR}{{\mathcal R}}&#10;\newcommand{\cS}{{\mathcal S}}&#10;\newcommand{\cT}{{\mathcal T}}&#10;\newcommand{\cU}{{\mathcal U}}&#10;\newcommand{\cV}{{\mathcal V}}&#10;\newcommand{\cW}{{\mathcal W}}&#10;\newcommand{\cX}{{\mathcal X}}&#10;\newcommand{\cY}{{\mathcal Y}}&#10;\newcommand{\cZ}{{\mathcal Z}}&#10;&#10;\newcommand{\ca}{{\mathcal a}}&#10;\newcommand{\cb}{{\mathcal b}}&#10;\newcommand{\cc}{{\mathcal c}}&#10;\newcommand{\cd}{{\mathcal d}}&#10;\newcommand{\ce}{{\mathcal e}}&#10;%\newcommand{\cf}{{\mathcal f}}&#10;\newcommand{\cg}{{\mathcal g}}&#10;\newcommand{\ch}{{\mathcal h}}&#10;\newcommand{\ci}{{\mathcal i}}&#10;\newcommand{\cj}{{\mathcal j}}&#10;%\newcommand{\ck}{{\mathcal k}}&#10;\newcommand{\cl}{{\mathcal l}}&#10;\newcommand{\cm}{{\mathcal m}}&#10;\newcommand{\cn}{{\mathcal n}}&#10;\newcommand{\co}{{\mathcal o}}&#10;\newcommand{\cp}{{\mathcal p}}&#10;\newcommand{\cq}{{\mathcal q}}&#10;%\newcommand{\cr}{{\mathcal r}}&#10;\newcommand{\cs}{{\mathcal s}}&#10;\newcommand{\ct}{{\mathcal t}}&#10;\newcommand{\cu}{{\mathcal u}}&#10;\newcommand{\cv}{{\mathcal v}}&#10;\newcommand{\cw}{{\mathcal w}}&#10;\newcommand{\cx}{{\mathcal x}}&#10;\newcommand{\cy}{{\mathcal y}}&#10;\newcommand{\cz}{{\mathcal z}}&#10;&#10;%cool package Styles&#10;\Style{IdentityMatrixSymb=\mI,%&#10;       DSymb={\mathrm d},%&#10;       IntegrateDifferentialDSymb={\mathrm d},%&#10;       TrParen=p,%&#10;       DetParen=p}&#10;\Style{DDisplayFunc=outset}&#10;\renewcommand{\Transpose}[1]{ {#1}^\Transp }&#10;\newcommand{\TransposeInv}[1]{ {#1}^{-\Transp} }&#10;\newcommand{\T}[1]{\Transpose{#1}}&#10;\newcommand{\TInv}[1]{\TransposeInv{#1}}&#10;\newcommand{\Inv}[1]{ {#1}^{-1} }&#10;\newcommand{\Transp}{{{\mathrm T}}}&#10;      &#10;\newcommand{\Rank}[1]    {\operatorname{rank}\inp{#1}}&#10;\newcommand{\Vol}[1]     {\operatorname{vol}\inp{#1}}&#10;\renewcommand{\Vec}[1]   {\operatorname{vec}\inp{#1}}&#10;\renewcommand{\Div}[1]   {\T{\nabla} \, #1}&#10;\newcommand{\Diag}[1]    {\operatorname{diag}\inp{#1}}&#10;\newcommand{\Dim}[1]     {\operatorname{dim}\inp{#1}}&#10;\newcommand{\Diagof}[1]  {\operatorname{diag}^{-1}\inp{#1}}&#10;\newcommand*{\diff}{\mathop{}\!\mathrm{d}} %e.g. $F(x) = \int\!f(x)\diff x$&#10;\newcommand{\Argmin}[1]{\underset{#1}{\operatorname{argmin}} \;}&#10;\newcommand{\Maxof}[1]{\underset{#1}{\operatorname{max}} \;}&#10;\newcommand{\Minof}[1]{\underset{#1}{\operatorname{min}} \;}&#10;&#10;\providecommand{\e}[1]{\ensuremath{\cdot 10^{#1}}}&#10;&#10;%workaround for mathbold in cool, cf. http://tex.stackexchange.com/questions/97910&#10;\let\oldmb\mathbold&#10;\protected\def\mathbold{\oldmb}&#10;&#10;\newcommand{\CB} [1]{{\color{#1}     $\bullet$}}&#10;\newcommand{\CBB}[2]{{\color[#1]{#2} $\bullet$}}&#10;&#10;\newcommand{\ie}{i.e.}&#10;\newcommand{\Ie}{I.e.}&#10;\newcommand{\eg}{e.g.}&#10;\newcommand{\Eg}{E.g.}&#10;\newcommand{\cf}{cf.\ }&#10;\newcommand{\Cf}{Cf.\ }&#10;\newcommand{\etc}{etc.\ }&#10;\newcommand{\wrt}{w.r.t.\ }&#10;\newcommand{\Wrt}{W.r.t.\ }&#10;% \newcommand{\wlog}{w.l.o.g.~}&#10;\newcommand{\Wlog}{W.l.o.g.\ }&#10;\newcommand{\resp}{resp.\ }&#10;\newcommand{\etal}{et al.\ }&#10;&#10;\newtheorem{theorem}{Theorem}&#10;\newtheorem{definition}{Definition}&#10;\newtheorem{expectation}{Expectation}&#10;\newtheorem{problem}{Problem}&#10;%\newtheorem{algorithm}{Algorithm}&#10;&#10;%\newenvironment{fshaded}{%&#10;%\def\FrameCommand{\fcolorbox{framecolor}{shadecolor}}%&#10;%\MakeFramed {\FrameRestore}}%&#10;%{\endMakeFramed}&#10;%&#10;%\newtheorem{theorem}{Theorem}[section]&#10;%&#10;%\newenvironment{fdfn}[1][]{&#10;%\definecolor{shadecolor}{rgb}{.9,.9,1}%DEFINITION_COLORBOX&#10;%\definecolor{framecolor}{rgb}{1,1,1}%&#10;%\begin{fshaded}\begin{theorem}[#1]}{\end{theorem}\end{fshaded}}&#10;%&#10;%&#10;%\begin{fdfn}[Blash]&#10;%Eine Zahlenfolge ...&#10;%\end{fdfn}&#10;%&#10;%\begin{fdfn}[Test]&#10;%Eine Zahlenfolge ...&#10;%\end{fdfn}&#10;&#10;% :mode=latex: %&#10;&#10;\begin{document}&#10;&#10;\[&#10;m=1, n=1, p=1&#10;\]&#10;&#10;\end{document}"/>
  <p:tag name="IGUANATEXSIZE" val="2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%\usepackage[osf,sc]{mathpazo}&#10;\usepackage{cool}&#10;\pagestyle{empty}&#10;&#10;%!TEX root = diss.tex&#10;&#10;%%%%%%%%%%%%%%%%%%%%%%%%%%%%%%%%%%%%%%%%%%%%%%%%%%%%%%%%%%%%%&#10;%% LaTeX math macros&#10;%%%%%%%%%%%%%%%%%%%%%%%%%%%%%%%%%%%%%%%%%%%%%%%%%%%%%%%%%%%%%&#10;&#10;\newcommand{\mySetNotation}[1]{{\mathbb{#1}}}&#10;\newcommand{\RRSet}{{\mySetNotation{R}}}&#10;\newcommand{\EESet}{{\mySetNotation{E}}}&#10;\newcommand{\NNSet}{{\mySetNotation{N}}}&#10;\newcommand{\QQSet}{{\mySetNotation{Q}}}&#10;&#10;\newcommand{\myBoldNotation}[1]{{\mathbf #1}}&#10;%\newcommand{\myBoldNotation}[1]{{\mathbold{#1}}} %for euler math&#10;\newcommand{\va}   {{\myBoldNotation{a}}}&#10;\newcommand{\vb}   {{\myBoldNotation{b}}}&#10;\newcommand{\vc}   {{\myBoldNotation{c}}}&#10;\newcommand{\vd}   {{\myBoldNotation{d}}}&#10;\newcommand{\ve}   {{\myBoldNotation{e}}}&#10;\newcommand{\vf}   {{\myBoldNotation{f}}}&#10;\newcommand{\vg}   {{\myBoldNotation{g}}}&#10;\newcommand{\vh}   {{\myBoldNotation{h}}}&#10;\newcommand{\vi}   {{\myBoldNotation{i}}}&#10;\newcommand{\vj}   {{\myBoldNotation{j}}}&#10;\newcommand{\vk}   {{\myBoldNotation{k}}}&#10;\newcommand{\vl}   {{\myBoldNotation{l}}}&#10;\newcommand{\vm}   {{\myBoldNotation{m}}}&#10;\newcommand{\vn}   {{\myBoldNotation{n}}}&#10;\newcommand{\nn}   {{\myBoldNotation{n}}}&#10;\newcommand{\vo}   {{\myBoldNotation{o}}}&#10;\newcommand{\vp}   {{\myBoldNotation{p}}}&#10;\newcommand{\pp}   {{\myBoldNotation{p}}}&#10;\newcommand{\vq}   {{\myBoldNotation{q}}}&#10;\newcommand{\vr}   {{\myBoldNotation{r}}}&#10;\newcommand{\vs}   {{\myBoldNotation{s}}}&#10;\newcommand{\vt}   {{\myBoldNotation{t}}}&#10;\newcommand{\vu}   {{\myBoldNotation{u}}}&#10;\newcommand{\vv}   {{\myBoldNotation{v}}}&#10;\newcommand{\vw}   {{\myBoldNotation{w}}}&#10;\newcommand{\vx}   {{\myBoldNotation{x}}}&#10;\newcommand{\vy}   {{\myBoldNotation{y}}}&#10;\newcommand{\vz}   {{\myBoldNotation{z}}}&#10;\newcommand{\vNull}{{\myBoldNotation{0}}}&#10;\newcommand{\vOne} {{\myBoldNotation{1}}}&#10;&#10;\newcommand{\mA}   {{\myBoldNotation{A}}}&#10;\newcommand{\mB}   {{\myBoldNotation{B}}}&#10;\newcommand{\mC}   {{\myBoldNotation{C}}}&#10;\newcommand{\mD}   {{\myBoldNotation{D}}}&#10;\newcommand{\mE}   {{\myBoldNotation{E}}}&#10;\newcommand{\mF}   {{\myBoldNotation{F}}}&#10;\newcommand{\mG}   {{\myBoldNotation{G}}}&#10;\newcommand{\mH}   {{\myBoldNotation{H}}}&#10;\newcommand{\mI}   {{\myBoldNotation{I}}}&#10;\newcommand{\mJ}   {{\myBoldNotation{J}}}&#10;\newcommand{\mK}   {{\myBoldNotation{K}}}&#10;\newcommand{\mL}   {{\myBoldNotation{L}}}&#10;\newcommand{\mM}   {{\myBoldNotation{M}}}&#10;\newcommand{\mN}   {{\myBoldNotation{N}}}&#10;\newcommand{\mO}   {{\myBoldNotation{O}}}&#10;\newcommand{\mP}   {{\myBoldNotation{P}}}&#10;\newcommand{\mQ}   {{\myBoldNotation{Q}}}&#10;\newcommand{\mR}   {{\myBoldNotation{R}}}&#10;\newcommand{\mS}   {{\myBoldNotation{S}}}&#10;\newcommand{\mT}   {{\myBoldNotation{T}}}&#10;\newcommand{\mU}   {{\myBoldNotation{U}}}&#10;\newcommand{\mV}   {{\myBoldNotation{V}}}&#10;\newcommand{\mW}   {{\myBoldNotation{W}}}&#10;\newcommand{\mX}   {{\myBoldNotation{X}}}&#10;\newcommand{\mY}   {{\myBoldNotation{Y}}}&#10;\newcommand{\mZ}   {{\myBoldNotation{Z}}}&#10;\newcommand{\mNull}{{\myBoldNotation{0}}}&#10;&#10;%\newcommand{\myBoldGreekNotation}[1]{\boldsymbol{#1}}&#10;\newcommand{\myBoldGreekNotationLower}[1]{{\bm{#1}}}&#10;\newcommand{\myBoldGreekNotationUpper}[1]{{\bm{#1}}}&#10;\newcommand{\balpha}  {{\myBoldGreekNotationLower{\alpha}  }}&#10;\newcommand{\bbeta}   {{\myBoldGreekNotationLower{\beta}   }}&#10;\newcommand{\bgamma}  {{\myBoldGreekNotationLower{\gamma}  }}&#10;\newcommand{\bdelta}  {{\myBoldGreekNotationLower{\delta}  }}&#10;\newcommand{\bepsilon}{{\myBoldGreekNotationLower{\epsilon}}}&#10;\newcommand{\bzeta}   {{\myBoldGreekNotationLower{\zeta}   }}&#10;\newcommand{\btheta}  {{\myBoldGreekNotationLower{\theta}  }}&#10;\newcommand{\biota}   {{\myBoldGreekNotationLower{\iota}   }}&#10;\newcommand{\bkappa}  {{\myBoldGreekNotationLower{\kappa}  }}&#10;\newcommand{\blambda} {{\myBoldGreekNotationLower{\lambda} }}&#10;\newcommand{\bmu}     {{\myBoldGreekNotationLower{\mu}     }}&#10;\newcommand{\bnu}     {{\myBoldGreekNotationLower{\nu}     }}&#10;\newcommand{\bxi}     {{\myBoldGreekNotationLower{\xi}     }}&#10;\newcommand{\bomicron}{{\myBoldGreekNotationLower{\omicron}}}&#10;\newcommand{\bpi}     {{\myBoldGreekNotationLower{\pi}     }}&#10;\newcommand{\brho}    {{\myBoldGreekNotationLower{\rho}    }}&#10;\newcommand{\bsigma}  {{\myBoldGreekNotationLower{\sigma}  }}&#10;\newcommand{\btau}    {{\myBoldGreekNotationLower{\tau}    }}&#10;\newcommand{\bupsilon}{{\myBoldGreekNotationLower{\upsilon}}}&#10;\newcommand{\bphi}    {{\myBoldGreekNotationLower{\phi}    }}&#10;\newcommand{\bchi}    {{\myBoldGreekNotationLower{\chi}    }}&#10;\newcommand{\bpsi}    {{\myBoldGreekNotationLower{\psi}    }}&#10;\newcommand{\bomega}  {{\myBoldGreekNotationLower{\omega}  }}&#10;&#10;\newcommand{\bGamma}  {{\myBoldGreekNotationUpper{\Gamma}  }}&#10;\newcommand{\bDelta}  {{\myBoldGreekNotationUpper{\Delta}  }}&#10;\newcommand{\bTheta}  {{\myBoldGreekNotationUpper{\Theta}  }}&#10;\newcommand{\bLambda} {{\myBoldGreekNotationUpper{\Lambda} }}&#10;\newcommand{\bXi}     {{\myBoldGreekNotationUpper{\Xi}     }}&#10;\newcommand{\bPi}     {{\myBoldGreekNotationUpper{\Pi}     }}&#10;\newcommand{\bSigma}  {{\myBoldGreekNotationUpper{\Sigma}  }}&#10;\newcommand{\bUpsilon}{{\myBoldGreekNotationUpper{\Upsilon}}}&#10;\newcommand{\bPhi}    {{\myBoldGreekNotationUpper{\Phi}    }}&#10;\newcommand{\bPsi}    {{\myBoldGreekNotationUpper{\Psi}    }}&#10;\newcommand{\bOmega}  {{\myBoldGreekNotationUpper{\Omega}  }}&#10;&#10;\newcommand{\inn}[2][0cm]{\mathopen{}\left|{#2}\parbox[h][#1]{0cm}{}\right|}&#10;\newcommand{\invn}[2][0cm]{\mathopen{}\left|\left|{#2}\parbox[h][#1]{0cm}{}\right|\right|}&#10;&#10;%\newcommand{\Sa}{{\mathbf {Sa}}}&#10;%\newcommand{\Topo}{{\mathbf {Topo}}}&#10;%\newcommand{\Sep}{{\mathbf {Sep}}}&#10;%\newcommand{\Str}{{\mathbf {Str}}}&#10;%\newcommand{\Reg}{{\mathbf {Reg}}}&#10;&#10;%\newcommand{\PPhi}{{\pmb \Phi}}&#10;%\newcommand{\PPi}{{\pmb \Pi}}&#10;%\newcommand{\PPhi}{{\bm \Phi}}&#10;%\newcommand{\PPi}{{\bm \Pi}}&#10;\newcommand{\PPhi}{{\Phi}}&#10;\newcommand{\PPi}{{\Pi}}&#10;\newcommand{\ppi}{{\pi}}&#10;\newcommand{\ggam}{{\gamma}}&#10;&#10;\newcommand{\cA}{{\mathcal A}}&#10;\newcommand{\cB}{{\mathcal B}}&#10;\newcommand{\cC}{{\mathcal C}}&#10;\newcommand{\cD}{{\mathcal D}}&#10;\newcommand{\cE}{{\mathcal E}}&#10;\newcommand{\cF}{{\mathcal F}}&#10;\newcommand{\cG}{{\mathcal G}}&#10;\newcommand{\cH}{{\mathcal H}}&#10;\newcommand{\cI}{{\mathcal I}}&#10;\newcommand{\cJ}{{\mathcal J}}&#10;\newcommand{\cK}{{\mathcal K}}&#10;\newcommand{\cL}{{\mathcal L}}&#10;\newcommand{\cM}{{\mathcal M}}&#10;\newcommand{\cN}{{\mathcal N}}&#10;\newcommand{\cO}{{\mathcal O}}&#10;\newcommand{\cP}{{\mathcal P}}&#10;\newcommand{\cQ}{{\mathcal Q}}&#10;\newcommand{\cR}{{\mathcal R}}&#10;\newcommand{\cS}{{\mathcal S}}&#10;\newcommand{\cT}{{\mathcal T}}&#10;\newcommand{\cU}{{\mathcal U}}&#10;\newcommand{\cV}{{\mathcal V}}&#10;\newcommand{\cW}{{\mathcal W}}&#10;\newcommand{\cX}{{\mathcal X}}&#10;\newcommand{\cY}{{\mathcal Y}}&#10;\newcommand{\cZ}{{\mathcal Z}}&#10;&#10;\newcommand{\ca}{{\mathcal a}}&#10;\newcommand{\cb}{{\mathcal b}}&#10;\newcommand{\cc}{{\mathcal c}}&#10;\newcommand{\cd}{{\mathcal d}}&#10;\newcommand{\ce}{{\mathcal e}}&#10;%\newcommand{\cf}{{\mathcal f}}&#10;\newcommand{\cg}{{\mathcal g}}&#10;\newcommand{\ch}{{\mathcal h}}&#10;\newcommand{\ci}{{\mathcal i}}&#10;\newcommand{\cj}{{\mathcal j}}&#10;%\newcommand{\ck}{{\mathcal k}}&#10;\newcommand{\cl}{{\mathcal l}}&#10;\newcommand{\cm}{{\mathcal m}}&#10;\newcommand{\cn}{{\mathcal n}}&#10;\newcommand{\co}{{\mathcal o}}&#10;\newcommand{\cp}{{\mathcal p}}&#10;\newcommand{\cq}{{\mathcal q}}&#10;%\newcommand{\cr}{{\mathcal r}}&#10;\newcommand{\cs}{{\mathcal s}}&#10;\newcommand{\ct}{{\mathcal t}}&#10;\newcommand{\cu}{{\mathcal u}}&#10;\newcommand{\cv}{{\mathcal v}}&#10;\newcommand{\cw}{{\mathcal w}}&#10;\newcommand{\cx}{{\mathcal x}}&#10;\newcommand{\cy}{{\mathcal y}}&#10;\newcommand{\cz}{{\mathcal z}}&#10;&#10;%cool package Styles&#10;\Style{IdentityMatrixSymb=\mI,%&#10;       DSymb={\mathrm d},%&#10;       IntegrateDifferentialDSymb={\mathrm d},%&#10;       TrParen=p,%&#10;       DetParen=p}&#10;\Style{DDisplayFunc=outset}&#10;\renewcommand{\Transpose}[1]{ {#1}^\Transp }&#10;\newcommand{\TransposeInv}[1]{ {#1}^{-\Transp} }&#10;\newcommand{\T}[1]{\Transpose{#1}}&#10;\newcommand{\TInv}[1]{\TransposeInv{#1}}&#10;\newcommand{\Inv}[1]{ {#1}^{-1} }&#10;\newcommand{\Transp}{{{\mathrm T}}}&#10;      &#10;\newcommand{\Rank}[1]    {\operatorname{rank}\inp{#1}}&#10;\newcommand{\Vol}[1]     {\operatorname{vol}\inp{#1}}&#10;\renewcommand{\Vec}[1]   {\operatorname{vec}\inp{#1}}&#10;\renewcommand{\Div}[1]   {\T{\nabla} \, #1}&#10;\newcommand{\Diag}[1]    {\operatorname{diag}\inp{#1}}&#10;\newcommand{\Dim}[1]     {\operatorname{dim}\inp{#1}}&#10;\newcommand{\Diagof}[1]  {\operatorname{diag}^{-1}\inp{#1}}&#10;\newcommand*{\diff}{\mathop{}\!\mathrm{d}} %e.g. $F(x) = \int\!f(x)\diff x$&#10;\newcommand{\Argmin}[1]{\underset{#1}{\operatorname{argmin}} \;}&#10;\newcommand{\Maxof}[1]{\underset{#1}{\operatorname{max}} \;}&#10;\newcommand{\Minof}[1]{\underset{#1}{\operatorname{min}} \;}&#10;&#10;\providecommand{\e}[1]{\ensuremath{\cdot 10^{#1}}}&#10;&#10;%workaround for mathbold in cool, cf. http://tex.stackexchange.com/questions/97910&#10;\let\oldmb\mathbold&#10;\protected\def\mathbold{\oldmb}&#10;&#10;\newcommand{\CB} [1]{{\color{#1}     $\bullet$}}&#10;\newcommand{\CBB}[2]{{\color[#1]{#2} $\bullet$}}&#10;&#10;\newcommand{\ie}{i.e.}&#10;\newcommand{\Ie}{I.e.}&#10;\newcommand{\eg}{e.g.}&#10;\newcommand{\Eg}{E.g.}&#10;\newcommand{\cf}{cf.\ }&#10;\newcommand{\Cf}{Cf.\ }&#10;\newcommand{\etc}{etc.\ }&#10;\newcommand{\wrt}{w.r.t.\ }&#10;\newcommand{\Wrt}{W.r.t.\ }&#10;% \newcommand{\wlog}{w.l.o.g.~}&#10;\newcommand{\Wlog}{W.l.o.g.\ }&#10;\newcommand{\resp}{resp.\ }&#10;\newcommand{\etal}{et al.\ }&#10;&#10;\newtheorem{theorem}{Theorem}&#10;\newtheorem{definition}{Definition}&#10;\newtheorem{expectation}{Expectation}&#10;\newtheorem{problem}{Problem}&#10;%\newtheorem{algorithm}{Algorithm}&#10;&#10;%\newenvironment{fshaded}{%&#10;%\def\FrameCommand{\fcolorbox{framecolor}{shadecolor}}%&#10;%\MakeFramed {\FrameRestore}}%&#10;%{\endMakeFramed}&#10;%&#10;%\newtheorem{theorem}{Theorem}[section]&#10;%&#10;%\newenvironment{fdfn}[1][]{&#10;%\definecolor{shadecolor}{rgb}{.9,.9,1}%DEFINITION_COLORBOX&#10;%\definecolor{framecolor}{rgb}{1,1,1}%&#10;%\begin{fshaded}\begin{theorem}[#1]}{\end{theorem}\end{fshaded}}&#10;%&#10;%&#10;%\begin{fdfn}[Blash]&#10;%Eine Zahlenfolge ...&#10;%\end{fdfn}&#10;%&#10;%\begin{fdfn}[Test]&#10;%Eine Zahlenfolge ...&#10;%\end{fdfn}&#10;&#10;% :mode=latex: %&#10;&#10;\begin{document}&#10;&#10;$f(x_1)$&#10;&#10;\end{document}"/>
  <p:tag name="IGUANATEXSIZE" val="30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%\usepackage[osf,sc]{mathpazo}&#10;\usepackage{cool}&#10;\pagestyle{empty}&#10;&#10;%!TEX root = diss.tex&#10;&#10;%%%%%%%%%%%%%%%%%%%%%%%%%%%%%%%%%%%%%%%%%%%%%%%%%%%%%%%%%%%%%&#10;%% LaTeX math macros&#10;%%%%%%%%%%%%%%%%%%%%%%%%%%%%%%%%%%%%%%%%%%%%%%%%%%%%%%%%%%%%%&#10;&#10;\newcommand{\mySetNotation}[1]{{\mathbb{#1}}}&#10;\newcommand{\RRSet}{{\mySetNotation{R}}}&#10;\newcommand{\EESet}{{\mySetNotation{E}}}&#10;\newcommand{\NNSet}{{\mySetNotation{N}}}&#10;\newcommand{\QQSet}{{\mySetNotation{Q}}}&#10;&#10;\newcommand{\myBoldNotation}[1]{{\mathbf #1}}&#10;%\newcommand{\myBoldNotation}[1]{{\mathbold{#1}}} %for euler math&#10;\newcommand{\va}   {{\myBoldNotation{a}}}&#10;\newcommand{\vb}   {{\myBoldNotation{b}}}&#10;\newcommand{\vc}   {{\myBoldNotation{c}}}&#10;\newcommand{\vd}   {{\myBoldNotation{d}}}&#10;\newcommand{\ve}   {{\myBoldNotation{e}}}&#10;\newcommand{\vf}   {{\myBoldNotation{f}}}&#10;\newcommand{\vg}   {{\myBoldNotation{g}}}&#10;\newcommand{\vh}   {{\myBoldNotation{h}}}&#10;\newcommand{\vi}   {{\myBoldNotation{i}}}&#10;\newcommand{\vj}   {{\myBoldNotation{j}}}&#10;\newcommand{\vk}   {{\myBoldNotation{k}}}&#10;\newcommand{\vl}   {{\myBoldNotation{l}}}&#10;\newcommand{\vm}   {{\myBoldNotation{m}}}&#10;\newcommand{\vn}   {{\myBoldNotation{n}}}&#10;\newcommand{\nn}   {{\myBoldNotation{n}}}&#10;\newcommand{\vo}   {{\myBoldNotation{o}}}&#10;\newcommand{\vp}   {{\myBoldNotation{p}}}&#10;\newcommand{\pp}   {{\myBoldNotation{p}}}&#10;\newcommand{\vq}   {{\myBoldNotation{q}}}&#10;\newcommand{\vr}   {{\myBoldNotation{r}}}&#10;\newcommand{\vs}   {{\myBoldNotation{s}}}&#10;\newcommand{\vt}   {{\myBoldNotation{t}}}&#10;\newcommand{\vu}   {{\myBoldNotation{u}}}&#10;\newcommand{\vv}   {{\myBoldNotation{v}}}&#10;\newcommand{\vw}   {{\myBoldNotation{w}}}&#10;\newcommand{\vx}   {{\myBoldNotation{x}}}&#10;\newcommand{\vy}   {{\myBoldNotation{y}}}&#10;\newcommand{\vz}   {{\myBoldNotation{z}}}&#10;\newcommand{\vNull}{{\myBoldNotation{0}}}&#10;\newcommand{\vOne} {{\myBoldNotation{1}}}&#10;&#10;\newcommand{\mA}   {{\myBoldNotation{A}}}&#10;\newcommand{\mB}   {{\myBoldNotation{B}}}&#10;\newcommand{\mC}   {{\myBoldNotation{C}}}&#10;\newcommand{\mD}   {{\myBoldNotation{D}}}&#10;\newcommand{\mE}   {{\myBoldNotation{E}}}&#10;\newcommand{\mF}   {{\myBoldNotation{F}}}&#10;\newcommand{\mG}   {{\myBoldNotation{G}}}&#10;\newcommand{\mH}   {{\myBoldNotation{H}}}&#10;\newcommand{\mI}   {{\myBoldNotation{I}}}&#10;\newcommand{\mJ}   {{\myBoldNotation{J}}}&#10;\newcommand{\mK}   {{\myBoldNotation{K}}}&#10;\newcommand{\mL}   {{\myBoldNotation{L}}}&#10;\newcommand{\mM}   {{\myBoldNotation{M}}}&#10;\newcommand{\mN}   {{\myBoldNotation{N}}}&#10;\newcommand{\mO}   {{\myBoldNotation{O}}}&#10;\newcommand{\mP}   {{\myBoldNotation{P}}}&#10;\newcommand{\mQ}   {{\myBoldNotation{Q}}}&#10;\newcommand{\mR}   {{\myBoldNotation{R}}}&#10;\newcommand{\mS}   {{\myBoldNotation{S}}}&#10;\newcommand{\mT}   {{\myBoldNotation{T}}}&#10;\newcommand{\mU}   {{\myBoldNotation{U}}}&#10;\newcommand{\mV}   {{\myBoldNotation{V}}}&#10;\newcommand{\mW}   {{\myBoldNotation{W}}}&#10;\newcommand{\mX}   {{\myBoldNotation{X}}}&#10;\newcommand{\mY}   {{\myBoldNotation{Y}}}&#10;\newcommand{\mZ}   {{\myBoldNotation{Z}}}&#10;\newcommand{\mNull}{{\myBoldNotation{0}}}&#10;&#10;%\newcommand{\myBoldGreekNotation}[1]{\boldsymbol{#1}}&#10;\newcommand{\myBoldGreekNotationLower}[1]{{\bm{#1}}}&#10;\newcommand{\myBoldGreekNotationUpper}[1]{{\bm{#1}}}&#10;\newcommand{\balpha}  {{\myBoldGreekNotationLower{\alpha}  }}&#10;\newcommand{\bbeta}   {{\myBoldGreekNotationLower{\beta}   }}&#10;\newcommand{\bgamma}  {{\myBoldGreekNotationLower{\gamma}  }}&#10;\newcommand{\bdelta}  {{\myBoldGreekNotationLower{\delta}  }}&#10;\newcommand{\bepsilon}{{\myBoldGreekNotationLower{\epsilon}}}&#10;\newcommand{\bzeta}   {{\myBoldGreekNotationLower{\zeta}   }}&#10;\newcommand{\btheta}  {{\myBoldGreekNotationLower{\theta}  }}&#10;\newcommand{\biota}   {{\myBoldGreekNotationLower{\iota}   }}&#10;\newcommand{\bkappa}  {{\myBoldGreekNotationLower{\kappa}  }}&#10;\newcommand{\blambda} {{\myBoldGreekNotationLower{\lambda} }}&#10;\newcommand{\bmu}     {{\myBoldGreekNotationLower{\mu}     }}&#10;\newcommand{\bnu}     {{\myBoldGreekNotationLower{\nu}     }}&#10;\newcommand{\bxi}     {{\myBoldGreekNotationLower{\xi}     }}&#10;\newcommand{\bomicron}{{\myBoldGreekNotationLower{\omicron}}}&#10;\newcommand{\bpi}     {{\myBoldGreekNotationLower{\pi}     }}&#10;\newcommand{\brho}    {{\myBoldGreekNotationLower{\rho}    }}&#10;\newcommand{\bsigma}  {{\myBoldGreekNotationLower{\sigma}  }}&#10;\newcommand{\btau}    {{\myBoldGreekNotationLower{\tau}    }}&#10;\newcommand{\bupsilon}{{\myBoldGreekNotationLower{\upsilon}}}&#10;\newcommand{\bphi}    {{\myBoldGreekNotationLower{\phi}    }}&#10;\newcommand{\bchi}    {{\myBoldGreekNotationLower{\chi}    }}&#10;\newcommand{\bpsi}    {{\myBoldGreekNotationLower{\psi}    }}&#10;\newcommand{\bomega}  {{\myBoldGreekNotationLower{\omega}  }}&#10;&#10;\newcommand{\bGamma}  {{\myBoldGreekNotationUpper{\Gamma}  }}&#10;\newcommand{\bDelta}  {{\myBoldGreekNotationUpper{\Delta}  }}&#10;\newcommand{\bTheta}  {{\myBoldGreekNotationUpper{\Theta}  }}&#10;\newcommand{\bLambda} {{\myBoldGreekNotationUpper{\Lambda} }}&#10;\newcommand{\bXi}     {{\myBoldGreekNotationUpper{\Xi}     }}&#10;\newcommand{\bPi}     {{\myBoldGreekNotationUpper{\Pi}     }}&#10;\newcommand{\bSigma}  {{\myBoldGreekNotationUpper{\Sigma}  }}&#10;\newcommand{\bUpsilon}{{\myBoldGreekNotationUpper{\Upsilon}}}&#10;\newcommand{\bPhi}    {{\myBoldGreekNotationUpper{\Phi}    }}&#10;\newcommand{\bPsi}    {{\myBoldGreekNotationUpper{\Psi}    }}&#10;\newcommand{\bOmega}  {{\myBoldGreekNotationUpper{\Omega}  }}&#10;&#10;\newcommand{\inn}[2][0cm]{\mathopen{}\left|{#2}\parbox[h][#1]{0cm}{}\right|}&#10;\newcommand{\invn}[2][0cm]{\mathopen{}\left|\left|{#2}\parbox[h][#1]{0cm}{}\right|\right|}&#10;&#10;%\newcommand{\Sa}{{\mathbf {Sa}}}&#10;%\newcommand{\Topo}{{\mathbf {Topo}}}&#10;%\newcommand{\Sep}{{\mathbf {Sep}}}&#10;%\newcommand{\Str}{{\mathbf {Str}}}&#10;%\newcommand{\Reg}{{\mathbf {Reg}}}&#10;&#10;%\newcommand{\PPhi}{{\pmb \Phi}}&#10;%\newcommand{\PPi}{{\pmb \Pi}}&#10;%\newcommand{\PPhi}{{\bm \Phi}}&#10;%\newcommand{\PPi}{{\bm \Pi}}&#10;\newcommand{\PPhi}{{\Phi}}&#10;\newcommand{\PPi}{{\Pi}}&#10;\newcommand{\ppi}{{\pi}}&#10;\newcommand{\ggam}{{\gamma}}&#10;&#10;\newcommand{\cA}{{\mathcal A}}&#10;\newcommand{\cB}{{\mathcal B}}&#10;\newcommand{\cC}{{\mathcal C}}&#10;\newcommand{\cD}{{\mathcal D}}&#10;\newcommand{\cE}{{\mathcal E}}&#10;\newcommand{\cF}{{\mathcal F}}&#10;\newcommand{\cG}{{\mathcal G}}&#10;\newcommand{\cH}{{\mathcal H}}&#10;\newcommand{\cI}{{\mathcal I}}&#10;\newcommand{\cJ}{{\mathcal J}}&#10;\newcommand{\cK}{{\mathcal K}}&#10;\newcommand{\cL}{{\mathcal L}}&#10;\newcommand{\cM}{{\mathcal M}}&#10;\newcommand{\cN}{{\mathcal N}}&#10;\newcommand{\cO}{{\mathcal O}}&#10;\newcommand{\cP}{{\mathcal P}}&#10;\newcommand{\cQ}{{\mathcal Q}}&#10;\newcommand{\cR}{{\mathcal R}}&#10;\newcommand{\cS}{{\mathcal S}}&#10;\newcommand{\cT}{{\mathcal T}}&#10;\newcommand{\cU}{{\mathcal U}}&#10;\newcommand{\cV}{{\mathcal V}}&#10;\newcommand{\cW}{{\mathcal W}}&#10;\newcommand{\cX}{{\mathcal X}}&#10;\newcommand{\cY}{{\mathcal Y}}&#10;\newcommand{\cZ}{{\mathcal Z}}&#10;&#10;\newcommand{\ca}{{\mathcal a}}&#10;\newcommand{\cb}{{\mathcal b}}&#10;\newcommand{\cc}{{\mathcal c}}&#10;\newcommand{\cd}{{\mathcal d}}&#10;\newcommand{\ce}{{\mathcal e}}&#10;%\newcommand{\cf}{{\mathcal f}}&#10;\newcommand{\cg}{{\mathcal g}}&#10;\newcommand{\ch}{{\mathcal h}}&#10;\newcommand{\ci}{{\mathcal i}}&#10;\newcommand{\cj}{{\mathcal j}}&#10;%\newcommand{\ck}{{\mathcal k}}&#10;\newcommand{\cl}{{\mathcal l}}&#10;\newcommand{\cm}{{\mathcal m}}&#10;\newcommand{\cn}{{\mathcal n}}&#10;\newcommand{\co}{{\mathcal o}}&#10;\newcommand{\cp}{{\mathcal p}}&#10;\newcommand{\cq}{{\mathcal q}}&#10;%\newcommand{\cr}{{\mathcal r}}&#10;\newcommand{\cs}{{\mathcal s}}&#10;\newcommand{\ct}{{\mathcal t}}&#10;\newcommand{\cu}{{\mathcal u}}&#10;\newcommand{\cv}{{\mathcal v}}&#10;\newcommand{\cw}{{\mathcal w}}&#10;\newcommand{\cx}{{\mathcal x}}&#10;\newcommand{\cy}{{\mathcal y}}&#10;\newcommand{\cz}{{\mathcal z}}&#10;&#10;%cool package Styles&#10;\Style{IdentityMatrixSymb=\mI,%&#10;       DSymb={\mathrm d},%&#10;       IntegrateDifferentialDSymb={\mathrm d},%&#10;       TrParen=p,%&#10;       DetParen=p}&#10;\Style{DDisplayFunc=outset}&#10;\renewcommand{\Transpose}[1]{ {#1}^\Transp }&#10;\newcommand{\TransposeInv}[1]{ {#1}^{-\Transp} }&#10;\newcommand{\T}[1]{\Transpose{#1}}&#10;\newcommand{\TInv}[1]{\TransposeInv{#1}}&#10;\newcommand{\Inv}[1]{ {#1}^{-1} }&#10;\newcommand{\Transp}{{{\mathrm T}}}&#10;      &#10;\newcommand{\Rank}[1]    {\operatorname{rank}\inp{#1}}&#10;\newcommand{\Vol}[1]     {\operatorname{vol}\inp{#1}}&#10;\renewcommand{\Vec}[1]   {\operatorname{vec}\inp{#1}}&#10;\renewcommand{\Div}[1]   {\T{\nabla} \, #1}&#10;\newcommand{\Diag}[1]    {\operatorname{diag}\inp{#1}}&#10;\newcommand{\Dim}[1]     {\operatorname{dim}\inp{#1}}&#10;\newcommand{\Diagof}[1]  {\operatorname{diag}^{-1}\inp{#1}}&#10;\newcommand*{\diff}{\mathop{}\!\mathrm{d}} %e.g. $F(x) = \int\!f(x)\diff x$&#10;\newcommand{\Argmin}[1]{\underset{#1}{\operatorname{argmin}} \;}&#10;\newcommand{\Maxof}[1]{\underset{#1}{\operatorname{max}} \;}&#10;\newcommand{\Minof}[1]{\underset{#1}{\operatorname{min}} \;}&#10;&#10;\providecommand{\e}[1]{\ensuremath{\cdot 10^{#1}}}&#10;&#10;%workaround for mathbold in cool, cf. http://tex.stackexchange.com/questions/97910&#10;\let\oldmb\mathbold&#10;\protected\def\mathbold{\oldmb}&#10;&#10;\newcommand{\CB} [1]{{\color{#1}     $\bullet$}}&#10;\newcommand{\CBB}[2]{{\color[#1]{#2} $\bullet$}}&#10;&#10;\newcommand{\ie}{i.e.}&#10;\newcommand{\Ie}{I.e.}&#10;\newcommand{\eg}{e.g.}&#10;\newcommand{\Eg}{E.g.}&#10;\newcommand{\cf}{cf.\ }&#10;\newcommand{\Cf}{Cf.\ }&#10;\newcommand{\etc}{etc.\ }&#10;\newcommand{\wrt}{w.r.t.\ }&#10;\newcommand{\Wrt}{W.r.t.\ }&#10;% \newcommand{\wlog}{w.l.o.g.~}&#10;\newcommand{\Wlog}{W.l.o.g.\ }&#10;\newcommand{\resp}{resp.\ }&#10;\newcommand{\etal}{et al.\ }&#10;&#10;\newtheorem{theorem}{Theorem}&#10;\newtheorem{definition}{Definition}&#10;\newtheorem{expectation}{Expectation}&#10;\newtheorem{problem}{Problem}&#10;%\newtheorem{algorithm}{Algorithm}&#10;&#10;%\newenvironment{fshaded}{%&#10;%\def\FrameCommand{\fcolorbox{framecolor}{shadecolor}}%&#10;%\MakeFramed {\FrameRestore}}%&#10;%{\endMakeFramed}&#10;%&#10;%\newtheorem{theorem}{Theorem}[section]&#10;%&#10;%\newenvironment{fdfn}[1][]{&#10;%\definecolor{shadecolor}{rgb}{.9,.9,1}%DEFINITION_COLORBOX&#10;%\definecolor{framecolor}{rgb}{1,1,1}%&#10;%\begin{fshaded}\begin{theorem}[#1]}{\end{theorem}\end{fshaded}}&#10;%&#10;%&#10;%\begin{fdfn}[Blash]&#10;%Eine Zahlenfolge ...&#10;%\end{fdfn}&#10;%&#10;%\begin{fdfn}[Test]&#10;%Eine Zahlenfolge ...&#10;%\end{fdfn}&#10;&#10;% :mode=latex: %&#10;&#10;\begin{document}&#10;&#10;$f_{00}$&#10;&#10;\end{document}"/>
  <p:tag name="IGUANATEXSIZE" val="22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%\usepackage[osf,sc]{mathpazo}&#10;\usepackage{cool}&#10;\pagestyle{empty}&#10;&#10;%!TEX root = diss.tex&#10;&#10;%%%%%%%%%%%%%%%%%%%%%%%%%%%%%%%%%%%%%%%%%%%%%%%%%%%%%%%%%%%%%&#10;%% LaTeX math macros&#10;%%%%%%%%%%%%%%%%%%%%%%%%%%%%%%%%%%%%%%%%%%%%%%%%%%%%%%%%%%%%%&#10;&#10;\newcommand{\mySetNotation}[1]{{\mathbb{#1}}}&#10;\newcommand{\RRSet}{{\mySetNotation{R}}}&#10;\newcommand{\EESet}{{\mySetNotation{E}}}&#10;\newcommand{\NNSet}{{\mySetNotation{N}}}&#10;\newcommand{\QQSet}{{\mySetNotation{Q}}}&#10;&#10;\newcommand{\myBoldNotation}[1]{{\mathbf #1}}&#10;%\newcommand{\myBoldNotation}[1]{{\mathbold{#1}}} %for euler math&#10;\newcommand{\va}   {{\myBoldNotation{a}}}&#10;\newcommand{\vb}   {{\myBoldNotation{b}}}&#10;\newcommand{\vc}   {{\myBoldNotation{c}}}&#10;\newcommand{\vd}   {{\myBoldNotation{d}}}&#10;\newcommand{\ve}   {{\myBoldNotation{e}}}&#10;\newcommand{\vf}   {{\myBoldNotation{f}}}&#10;\newcommand{\vg}   {{\myBoldNotation{g}}}&#10;\newcommand{\vh}   {{\myBoldNotation{h}}}&#10;\newcommand{\vi}   {{\myBoldNotation{i}}}&#10;\newcommand{\vj}   {{\myBoldNotation{j}}}&#10;\newcommand{\vk}   {{\myBoldNotation{k}}}&#10;\newcommand{\vl}   {{\myBoldNotation{l}}}&#10;\newcommand{\vm}   {{\myBoldNotation{m}}}&#10;\newcommand{\vn}   {{\myBoldNotation{n}}}&#10;\newcommand{\nn}   {{\myBoldNotation{n}}}&#10;\newcommand{\vo}   {{\myBoldNotation{o}}}&#10;\newcommand{\vp}   {{\myBoldNotation{p}}}&#10;\newcommand{\pp}   {{\myBoldNotation{p}}}&#10;\newcommand{\vq}   {{\myBoldNotation{q}}}&#10;\newcommand{\vr}   {{\myBoldNotation{r}}}&#10;\newcommand{\vs}   {{\myBoldNotation{s}}}&#10;\newcommand{\vt}   {{\myBoldNotation{t}}}&#10;\newcommand{\vu}   {{\myBoldNotation{u}}}&#10;\newcommand{\vv}   {{\myBoldNotation{v}}}&#10;\newcommand{\vw}   {{\myBoldNotation{w}}}&#10;\newcommand{\vx}   {{\myBoldNotation{x}}}&#10;\newcommand{\vy}   {{\myBoldNotation{y}}}&#10;\newcommand{\vz}   {{\myBoldNotation{z}}}&#10;\newcommand{\vNull}{{\myBoldNotation{0}}}&#10;\newcommand{\vOne} {{\myBoldNotation{1}}}&#10;&#10;\newcommand{\mA}   {{\myBoldNotation{A}}}&#10;\newcommand{\mB}   {{\myBoldNotation{B}}}&#10;\newcommand{\mC}   {{\myBoldNotation{C}}}&#10;\newcommand{\mD}   {{\myBoldNotation{D}}}&#10;\newcommand{\mE}   {{\myBoldNotation{E}}}&#10;\newcommand{\mF}   {{\myBoldNotation{F}}}&#10;\newcommand{\mG}   {{\myBoldNotation{G}}}&#10;\newcommand{\mH}   {{\myBoldNotation{H}}}&#10;\newcommand{\mI}   {{\myBoldNotation{I}}}&#10;\newcommand{\mJ}   {{\myBoldNotation{J}}}&#10;\newcommand{\mK}   {{\myBoldNotation{K}}}&#10;\newcommand{\mL}   {{\myBoldNotation{L}}}&#10;\newcommand{\mM}   {{\myBoldNotation{M}}}&#10;\newcommand{\mN}   {{\myBoldNotation{N}}}&#10;\newcommand{\mO}   {{\myBoldNotation{O}}}&#10;\newcommand{\mP}   {{\myBoldNotation{P}}}&#10;\newcommand{\mQ}   {{\myBoldNotation{Q}}}&#10;\newcommand{\mR}   {{\myBoldNotation{R}}}&#10;\newcommand{\mS}   {{\myBoldNotation{S}}}&#10;\newcommand{\mT}   {{\myBoldNotation{T}}}&#10;\newcommand{\mU}   {{\myBoldNotation{U}}}&#10;\newcommand{\mV}   {{\myBoldNotation{V}}}&#10;\newcommand{\mW}   {{\myBoldNotation{W}}}&#10;\newcommand{\mX}   {{\myBoldNotation{X}}}&#10;\newcommand{\mY}   {{\myBoldNotation{Y}}}&#10;\newcommand{\mZ}   {{\myBoldNotation{Z}}}&#10;\newcommand{\mNull}{{\myBoldNotation{0}}}&#10;&#10;%\newcommand{\myBoldGreekNotation}[1]{\boldsymbol{#1}}&#10;\newcommand{\myBoldGreekNotationLower}[1]{{\bm{#1}}}&#10;\newcommand{\myBoldGreekNotationUpper}[1]{{\bm{#1}}}&#10;\newcommand{\balpha}  {{\myBoldGreekNotationLower{\alpha}  }}&#10;\newcommand{\bbeta}   {{\myBoldGreekNotationLower{\beta}   }}&#10;\newcommand{\bgamma}  {{\myBoldGreekNotationLower{\gamma}  }}&#10;\newcommand{\bdelta}  {{\myBoldGreekNotationLower{\delta}  }}&#10;\newcommand{\bepsilon}{{\myBoldGreekNotationLower{\epsilon}}}&#10;\newcommand{\bzeta}   {{\myBoldGreekNotationLower{\zeta}   }}&#10;\newcommand{\btheta}  {{\myBoldGreekNotationLower{\theta}  }}&#10;\newcommand{\biota}   {{\myBoldGreekNotationLower{\iota}   }}&#10;\newcommand{\bkappa}  {{\myBoldGreekNotationLower{\kappa}  }}&#10;\newcommand{\blambda} {{\myBoldGreekNotationLower{\lambda} }}&#10;\newcommand{\bmu}     {{\myBoldGreekNotationLower{\mu}     }}&#10;\newcommand{\bnu}     {{\myBoldGreekNotationLower{\nu}     }}&#10;\newcommand{\bxi}     {{\myBoldGreekNotationLower{\xi}     }}&#10;\newcommand{\bomicron}{{\myBoldGreekNotationLower{\omicron}}}&#10;\newcommand{\bpi}     {{\myBoldGreekNotationLower{\pi}     }}&#10;\newcommand{\brho}    {{\myBoldGreekNotationLower{\rho}    }}&#10;\newcommand{\bsigma}  {{\myBoldGreekNotationLower{\sigma}  }}&#10;\newcommand{\btau}    {{\myBoldGreekNotationLower{\tau}    }}&#10;\newcommand{\bupsilon}{{\myBoldGreekNotationLower{\upsilon}}}&#10;\newcommand{\bphi}    {{\myBoldGreekNotationLower{\phi}    }}&#10;\newcommand{\bchi}    {{\myBoldGreekNotationLower{\chi}    }}&#10;\newcommand{\bpsi}    {{\myBoldGreekNotationLower{\psi}    }}&#10;\newcommand{\bomega}  {{\myBoldGreekNotationLower{\omega}  }}&#10;&#10;\newcommand{\bGamma}  {{\myBoldGreekNotationUpper{\Gamma}  }}&#10;\newcommand{\bDelta}  {{\myBoldGreekNotationUpper{\Delta}  }}&#10;\newcommand{\bTheta}  {{\myBoldGreekNotationUpper{\Theta}  }}&#10;\newcommand{\bLambda} {{\myBoldGreekNotationUpper{\Lambda} }}&#10;\newcommand{\bXi}     {{\myBoldGreekNotationUpper{\Xi}     }}&#10;\newcommand{\bPi}     {{\myBoldGreekNotationUpper{\Pi}     }}&#10;\newcommand{\bSigma}  {{\myBoldGreekNotationUpper{\Sigma}  }}&#10;\newcommand{\bUpsilon}{{\myBoldGreekNotationUpper{\Upsilon}}}&#10;\newcommand{\bPhi}    {{\myBoldGreekNotationUpper{\Phi}    }}&#10;\newcommand{\bPsi}    {{\myBoldGreekNotationUpper{\Psi}    }}&#10;\newcommand{\bOmega}  {{\myBoldGreekNotationUpper{\Omega}  }}&#10;&#10;\newcommand{\inn}[2][0cm]{\mathopen{}\left|{#2}\parbox[h][#1]{0cm}{}\right|}&#10;\newcommand{\invn}[2][0cm]{\mathopen{}\left|\left|{#2}\parbox[h][#1]{0cm}{}\right|\right|}&#10;&#10;%\newcommand{\Sa}{{\mathbf {Sa}}}&#10;%\newcommand{\Topo}{{\mathbf {Topo}}}&#10;%\newcommand{\Sep}{{\mathbf {Sep}}}&#10;%\newcommand{\Str}{{\mathbf {Str}}}&#10;%\newcommand{\Reg}{{\mathbf {Reg}}}&#10;&#10;%\newcommand{\PPhi}{{\pmb \Phi}}&#10;%\newcommand{\PPi}{{\pmb \Pi}}&#10;%\newcommand{\PPhi}{{\bm \Phi}}&#10;%\newcommand{\PPi}{{\bm \Pi}}&#10;\newcommand{\PPhi}{{\Phi}}&#10;\newcommand{\PPi}{{\Pi}}&#10;\newcommand{\ppi}{{\pi}}&#10;\newcommand{\ggam}{{\gamma}}&#10;&#10;\newcommand{\cA}{{\mathcal A}}&#10;\newcommand{\cB}{{\mathcal B}}&#10;\newcommand{\cC}{{\mathcal C}}&#10;\newcommand{\cD}{{\mathcal D}}&#10;\newcommand{\cE}{{\mathcal E}}&#10;\newcommand{\cF}{{\mathcal F}}&#10;\newcommand{\cG}{{\mathcal G}}&#10;\newcommand{\cH}{{\mathcal H}}&#10;\newcommand{\cI}{{\mathcal I}}&#10;\newcommand{\cJ}{{\mathcal J}}&#10;\newcommand{\cK}{{\mathcal K}}&#10;\newcommand{\cL}{{\mathcal L}}&#10;\newcommand{\cM}{{\mathcal M}}&#10;\newcommand{\cN}{{\mathcal N}}&#10;\newcommand{\cO}{{\mathcal O}}&#10;\newcommand{\cP}{{\mathcal P}}&#10;\newcommand{\cQ}{{\mathcal Q}}&#10;\newcommand{\cR}{{\mathcal R}}&#10;\newcommand{\cS}{{\mathcal S}}&#10;\newcommand{\cT}{{\mathcal T}}&#10;\newcommand{\cU}{{\mathcal U}}&#10;\newcommand{\cV}{{\mathcal V}}&#10;\newcommand{\cW}{{\mathcal W}}&#10;\newcommand{\cX}{{\mathcal X}}&#10;\newcommand{\cY}{{\mathcal Y}}&#10;\newcommand{\cZ}{{\mathcal Z}}&#10;&#10;\newcommand{\ca}{{\mathcal a}}&#10;\newcommand{\cb}{{\mathcal b}}&#10;\newcommand{\cc}{{\mathcal c}}&#10;\newcommand{\cd}{{\mathcal d}}&#10;\newcommand{\ce}{{\mathcal e}}&#10;%\newcommand{\cf}{{\mathcal f}}&#10;\newcommand{\cg}{{\mathcal g}}&#10;\newcommand{\ch}{{\mathcal h}}&#10;\newcommand{\ci}{{\mathcal i}}&#10;\newcommand{\cj}{{\mathcal j}}&#10;%\newcommand{\ck}{{\mathcal k}}&#10;\newcommand{\cl}{{\mathcal l}}&#10;\newcommand{\cm}{{\mathcal m}}&#10;\newcommand{\cn}{{\mathcal n}}&#10;\newcommand{\co}{{\mathcal o}}&#10;\newcommand{\cp}{{\mathcal p}}&#10;\newcommand{\cq}{{\mathcal q}}&#10;%\newcommand{\cr}{{\mathcal r}}&#10;\newcommand{\cs}{{\mathcal s}}&#10;\newcommand{\ct}{{\mathcal t}}&#10;\newcommand{\cu}{{\mathcal u}}&#10;\newcommand{\cv}{{\mathcal v}}&#10;\newcommand{\cw}{{\mathcal w}}&#10;\newcommand{\cx}{{\mathcal x}}&#10;\newcommand{\cy}{{\mathcal y}}&#10;\newcommand{\cz}{{\mathcal z}}&#10;&#10;%cool package Styles&#10;\Style{IdentityMatrixSymb=\mI,%&#10;       DSymb={\mathrm d},%&#10;       IntegrateDifferentialDSymb={\mathrm d},%&#10;       TrParen=p,%&#10;       DetParen=p}&#10;\Style{DDisplayFunc=outset}&#10;\renewcommand{\Transpose}[1]{ {#1}^\Transp }&#10;\newcommand{\TransposeInv}[1]{ {#1}^{-\Transp} }&#10;\newcommand{\T}[1]{\Transpose{#1}}&#10;\newcommand{\TInv}[1]{\TransposeInv{#1}}&#10;\newcommand{\Inv}[1]{ {#1}^{-1} }&#10;\newcommand{\Transp}{{{\mathrm T}}}&#10;      &#10;\newcommand{\Rank}[1]    {\operatorname{rank}\inp{#1}}&#10;\newcommand{\Vol}[1]     {\operatorname{vol}\inp{#1}}&#10;\renewcommand{\Vec}[1]   {\operatorname{vec}\inp{#1}}&#10;\renewcommand{\Div}[1]   {\T{\nabla} \, #1}&#10;\newcommand{\Diag}[1]    {\operatorname{diag}\inp{#1}}&#10;\newcommand{\Dim}[1]     {\operatorname{dim}\inp{#1}}&#10;\newcommand{\Diagof}[1]  {\operatorname{diag}^{-1}\inp{#1}}&#10;\newcommand*{\diff}{\mathop{}\!\mathrm{d}} %e.g. $F(x) = \int\!f(x)\diff x$&#10;\newcommand{\Argmin}[1]{\underset{#1}{\operatorname{argmin}} \;}&#10;\newcommand{\Maxof}[1]{\underset{#1}{\operatorname{max}} \;}&#10;\newcommand{\Minof}[1]{\underset{#1}{\operatorname{min}} \;}&#10;&#10;\providecommand{\e}[1]{\ensuremath{\cdot 10^{#1}}}&#10;&#10;%workaround for mathbold in cool, cf. http://tex.stackexchange.com/questions/97910&#10;\let\oldmb\mathbold&#10;\protected\def\mathbold{\oldmb}&#10;&#10;\newcommand{\CB} [1]{{\color{#1}     $\bullet$}}&#10;\newcommand{\CBB}[2]{{\color[#1]{#2} $\bullet$}}&#10;&#10;\newcommand{\ie}{i.e.}&#10;\newcommand{\Ie}{I.e.}&#10;\newcommand{\eg}{e.g.}&#10;\newcommand{\Eg}{E.g.}&#10;\newcommand{\cf}{cf.\ }&#10;\newcommand{\Cf}{Cf.\ }&#10;\newcommand{\etc}{etc.\ }&#10;\newcommand{\wrt}{w.r.t.\ }&#10;\newcommand{\Wrt}{W.r.t.\ }&#10;% \newcommand{\wlog}{w.l.o.g.~}&#10;\newcommand{\Wlog}{W.l.o.g.\ }&#10;\newcommand{\resp}{resp.\ }&#10;\newcommand{\etal}{et al.\ }&#10;&#10;\newtheorem{theorem}{Theorem}&#10;\newtheorem{definition}{Definition}&#10;\newtheorem{expectation}{Expectation}&#10;\newtheorem{problem}{Problem}&#10;%\newtheorem{algorithm}{Algorithm}&#10;&#10;%\newenvironment{fshaded}{%&#10;%\def\FrameCommand{\fcolorbox{framecolor}{shadecolor}}%&#10;%\MakeFramed {\FrameRestore}}%&#10;%{\endMakeFramed}&#10;%&#10;%\newtheorem{theorem}{Theorem}[section]&#10;%&#10;%\newenvironment{fdfn}[1][]{&#10;%\definecolor{shadecolor}{rgb}{.9,.9,1}%DEFINITION_COLORBOX&#10;%\definecolor{framecolor}{rgb}{1,1,1}%&#10;%\begin{fshaded}\begin{theorem}[#1]}{\end{theorem}\end{fshaded}}&#10;%&#10;%&#10;%\begin{fdfn}[Blash]&#10;%Eine Zahlenfolge ...&#10;%\end{fdfn}&#10;%&#10;%\begin{fdfn}[Test]&#10;%Eine Zahlenfolge ...&#10;%\end{fdfn}&#10;&#10;% :mode=latex: %&#10;&#10;\begin{document}&#10;&#10;$f_{10}$&#10;&#10;\end{document}"/>
  <p:tag name="IGUANATEXSIZE" val="22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%\usepackage[osf,sc]{mathpazo}&#10;\usepackage{cool}&#10;\pagestyle{empty}&#10;&#10;%!TEX root = diss.tex&#10;&#10;%%%%%%%%%%%%%%%%%%%%%%%%%%%%%%%%%%%%%%%%%%%%%%%%%%%%%%%%%%%%%&#10;%% LaTeX math macros&#10;%%%%%%%%%%%%%%%%%%%%%%%%%%%%%%%%%%%%%%%%%%%%%%%%%%%%%%%%%%%%%&#10;&#10;\newcommand{\mySetNotation}[1]{{\mathbb{#1}}}&#10;\newcommand{\RRSet}{{\mySetNotation{R}}}&#10;\newcommand{\EESet}{{\mySetNotation{E}}}&#10;\newcommand{\NNSet}{{\mySetNotation{N}}}&#10;\newcommand{\QQSet}{{\mySetNotation{Q}}}&#10;&#10;\newcommand{\myBoldNotation}[1]{{\mathbf #1}}&#10;%\newcommand{\myBoldNotation}[1]{{\mathbold{#1}}} %for euler math&#10;\newcommand{\va}   {{\myBoldNotation{a}}}&#10;\newcommand{\vb}   {{\myBoldNotation{b}}}&#10;\newcommand{\vc}   {{\myBoldNotation{c}}}&#10;\newcommand{\vd}   {{\myBoldNotation{d}}}&#10;\newcommand{\ve}   {{\myBoldNotation{e}}}&#10;\newcommand{\vf}   {{\myBoldNotation{f}}}&#10;\newcommand{\vg}   {{\myBoldNotation{g}}}&#10;\newcommand{\vh}   {{\myBoldNotation{h}}}&#10;\newcommand{\vi}   {{\myBoldNotation{i}}}&#10;\newcommand{\vj}   {{\myBoldNotation{j}}}&#10;\newcommand{\vk}   {{\myBoldNotation{k}}}&#10;\newcommand{\vl}   {{\myBoldNotation{l}}}&#10;\newcommand{\vm}   {{\myBoldNotation{m}}}&#10;\newcommand{\vn}   {{\myBoldNotation{n}}}&#10;\newcommand{\nn}   {{\myBoldNotation{n}}}&#10;\newcommand{\vo}   {{\myBoldNotation{o}}}&#10;\newcommand{\vp}   {{\myBoldNotation{p}}}&#10;\newcommand{\pp}   {{\myBoldNotation{p}}}&#10;\newcommand{\vq}   {{\myBoldNotation{q}}}&#10;\newcommand{\vr}   {{\myBoldNotation{r}}}&#10;\newcommand{\vs}   {{\myBoldNotation{s}}}&#10;\newcommand{\vt}   {{\myBoldNotation{t}}}&#10;\newcommand{\vu}   {{\myBoldNotation{u}}}&#10;\newcommand{\vv}   {{\myBoldNotation{v}}}&#10;\newcommand{\vw}   {{\myBoldNotation{w}}}&#10;\newcommand{\vx}   {{\myBoldNotation{x}}}&#10;\newcommand{\vy}   {{\myBoldNotation{y}}}&#10;\newcommand{\vz}   {{\myBoldNotation{z}}}&#10;\newcommand{\vNull}{{\myBoldNotation{0}}}&#10;\newcommand{\vOne} {{\myBoldNotation{1}}}&#10;&#10;\newcommand{\mA}   {{\myBoldNotation{A}}}&#10;\newcommand{\mB}   {{\myBoldNotation{B}}}&#10;\newcommand{\mC}   {{\myBoldNotation{C}}}&#10;\newcommand{\mD}   {{\myBoldNotation{D}}}&#10;\newcommand{\mE}   {{\myBoldNotation{E}}}&#10;\newcommand{\mF}   {{\myBoldNotation{F}}}&#10;\newcommand{\mG}   {{\myBoldNotation{G}}}&#10;\newcommand{\mH}   {{\myBoldNotation{H}}}&#10;\newcommand{\mI}   {{\myBoldNotation{I}}}&#10;\newcommand{\mJ}   {{\myBoldNotation{J}}}&#10;\newcommand{\mK}   {{\myBoldNotation{K}}}&#10;\newcommand{\mL}   {{\myBoldNotation{L}}}&#10;\newcommand{\mM}   {{\myBoldNotation{M}}}&#10;\newcommand{\mN}   {{\myBoldNotation{N}}}&#10;\newcommand{\mO}   {{\myBoldNotation{O}}}&#10;\newcommand{\mP}   {{\myBoldNotation{P}}}&#10;\newcommand{\mQ}   {{\myBoldNotation{Q}}}&#10;\newcommand{\mR}   {{\myBoldNotation{R}}}&#10;\newcommand{\mS}   {{\myBoldNotation{S}}}&#10;\newcommand{\mT}   {{\myBoldNotation{T}}}&#10;\newcommand{\mU}   {{\myBoldNotation{U}}}&#10;\newcommand{\mV}   {{\myBoldNotation{V}}}&#10;\newcommand{\mW}   {{\myBoldNotation{W}}}&#10;\newcommand{\mX}   {{\myBoldNotation{X}}}&#10;\newcommand{\mY}   {{\myBoldNotation{Y}}}&#10;\newcommand{\mZ}   {{\myBoldNotation{Z}}}&#10;\newcommand{\mNull}{{\myBoldNotation{0}}}&#10;&#10;%\newcommand{\myBoldGreekNotation}[1]{\boldsymbol{#1}}&#10;\newcommand{\myBoldGreekNotationLower}[1]{{\bm{#1}}}&#10;\newcommand{\myBoldGreekNotationUpper}[1]{{\bm{#1}}}&#10;\newcommand{\balpha}  {{\myBoldGreekNotationLower{\alpha}  }}&#10;\newcommand{\bbeta}   {{\myBoldGreekNotationLower{\beta}   }}&#10;\newcommand{\bgamma}  {{\myBoldGreekNotationLower{\gamma}  }}&#10;\newcommand{\bdelta}  {{\myBoldGreekNotationLower{\delta}  }}&#10;\newcommand{\bepsilon}{{\myBoldGreekNotationLower{\epsilon}}}&#10;\newcommand{\bzeta}   {{\myBoldGreekNotationLower{\zeta}   }}&#10;\newcommand{\btheta}  {{\myBoldGreekNotationLower{\theta}  }}&#10;\newcommand{\biota}   {{\myBoldGreekNotationLower{\iota}   }}&#10;\newcommand{\bkappa}  {{\myBoldGreekNotationLower{\kappa}  }}&#10;\newcommand{\blambda} {{\myBoldGreekNotationLower{\lambda} }}&#10;\newcommand{\bmu}     {{\myBoldGreekNotationLower{\mu}     }}&#10;\newcommand{\bnu}     {{\myBoldGreekNotationLower{\nu}     }}&#10;\newcommand{\bxi}     {{\myBoldGreekNotationLower{\xi}     }}&#10;\newcommand{\bomicron}{{\myBoldGreekNotationLower{\omicron}}}&#10;\newcommand{\bpi}     {{\myBoldGreekNotationLower{\pi}     }}&#10;\newcommand{\brho}    {{\myBoldGreekNotationLower{\rho}    }}&#10;\newcommand{\bsigma}  {{\myBoldGreekNotationLower{\sigma}  }}&#10;\newcommand{\btau}    {{\myBoldGreekNotationLower{\tau}    }}&#10;\newcommand{\bupsilon}{{\myBoldGreekNotationLower{\upsilon}}}&#10;\newcommand{\bphi}    {{\myBoldGreekNotationLower{\phi}    }}&#10;\newcommand{\bchi}    {{\myBoldGreekNotationLower{\chi}    }}&#10;\newcommand{\bpsi}    {{\myBoldGreekNotationLower{\psi}    }}&#10;\newcommand{\bomega}  {{\myBoldGreekNotationLower{\omega}  }}&#10;&#10;\newcommand{\bGamma}  {{\myBoldGreekNotationUpper{\Gamma}  }}&#10;\newcommand{\bDelta}  {{\myBoldGreekNotationUpper{\Delta}  }}&#10;\newcommand{\bTheta}  {{\myBoldGreekNotationUpper{\Theta}  }}&#10;\newcommand{\bLambda} {{\myBoldGreekNotationUpper{\Lambda} }}&#10;\newcommand{\bXi}     {{\myBoldGreekNotationUpper{\Xi}     }}&#10;\newcommand{\bPi}     {{\myBoldGreekNotationUpper{\Pi}     }}&#10;\newcommand{\bSigma}  {{\myBoldGreekNotationUpper{\Sigma}  }}&#10;\newcommand{\bUpsilon}{{\myBoldGreekNotationUpper{\Upsilon}}}&#10;\newcommand{\bPhi}    {{\myBoldGreekNotationUpper{\Phi}    }}&#10;\newcommand{\bPsi}    {{\myBoldGreekNotationUpper{\Psi}    }}&#10;\newcommand{\bOmega}  {{\myBoldGreekNotationUpper{\Omega}  }}&#10;&#10;\newcommand{\inn}[2][0cm]{\mathopen{}\left|{#2}\parbox[h][#1]{0cm}{}\right|}&#10;\newcommand{\invn}[2][0cm]{\mathopen{}\left|\left|{#2}\parbox[h][#1]{0cm}{}\right|\right|}&#10;&#10;%\newcommand{\Sa}{{\mathbf {Sa}}}&#10;%\newcommand{\Topo}{{\mathbf {Topo}}}&#10;%\newcommand{\Sep}{{\mathbf {Sep}}}&#10;%\newcommand{\Str}{{\mathbf {Str}}}&#10;%\newcommand{\Reg}{{\mathbf {Reg}}}&#10;&#10;%\newcommand{\PPhi}{{\pmb \Phi}}&#10;%\newcommand{\PPi}{{\pmb \Pi}}&#10;%\newcommand{\PPhi}{{\bm \Phi}}&#10;%\newcommand{\PPi}{{\bm \Pi}}&#10;\newcommand{\PPhi}{{\Phi}}&#10;\newcommand{\PPi}{{\Pi}}&#10;\newcommand{\ppi}{{\pi}}&#10;\newcommand{\ggam}{{\gamma}}&#10;&#10;\newcommand{\cA}{{\mathcal A}}&#10;\newcommand{\cB}{{\mathcal B}}&#10;\newcommand{\cC}{{\mathcal C}}&#10;\newcommand{\cD}{{\mathcal D}}&#10;\newcommand{\cE}{{\mathcal E}}&#10;\newcommand{\cF}{{\mathcal F}}&#10;\newcommand{\cG}{{\mathcal G}}&#10;\newcommand{\cH}{{\mathcal H}}&#10;\newcommand{\cI}{{\mathcal I}}&#10;\newcommand{\cJ}{{\mathcal J}}&#10;\newcommand{\cK}{{\mathcal K}}&#10;\newcommand{\cL}{{\mathcal L}}&#10;\newcommand{\cM}{{\mathcal M}}&#10;\newcommand{\cN}{{\mathcal N}}&#10;\newcommand{\cO}{{\mathcal O}}&#10;\newcommand{\cP}{{\mathcal P}}&#10;\newcommand{\cQ}{{\mathcal Q}}&#10;\newcommand{\cR}{{\mathcal R}}&#10;\newcommand{\cS}{{\mathcal S}}&#10;\newcommand{\cT}{{\mathcal T}}&#10;\newcommand{\cU}{{\mathcal U}}&#10;\newcommand{\cV}{{\mathcal V}}&#10;\newcommand{\cW}{{\mathcal W}}&#10;\newcommand{\cX}{{\mathcal X}}&#10;\newcommand{\cY}{{\mathcal Y}}&#10;\newcommand{\cZ}{{\mathcal Z}}&#10;&#10;\newcommand{\ca}{{\mathcal a}}&#10;\newcommand{\cb}{{\mathcal b}}&#10;\newcommand{\cc}{{\mathcal c}}&#10;\newcommand{\cd}{{\mathcal d}}&#10;\newcommand{\ce}{{\mathcal e}}&#10;%\newcommand{\cf}{{\mathcal f}}&#10;\newcommand{\cg}{{\mathcal g}}&#10;\newcommand{\ch}{{\mathcal h}}&#10;\newcommand{\ci}{{\mathcal i}}&#10;\newcommand{\cj}{{\mathcal j}}&#10;%\newcommand{\ck}{{\mathcal k}}&#10;\newcommand{\cl}{{\mathcal l}}&#10;\newcommand{\cm}{{\mathcal m}}&#10;\newcommand{\cn}{{\mathcal n}}&#10;\newcommand{\co}{{\mathcal o}}&#10;\newcommand{\cp}{{\mathcal p}}&#10;\newcommand{\cq}{{\mathcal q}}&#10;%\newcommand{\cr}{{\mathcal r}}&#10;\newcommand{\cs}{{\mathcal s}}&#10;\newcommand{\ct}{{\mathcal t}}&#10;\newcommand{\cu}{{\mathcal u}}&#10;\newcommand{\cv}{{\mathcal v}}&#10;\newcommand{\cw}{{\mathcal w}}&#10;\newcommand{\cx}{{\mathcal x}}&#10;\newcommand{\cy}{{\mathcal y}}&#10;\newcommand{\cz}{{\mathcal z}}&#10;&#10;%cool package Styles&#10;\Style{IdentityMatrixSymb=\mI,%&#10;       DSymb={\mathrm d},%&#10;       IntegrateDifferentialDSymb={\mathrm d},%&#10;       TrParen=p,%&#10;       DetParen=p}&#10;\Style{DDisplayFunc=outset}&#10;\renewcommand{\Transpose}[1]{ {#1}^\Transp }&#10;\newcommand{\TransposeInv}[1]{ {#1}^{-\Transp} }&#10;\newcommand{\T}[1]{\Transpose{#1}}&#10;\newcommand{\TInv}[1]{\TransposeInv{#1}}&#10;\newcommand{\Inv}[1]{ {#1}^{-1} }&#10;\newcommand{\Transp}{{{\mathrm T}}}&#10;      &#10;\newcommand{\Rank}[1]    {\operatorname{rank}\inp{#1}}&#10;\newcommand{\Vol}[1]     {\operatorname{vol}\inp{#1}}&#10;\renewcommand{\Vec}[1]   {\operatorname{vec}\inp{#1}}&#10;\renewcommand{\Div}[1]   {\T{\nabla} \, #1}&#10;\newcommand{\Diag}[1]    {\operatorname{diag}\inp{#1}}&#10;\newcommand{\Dim}[1]     {\operatorname{dim}\inp{#1}}&#10;\newcommand{\Diagof}[1]  {\operatorname{diag}^{-1}\inp{#1}}&#10;\newcommand*{\diff}{\mathop{}\!\mathrm{d}} %e.g. $F(x) = \int\!f(x)\diff x$&#10;\newcommand{\Argmin}[1]{\underset{#1}{\operatorname{argmin}} \;}&#10;\newcommand{\Maxof}[1]{\underset{#1}{\operatorname{max}} \;}&#10;\newcommand{\Minof}[1]{\underset{#1}{\operatorname{min}} \;}&#10;&#10;\providecommand{\e}[1]{\ensuremath{\cdot 10^{#1}}}&#10;&#10;%workaround for mathbold in cool, cf. http://tex.stackexchange.com/questions/97910&#10;\let\oldmb\mathbold&#10;\protected\def\mathbold{\oldmb}&#10;&#10;\newcommand{\CB} [1]{{\color{#1}     $\bullet$}}&#10;\newcommand{\CBB}[2]{{\color[#1]{#2} $\bullet$}}&#10;&#10;\newcommand{\ie}{i.e.}&#10;\newcommand{\Ie}{I.e.}&#10;\newcommand{\eg}{e.g.}&#10;\newcommand{\Eg}{E.g.}&#10;\newcommand{\cf}{cf.\ }&#10;\newcommand{\Cf}{Cf.\ }&#10;\newcommand{\etc}{etc.\ }&#10;\newcommand{\wrt}{w.r.t.\ }&#10;\newcommand{\Wrt}{W.r.t.\ }&#10;% \newcommand{\wlog}{w.l.o.g.~}&#10;\newcommand{\Wlog}{W.l.o.g.\ }&#10;\newcommand{\resp}{resp.\ }&#10;\newcommand{\etal}{et al.\ }&#10;&#10;\newtheorem{theorem}{Theorem}&#10;\newtheorem{definition}{Definition}&#10;\newtheorem{expectation}{Expectation}&#10;\newtheorem{problem}{Problem}&#10;%\newtheorem{algorithm}{Algorithm}&#10;&#10;%\newenvironment{fshaded}{%&#10;%\def\FrameCommand{\fcolorbox{framecolor}{shadecolor}}%&#10;%\MakeFramed {\FrameRestore}}%&#10;%{\endMakeFramed}&#10;%&#10;%\newtheorem{theorem}{Theorem}[section]&#10;%&#10;%\newenvironment{fdfn}[1][]{&#10;%\definecolor{shadecolor}{rgb}{.9,.9,1}%DEFINITION_COLORBOX&#10;%\definecolor{framecolor}{rgb}{1,1,1}%&#10;%\begin{fshaded}\begin{theorem}[#1]}{\end{theorem}\end{fshaded}}&#10;%&#10;%&#10;%\begin{fdfn}[Blash]&#10;%Eine Zahlenfolge ...&#10;%\end{fdfn}&#10;%&#10;%\begin{fdfn}[Test]&#10;%Eine Zahlenfolge ...&#10;%\end{fdfn}&#10;&#10;% :mode=latex: %&#10;&#10;\begin{document}&#10;&#10;$f_{01}$&#10;&#10;\end{document}"/>
  <p:tag name="IGUANATEXSIZE" val="22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%\usepackage[osf,sc]{mathpazo}&#10;\usepackage{cool}&#10;\pagestyle{empty}&#10;&#10;%!TEX root = diss.tex&#10;&#10;%%%%%%%%%%%%%%%%%%%%%%%%%%%%%%%%%%%%%%%%%%%%%%%%%%%%%%%%%%%%%&#10;%% LaTeX math macros&#10;%%%%%%%%%%%%%%%%%%%%%%%%%%%%%%%%%%%%%%%%%%%%%%%%%%%%%%%%%%%%%&#10;&#10;\newcommand{\mySetNotation}[1]{{\mathbb{#1}}}&#10;\newcommand{\RRSet}{{\mySetNotation{R}}}&#10;\newcommand{\EESet}{{\mySetNotation{E}}}&#10;\newcommand{\NNSet}{{\mySetNotation{N}}}&#10;\newcommand{\QQSet}{{\mySetNotation{Q}}}&#10;&#10;\newcommand{\myBoldNotation}[1]{{\mathbf #1}}&#10;%\newcommand{\myBoldNotation}[1]{{\mathbold{#1}}} %for euler math&#10;\newcommand{\va}   {{\myBoldNotation{a}}}&#10;\newcommand{\vb}   {{\myBoldNotation{b}}}&#10;\newcommand{\vc}   {{\myBoldNotation{c}}}&#10;\newcommand{\vd}   {{\myBoldNotation{d}}}&#10;\newcommand{\ve}   {{\myBoldNotation{e}}}&#10;\newcommand{\vf}   {{\myBoldNotation{f}}}&#10;\newcommand{\vg}   {{\myBoldNotation{g}}}&#10;\newcommand{\vh}   {{\myBoldNotation{h}}}&#10;\newcommand{\vi}   {{\myBoldNotation{i}}}&#10;\newcommand{\vj}   {{\myBoldNotation{j}}}&#10;\newcommand{\vk}   {{\myBoldNotation{k}}}&#10;\newcommand{\vl}   {{\myBoldNotation{l}}}&#10;\newcommand{\vm}   {{\myBoldNotation{m}}}&#10;\newcommand{\vn}   {{\myBoldNotation{n}}}&#10;\newcommand{\nn}   {{\myBoldNotation{n}}}&#10;\newcommand{\vo}   {{\myBoldNotation{o}}}&#10;\newcommand{\vp}   {{\myBoldNotation{p}}}&#10;\newcommand{\pp}   {{\myBoldNotation{p}}}&#10;\newcommand{\vq}   {{\myBoldNotation{q}}}&#10;\newcommand{\vr}   {{\myBoldNotation{r}}}&#10;\newcommand{\vs}   {{\myBoldNotation{s}}}&#10;\newcommand{\vt}   {{\myBoldNotation{t}}}&#10;\newcommand{\vu}   {{\myBoldNotation{u}}}&#10;\newcommand{\vv}   {{\myBoldNotation{v}}}&#10;\newcommand{\vw}   {{\myBoldNotation{w}}}&#10;\newcommand{\vx}   {{\myBoldNotation{x}}}&#10;\newcommand{\vy}   {{\myBoldNotation{y}}}&#10;\newcommand{\vz}   {{\myBoldNotation{z}}}&#10;\newcommand{\vNull}{{\myBoldNotation{0}}}&#10;\newcommand{\vOne} {{\myBoldNotation{1}}}&#10;&#10;\newcommand{\mA}   {{\myBoldNotation{A}}}&#10;\newcommand{\mB}   {{\myBoldNotation{B}}}&#10;\newcommand{\mC}   {{\myBoldNotation{C}}}&#10;\newcommand{\mD}   {{\myBoldNotation{D}}}&#10;\newcommand{\mE}   {{\myBoldNotation{E}}}&#10;\newcommand{\mF}   {{\myBoldNotation{F}}}&#10;\newcommand{\mG}   {{\myBoldNotation{G}}}&#10;\newcommand{\mH}   {{\myBoldNotation{H}}}&#10;\newcommand{\mI}   {{\myBoldNotation{I}}}&#10;\newcommand{\mJ}   {{\myBoldNotation{J}}}&#10;\newcommand{\mK}   {{\myBoldNotation{K}}}&#10;\newcommand{\mL}   {{\myBoldNotation{L}}}&#10;\newcommand{\mM}   {{\myBoldNotation{M}}}&#10;\newcommand{\mN}   {{\myBoldNotation{N}}}&#10;\newcommand{\mO}   {{\myBoldNotation{O}}}&#10;\newcommand{\mP}   {{\myBoldNotation{P}}}&#10;\newcommand{\mQ}   {{\myBoldNotation{Q}}}&#10;\newcommand{\mR}   {{\myBoldNotation{R}}}&#10;\newcommand{\mS}   {{\myBoldNotation{S}}}&#10;\newcommand{\mT}   {{\myBoldNotation{T}}}&#10;\newcommand{\mU}   {{\myBoldNotation{U}}}&#10;\newcommand{\mV}   {{\myBoldNotation{V}}}&#10;\newcommand{\mW}   {{\myBoldNotation{W}}}&#10;\newcommand{\mX}   {{\myBoldNotation{X}}}&#10;\newcommand{\mY}   {{\myBoldNotation{Y}}}&#10;\newcommand{\mZ}   {{\myBoldNotation{Z}}}&#10;\newcommand{\mNull}{{\myBoldNotation{0}}}&#10;&#10;%\newcommand{\myBoldGreekNotation}[1]{\boldsymbol{#1}}&#10;\newcommand{\myBoldGreekNotationLower}[1]{{\bm{#1}}}&#10;\newcommand{\myBoldGreekNotationUpper}[1]{{\bm{#1}}}&#10;\newcommand{\balpha}  {{\myBoldGreekNotationLower{\alpha}  }}&#10;\newcommand{\bbeta}   {{\myBoldGreekNotationLower{\beta}   }}&#10;\newcommand{\bgamma}  {{\myBoldGreekNotationLower{\gamma}  }}&#10;\newcommand{\bdelta}  {{\myBoldGreekNotationLower{\delta}  }}&#10;\newcommand{\bepsilon}{{\myBoldGreekNotationLower{\epsilon}}}&#10;\newcommand{\bzeta}   {{\myBoldGreekNotationLower{\zeta}   }}&#10;\newcommand{\btheta}  {{\myBoldGreekNotationLower{\theta}  }}&#10;\newcommand{\biota}   {{\myBoldGreekNotationLower{\iota}   }}&#10;\newcommand{\bkappa}  {{\myBoldGreekNotationLower{\kappa}  }}&#10;\newcommand{\blambda} {{\myBoldGreekNotationLower{\lambda} }}&#10;\newcommand{\bmu}     {{\myBoldGreekNotationLower{\mu}     }}&#10;\newcommand{\bnu}     {{\myBoldGreekNotationLower{\nu}     }}&#10;\newcommand{\bxi}     {{\myBoldGreekNotationLower{\xi}     }}&#10;\newcommand{\bomicron}{{\myBoldGreekNotationLower{\omicron}}}&#10;\newcommand{\bpi}     {{\myBoldGreekNotationLower{\pi}     }}&#10;\newcommand{\brho}    {{\myBoldGreekNotationLower{\rho}    }}&#10;\newcommand{\bsigma}  {{\myBoldGreekNotationLower{\sigma}  }}&#10;\newcommand{\btau}    {{\myBoldGreekNotationLower{\tau}    }}&#10;\newcommand{\bupsilon}{{\myBoldGreekNotationLower{\upsilon}}}&#10;\newcommand{\bphi}    {{\myBoldGreekNotationLower{\phi}    }}&#10;\newcommand{\bchi}    {{\myBoldGreekNotationLower{\chi}    }}&#10;\newcommand{\bpsi}    {{\myBoldGreekNotationLower{\psi}    }}&#10;\newcommand{\bomega}  {{\myBoldGreekNotationLower{\omega}  }}&#10;&#10;\newcommand{\bGamma}  {{\myBoldGreekNotationUpper{\Gamma}  }}&#10;\newcommand{\bDelta}  {{\myBoldGreekNotationUpper{\Delta}  }}&#10;\newcommand{\bTheta}  {{\myBoldGreekNotationUpper{\Theta}  }}&#10;\newcommand{\bLambda} {{\myBoldGreekNotationUpper{\Lambda} }}&#10;\newcommand{\bXi}     {{\myBoldGreekNotationUpper{\Xi}     }}&#10;\newcommand{\bPi}     {{\myBoldGreekNotationUpper{\Pi}     }}&#10;\newcommand{\bSigma}  {{\myBoldGreekNotationUpper{\Sigma}  }}&#10;\newcommand{\bUpsilon}{{\myBoldGreekNotationUpper{\Upsilon}}}&#10;\newcommand{\bPhi}    {{\myBoldGreekNotationUpper{\Phi}    }}&#10;\newcommand{\bPsi}    {{\myBoldGreekNotationUpper{\Psi}    }}&#10;\newcommand{\bOmega}  {{\myBoldGreekNotationUpper{\Omega}  }}&#10;&#10;\newcommand{\inn}[2][0cm]{\mathopen{}\left|{#2}\parbox[h][#1]{0cm}{}\right|}&#10;\newcommand{\invn}[2][0cm]{\mathopen{}\left|\left|{#2}\parbox[h][#1]{0cm}{}\right|\right|}&#10;&#10;%\newcommand{\Sa}{{\mathbf {Sa}}}&#10;%\newcommand{\Topo}{{\mathbf {Topo}}}&#10;%\newcommand{\Sep}{{\mathbf {Sep}}}&#10;%\newcommand{\Str}{{\mathbf {Str}}}&#10;%\newcommand{\Reg}{{\mathbf {Reg}}}&#10;&#10;%\newcommand{\PPhi}{{\pmb \Phi}}&#10;%\newcommand{\PPi}{{\pmb \Pi}}&#10;%\newcommand{\PPhi}{{\bm \Phi}}&#10;%\newcommand{\PPi}{{\bm \Pi}}&#10;\newcommand{\PPhi}{{\Phi}}&#10;\newcommand{\PPi}{{\Pi}}&#10;\newcommand{\ppi}{{\pi}}&#10;\newcommand{\ggam}{{\gamma}}&#10;&#10;\newcommand{\cA}{{\mathcal A}}&#10;\newcommand{\cB}{{\mathcal B}}&#10;\newcommand{\cC}{{\mathcal C}}&#10;\newcommand{\cD}{{\mathcal D}}&#10;\newcommand{\cE}{{\mathcal E}}&#10;\newcommand{\cF}{{\mathcal F}}&#10;\newcommand{\cG}{{\mathcal G}}&#10;\newcommand{\cH}{{\mathcal H}}&#10;\newcommand{\cI}{{\mathcal I}}&#10;\newcommand{\cJ}{{\mathcal J}}&#10;\newcommand{\cK}{{\mathcal K}}&#10;\newcommand{\cL}{{\mathcal L}}&#10;\newcommand{\cM}{{\mathcal M}}&#10;\newcommand{\cN}{{\mathcal N}}&#10;\newcommand{\cO}{{\mathcal O}}&#10;\newcommand{\cP}{{\mathcal P}}&#10;\newcommand{\cQ}{{\mathcal Q}}&#10;\newcommand{\cR}{{\mathcal R}}&#10;\newcommand{\cS}{{\mathcal S}}&#10;\newcommand{\cT}{{\mathcal T}}&#10;\newcommand{\cU}{{\mathcal U}}&#10;\newcommand{\cV}{{\mathcal V}}&#10;\newcommand{\cW}{{\mathcal W}}&#10;\newcommand{\cX}{{\mathcal X}}&#10;\newcommand{\cY}{{\mathcal Y}}&#10;\newcommand{\cZ}{{\mathcal Z}}&#10;&#10;\newcommand{\ca}{{\mathcal a}}&#10;\newcommand{\cb}{{\mathcal b}}&#10;\newcommand{\cc}{{\mathcal c}}&#10;\newcommand{\cd}{{\mathcal d}}&#10;\newcommand{\ce}{{\mathcal e}}&#10;%\newcommand{\cf}{{\mathcal f}}&#10;\newcommand{\cg}{{\mathcal g}}&#10;\newcommand{\ch}{{\mathcal h}}&#10;\newcommand{\ci}{{\mathcal i}}&#10;\newcommand{\cj}{{\mathcal j}}&#10;%\newcommand{\ck}{{\mathcal k}}&#10;\newcommand{\cl}{{\mathcal l}}&#10;\newcommand{\cm}{{\mathcal m}}&#10;\newcommand{\cn}{{\mathcal n}}&#10;\newcommand{\co}{{\mathcal o}}&#10;\newcommand{\cp}{{\mathcal p}}&#10;\newcommand{\cq}{{\mathcal q}}&#10;%\newcommand{\cr}{{\mathcal r}}&#10;\newcommand{\cs}{{\mathcal s}}&#10;\newcommand{\ct}{{\mathcal t}}&#10;\newcommand{\cu}{{\mathcal u}}&#10;\newcommand{\cv}{{\mathcal v}}&#10;\newcommand{\cw}{{\mathcal w}}&#10;\newcommand{\cx}{{\mathcal x}}&#10;\newcommand{\cy}{{\mathcal y}}&#10;\newcommand{\cz}{{\mathcal z}}&#10;&#10;%cool package Styles&#10;\Style{IdentityMatrixSymb=\mI,%&#10;       DSymb={\mathrm d},%&#10;       IntegrateDifferentialDSymb={\mathrm d},%&#10;       TrParen=p,%&#10;       DetParen=p}&#10;\Style{DDisplayFunc=outset}&#10;\renewcommand{\Transpose}[1]{ {#1}^\Transp }&#10;\newcommand{\TransposeInv}[1]{ {#1}^{-\Transp} }&#10;\newcommand{\T}[1]{\Transpose{#1}}&#10;\newcommand{\TInv}[1]{\TransposeInv{#1}}&#10;\newcommand{\Inv}[1]{ {#1}^{-1} }&#10;\newcommand{\Transp}{{{\mathrm T}}}&#10;      &#10;\newcommand{\Rank}[1]    {\operatorname{rank}\inp{#1}}&#10;\newcommand{\Vol}[1]     {\operatorname{vol}\inp{#1}}&#10;\renewcommand{\Vec}[1]   {\operatorname{vec}\inp{#1}}&#10;\renewcommand{\Div}[1]   {\T{\nabla} \, #1}&#10;\newcommand{\Diag}[1]    {\operatorname{diag}\inp{#1}}&#10;\newcommand{\Dim}[1]     {\operatorname{dim}\inp{#1}}&#10;\newcommand{\Diagof}[1]  {\operatorname{diag}^{-1}\inp{#1}}&#10;\newcommand*{\diff}{\mathop{}\!\mathrm{d}} %e.g. $F(x) = \int\!f(x)\diff x$&#10;\newcommand{\Argmin}[1]{\underset{#1}{\operatorname{argmin}} \;}&#10;\newcommand{\Maxof}[1]{\underset{#1}{\operatorname{max}} \;}&#10;\newcommand{\Minof}[1]{\underset{#1}{\operatorname{min}} \;}&#10;&#10;\providecommand{\e}[1]{\ensuremath{\cdot 10^{#1}}}&#10;&#10;%workaround for mathbold in cool, cf. http://tex.stackexchange.com/questions/97910&#10;\let\oldmb\mathbold&#10;\protected\def\mathbold{\oldmb}&#10;&#10;\newcommand{\CB} [1]{{\color{#1}     $\bullet$}}&#10;\newcommand{\CBB}[2]{{\color[#1]{#2} $\bullet$}}&#10;&#10;\newcommand{\ie}{i.e.}&#10;\newcommand{\Ie}{I.e.}&#10;\newcommand{\eg}{e.g.}&#10;\newcommand{\Eg}{E.g.}&#10;\newcommand{\cf}{cf.\ }&#10;\newcommand{\Cf}{Cf.\ }&#10;\newcommand{\etc}{etc.\ }&#10;\newcommand{\wrt}{w.r.t.\ }&#10;\newcommand{\Wrt}{W.r.t.\ }&#10;% \newcommand{\wlog}{w.l.o.g.~}&#10;\newcommand{\Wlog}{W.l.o.g.\ }&#10;\newcommand{\resp}{resp.\ }&#10;\newcommand{\etal}{et al.\ }&#10;&#10;\newtheorem{theorem}{Theorem}&#10;\newtheorem{definition}{Definition}&#10;\newtheorem{expectation}{Expectation}&#10;\newtheorem{problem}{Problem}&#10;%\newtheorem{algorithm}{Algorithm}&#10;&#10;%\newenvironment{fshaded}{%&#10;%\def\FrameCommand{\fcolorbox{framecolor}{shadecolor}}%&#10;%\MakeFramed {\FrameRestore}}%&#10;%{\endMakeFramed}&#10;%&#10;%\newtheorem{theorem}{Theorem}[section]&#10;%&#10;%\newenvironment{fdfn}[1][]{&#10;%\definecolor{shadecolor}{rgb}{.9,.9,1}%DEFINITION_COLORBOX&#10;%\definecolor{framecolor}{rgb}{1,1,1}%&#10;%\begin{fshaded}\begin{theorem}[#1]}{\end{theorem}\end{fshaded}}&#10;%&#10;%&#10;%\begin{fdfn}[Blash]&#10;%Eine Zahlenfolge ...&#10;%\end{fdfn}&#10;%&#10;%\begin{fdfn}[Test]&#10;%Eine Zahlenfolge ...&#10;%\end{fdfn}&#10;&#10;% :mode=latex: %&#10;&#10;\begin{document}&#10;&#10;$f_{11}$&#10;&#10;\end{document}"/>
  <p:tag name="IGUANATEXSIZE" val="22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%\usepackage[osf,sc]{mathpazo}&#10;\usepackage{cool}&#10;\pagestyle{empty}&#10;&#10;%!TEX root = diss.tex&#10;&#10;%%%%%%%%%%%%%%%%%%%%%%%%%%%%%%%%%%%%%%%%%%%%%%%%%%%%%%%%%%%%%&#10;%% LaTeX math macros&#10;%%%%%%%%%%%%%%%%%%%%%%%%%%%%%%%%%%%%%%%%%%%%%%%%%%%%%%%%%%%%%&#10;&#10;\newcommand{\mySetNotation}[1]{{\mathbb{#1}}}&#10;\newcommand{\RRSet}{{\mySetNotation{R}}}&#10;\newcommand{\EESet}{{\mySetNotation{E}}}&#10;\newcommand{\NNSet}{{\mySetNotation{N}}}&#10;\newcommand{\QQSet}{{\mySetNotation{Q}}}&#10;&#10;\newcommand{\myBoldNotation}[1]{{\mathbf #1}}&#10;%\newcommand{\myBoldNotation}[1]{{\mathbold{#1}}} %for euler math&#10;\newcommand{\va}   {{\myBoldNotation{a}}}&#10;\newcommand{\vb}   {{\myBoldNotation{b}}}&#10;\newcommand{\vc}   {{\myBoldNotation{c}}}&#10;\newcommand{\vd}   {{\myBoldNotation{d}}}&#10;\newcommand{\ve}   {{\myBoldNotation{e}}}&#10;\newcommand{\vf}   {{\myBoldNotation{f}}}&#10;\newcommand{\vg}   {{\myBoldNotation{g}}}&#10;\newcommand{\vh}   {{\myBoldNotation{h}}}&#10;\newcommand{\vi}   {{\myBoldNotation{i}}}&#10;\newcommand{\vj}   {{\myBoldNotation{j}}}&#10;\newcommand{\vk}   {{\myBoldNotation{k}}}&#10;\newcommand{\vl}   {{\myBoldNotation{l}}}&#10;\newcommand{\vm}   {{\myBoldNotation{m}}}&#10;\newcommand{\vn}   {{\myBoldNotation{n}}}&#10;\newcommand{\nn}   {{\myBoldNotation{n}}}&#10;\newcommand{\vo}   {{\myBoldNotation{o}}}&#10;\newcommand{\vp}   {{\myBoldNotation{p}}}&#10;\newcommand{\pp}   {{\myBoldNotation{p}}}&#10;\newcommand{\vq}   {{\myBoldNotation{q}}}&#10;\newcommand{\vr}   {{\myBoldNotation{r}}}&#10;\newcommand{\vs}   {{\myBoldNotation{s}}}&#10;\newcommand{\vt}   {{\myBoldNotation{t}}}&#10;\newcommand{\vu}   {{\myBoldNotation{u}}}&#10;\newcommand{\vv}   {{\myBoldNotation{v}}}&#10;\newcommand{\vw}   {{\myBoldNotation{w}}}&#10;\newcommand{\vx}   {{\myBoldNotation{x}}}&#10;\newcommand{\vy}   {{\myBoldNotation{y}}}&#10;\newcommand{\vz}   {{\myBoldNotation{z}}}&#10;\newcommand{\vNull}{{\myBoldNotation{0}}}&#10;\newcommand{\vOne} {{\myBoldNotation{1}}}&#10;&#10;\newcommand{\mA}   {{\myBoldNotation{A}}}&#10;\newcommand{\mB}   {{\myBoldNotation{B}}}&#10;\newcommand{\mC}   {{\myBoldNotation{C}}}&#10;\newcommand{\mD}   {{\myBoldNotation{D}}}&#10;\newcommand{\mE}   {{\myBoldNotation{E}}}&#10;\newcommand{\mF}   {{\myBoldNotation{F}}}&#10;\newcommand{\mG}   {{\myBoldNotation{G}}}&#10;\newcommand{\mH}   {{\myBoldNotation{H}}}&#10;\newcommand{\mI}   {{\myBoldNotation{I}}}&#10;\newcommand{\mJ}   {{\myBoldNotation{J}}}&#10;\newcommand{\mK}   {{\myBoldNotation{K}}}&#10;\newcommand{\mL}   {{\myBoldNotation{L}}}&#10;\newcommand{\mM}   {{\myBoldNotation{M}}}&#10;\newcommand{\mN}   {{\myBoldNotation{N}}}&#10;\newcommand{\mO}   {{\myBoldNotation{O}}}&#10;\newcommand{\mP}   {{\myBoldNotation{P}}}&#10;\newcommand{\mQ}   {{\myBoldNotation{Q}}}&#10;\newcommand{\mR}   {{\myBoldNotation{R}}}&#10;\newcommand{\mS}   {{\myBoldNotation{S}}}&#10;\newcommand{\mT}   {{\myBoldNotation{T}}}&#10;\newcommand{\mU}   {{\myBoldNotation{U}}}&#10;\newcommand{\mV}   {{\myBoldNotation{V}}}&#10;\newcommand{\mW}   {{\myBoldNotation{W}}}&#10;\newcommand{\mX}   {{\myBoldNotation{X}}}&#10;\newcommand{\mY}   {{\myBoldNotation{Y}}}&#10;\newcommand{\mZ}   {{\myBoldNotation{Z}}}&#10;\newcommand{\mNull}{{\myBoldNotation{0}}}&#10;&#10;%\newcommand{\myBoldGreekNotation}[1]{\boldsymbol{#1}}&#10;\newcommand{\myBoldGreekNotationLower}[1]{{\bm{#1}}}&#10;\newcommand{\myBoldGreekNotationUpper}[1]{{\bm{#1}}}&#10;\newcommand{\balpha}  {{\myBoldGreekNotationLower{\alpha}  }}&#10;\newcommand{\bbeta}   {{\myBoldGreekNotationLower{\beta}   }}&#10;\newcommand{\bgamma}  {{\myBoldGreekNotationLower{\gamma}  }}&#10;\newcommand{\bdelta}  {{\myBoldGreekNotationLower{\delta}  }}&#10;\newcommand{\bepsilon}{{\myBoldGreekNotationLower{\epsilon}}}&#10;\newcommand{\bzeta}   {{\myBoldGreekNotationLower{\zeta}   }}&#10;\newcommand{\btheta}  {{\myBoldGreekNotationLower{\theta}  }}&#10;\newcommand{\biota}   {{\myBoldGreekNotationLower{\iota}   }}&#10;\newcommand{\bkappa}  {{\myBoldGreekNotationLower{\kappa}  }}&#10;\newcommand{\blambda} {{\myBoldGreekNotationLower{\lambda} }}&#10;\newcommand{\bmu}     {{\myBoldGreekNotationLower{\mu}     }}&#10;\newcommand{\bnu}     {{\myBoldGreekNotationLower{\nu}     }}&#10;\newcommand{\bxi}     {{\myBoldGreekNotationLower{\xi}     }}&#10;\newcommand{\bomicron}{{\myBoldGreekNotationLower{\omicron}}}&#10;\newcommand{\bpi}     {{\myBoldGreekNotationLower{\pi}     }}&#10;\newcommand{\brho}    {{\myBoldGreekNotationLower{\rho}    }}&#10;\newcommand{\bsigma}  {{\myBoldGreekNotationLower{\sigma}  }}&#10;\newcommand{\btau}    {{\myBoldGreekNotationLower{\tau}    }}&#10;\newcommand{\bupsilon}{{\myBoldGreekNotationLower{\upsilon}}}&#10;\newcommand{\bphi}    {{\myBoldGreekNotationLower{\phi}    }}&#10;\newcommand{\bchi}    {{\myBoldGreekNotationLower{\chi}    }}&#10;\newcommand{\bpsi}    {{\myBoldGreekNotationLower{\psi}    }}&#10;\newcommand{\bomega}  {{\myBoldGreekNotationLower{\omega}  }}&#10;&#10;\newcommand{\bGamma}  {{\myBoldGreekNotationUpper{\Gamma}  }}&#10;\newcommand{\bDelta}  {{\myBoldGreekNotationUpper{\Delta}  }}&#10;\newcommand{\bTheta}  {{\myBoldGreekNotationUpper{\Theta}  }}&#10;\newcommand{\bLambda} {{\myBoldGreekNotationUpper{\Lambda} }}&#10;\newcommand{\bXi}     {{\myBoldGreekNotationUpper{\Xi}     }}&#10;\newcommand{\bPi}     {{\myBoldGreekNotationUpper{\Pi}     }}&#10;\newcommand{\bSigma}  {{\myBoldGreekNotationUpper{\Sigma}  }}&#10;\newcommand{\bUpsilon}{{\myBoldGreekNotationUpper{\Upsilon}}}&#10;\newcommand{\bPhi}    {{\myBoldGreekNotationUpper{\Phi}    }}&#10;\newcommand{\bPsi}    {{\myBoldGreekNotationUpper{\Psi}    }}&#10;\newcommand{\bOmega}  {{\myBoldGreekNotationUpper{\Omega}  }}&#10;&#10;\newcommand{\inn}[2][0cm]{\mathopen{}\left|{#2}\parbox[h][#1]{0cm}{}\right|}&#10;\newcommand{\invn}[2][0cm]{\mathopen{}\left|\left|{#2}\parbox[h][#1]{0cm}{}\right|\right|}&#10;&#10;%\newcommand{\Sa}{{\mathbf {Sa}}}&#10;%\newcommand{\Topo}{{\mathbf {Topo}}}&#10;%\newcommand{\Sep}{{\mathbf {Sep}}}&#10;%\newcommand{\Str}{{\mathbf {Str}}}&#10;%\newcommand{\Reg}{{\mathbf {Reg}}}&#10;&#10;%\newcommand{\PPhi}{{\pmb \Phi}}&#10;%\newcommand{\PPi}{{\pmb \Pi}}&#10;%\newcommand{\PPhi}{{\bm \Phi}}&#10;%\newcommand{\PPi}{{\bm \Pi}}&#10;\newcommand{\PPhi}{{\Phi}}&#10;\newcommand{\PPi}{{\Pi}}&#10;\newcommand{\ppi}{{\pi}}&#10;\newcommand{\ggam}{{\gamma}}&#10;&#10;\newcommand{\cA}{{\mathcal A}}&#10;\newcommand{\cB}{{\mathcal B}}&#10;\newcommand{\cC}{{\mathcal C}}&#10;\newcommand{\cD}{{\mathcal D}}&#10;\newcommand{\cE}{{\mathcal E}}&#10;\newcommand{\cF}{{\mathcal F}}&#10;\newcommand{\cG}{{\mathcal G}}&#10;\newcommand{\cH}{{\mathcal H}}&#10;\newcommand{\cI}{{\mathcal I}}&#10;\newcommand{\cJ}{{\mathcal J}}&#10;\newcommand{\cK}{{\mathcal K}}&#10;\newcommand{\cL}{{\mathcal L}}&#10;\newcommand{\cM}{{\mathcal M}}&#10;\newcommand{\cN}{{\mathcal N}}&#10;\newcommand{\cO}{{\mathcal O}}&#10;\newcommand{\cP}{{\mathcal P}}&#10;\newcommand{\cQ}{{\mathcal Q}}&#10;\newcommand{\cR}{{\mathcal R}}&#10;\newcommand{\cS}{{\mathcal S}}&#10;\newcommand{\cT}{{\mathcal T}}&#10;\newcommand{\cU}{{\mathcal U}}&#10;\newcommand{\cV}{{\mathcal V}}&#10;\newcommand{\cW}{{\mathcal W}}&#10;\newcommand{\cX}{{\mathcal X}}&#10;\newcommand{\cY}{{\mathcal Y}}&#10;\newcommand{\cZ}{{\mathcal Z}}&#10;&#10;\newcommand{\ca}{{\mathcal a}}&#10;\newcommand{\cb}{{\mathcal b}}&#10;\newcommand{\cc}{{\mathcal c}}&#10;\newcommand{\cd}{{\mathcal d}}&#10;\newcommand{\ce}{{\mathcal e}}&#10;%\newcommand{\cf}{{\mathcal f}}&#10;\newcommand{\cg}{{\mathcal g}}&#10;\newcommand{\ch}{{\mathcal h}}&#10;\newcommand{\ci}{{\mathcal i}}&#10;\newcommand{\cj}{{\mathcal j}}&#10;%\newcommand{\ck}{{\mathcal k}}&#10;\newcommand{\cl}{{\mathcal l}}&#10;\newcommand{\cm}{{\mathcal m}}&#10;\newcommand{\cn}{{\mathcal n}}&#10;\newcommand{\co}{{\mathcal o}}&#10;\newcommand{\cp}{{\mathcal p}}&#10;\newcommand{\cq}{{\mathcal q}}&#10;%\newcommand{\cr}{{\mathcal r}}&#10;\newcommand{\cs}{{\mathcal s}}&#10;\newcommand{\ct}{{\mathcal t}}&#10;\newcommand{\cu}{{\mathcal u}}&#10;\newcommand{\cv}{{\mathcal v}}&#10;\newcommand{\cw}{{\mathcal w}}&#10;\newcommand{\cx}{{\mathcal x}}&#10;\newcommand{\cy}{{\mathcal y}}&#10;\newcommand{\cz}{{\mathcal z}}&#10;&#10;%cool package Styles&#10;\Style{IdentityMatrixSymb=\mI,%&#10;       DSymb={\mathrm d},%&#10;       IntegrateDifferentialDSymb={\mathrm d},%&#10;       TrParen=p,%&#10;       DetParen=p}&#10;\Style{DDisplayFunc=outset}&#10;\renewcommand{\Transpose}[1]{ {#1}^\Transp }&#10;\newcommand{\TransposeInv}[1]{ {#1}^{-\Transp} }&#10;\newcommand{\T}[1]{\Transpose{#1}}&#10;\newcommand{\TInv}[1]{\TransposeInv{#1}}&#10;\newcommand{\Inv}[1]{ {#1}^{-1} }&#10;\newcommand{\Transp}{{{\mathrm T}}}&#10;      &#10;\newcommand{\Rank}[1]    {\operatorname{rank}\inp{#1}}&#10;\newcommand{\Vol}[1]     {\operatorname{vol}\inp{#1}}&#10;\renewcommand{\Vec}[1]   {\operatorname{vec}\inp{#1}}&#10;\renewcommand{\Div}[1]   {\T{\nabla} \, #1}&#10;\newcommand{\Diag}[1]    {\operatorname{diag}\inp{#1}}&#10;\newcommand{\Dim}[1]     {\operatorname{dim}\inp{#1}}&#10;\newcommand{\Diagof}[1]  {\operatorname{diag}^{-1}\inp{#1}}&#10;\newcommand*{\diff}{\mathop{}\!\mathrm{d}} %e.g. $F(x) = \int\!f(x)\diff x$&#10;\newcommand{\Argmin}[1]{\underset{#1}{\operatorname{argmin}} \;}&#10;\newcommand{\Maxof}[1]{\underset{#1}{\operatorname{max}} \;}&#10;\newcommand{\Minof}[1]{\underset{#1}{\operatorname{min}} \;}&#10;&#10;\providecommand{\e}[1]{\ensuremath{\cdot 10^{#1}}}&#10;&#10;%workaround for mathbold in cool, cf. http://tex.stackexchange.com/questions/97910&#10;\let\oldmb\mathbold&#10;\protected\def\mathbold{\oldmb}&#10;&#10;\newcommand{\CB} [1]{{\color{#1}     $\bullet$}}&#10;\newcommand{\CBB}[2]{{\color[#1]{#2} $\bullet$}}&#10;&#10;\newcommand{\ie}{i.e.}&#10;\newcommand{\Ie}{I.e.}&#10;\newcommand{\eg}{e.g.}&#10;\newcommand{\Eg}{E.g.}&#10;\newcommand{\cf}{cf.\ }&#10;\newcommand{\Cf}{Cf.\ }&#10;\newcommand{\etc}{etc.\ }&#10;\newcommand{\wrt}{w.r.t.\ }&#10;\newcommand{\Wrt}{W.r.t.\ }&#10;% \newcommand{\wlog}{w.l.o.g.~}&#10;\newcommand{\Wlog}{W.l.o.g.\ }&#10;\newcommand{\resp}{resp.\ }&#10;\newcommand{\etal}{et al.\ }&#10;&#10;\newtheorem{theorem}{Theorem}&#10;\newtheorem{definition}{Definition}&#10;\newtheorem{expectation}{Expectation}&#10;\newtheorem{problem}{Problem}&#10;%\newtheorem{algorithm}{Algorithm}&#10;&#10;%\newenvironment{fshaded}{%&#10;%\def\FrameCommand{\fcolorbox{framecolor}{shadecolor}}%&#10;%\MakeFramed {\FrameRestore}}%&#10;%{\endMakeFramed}&#10;%&#10;%\newtheorem{theorem}{Theorem}[section]&#10;%&#10;%\newenvironment{fdfn}[1][]{&#10;%\definecolor{shadecolor}{rgb}{.9,.9,1}%DEFINITION_COLORBOX&#10;%\definecolor{framecolor}{rgb}{1,1,1}%&#10;%\begin{fshaded}\begin{theorem}[#1]}{\end{theorem}\end{fshaded}}&#10;%&#10;%&#10;%\begin{fdfn}[Blash]&#10;%Eine Zahlenfolge ...&#10;%\end{fdfn}&#10;%&#10;%\begin{fdfn}[Test]&#10;%Eine Zahlenfolge ...&#10;%\end{fdfn}&#10;&#10;% :mode=latex: %&#10;&#10;\begin{document}&#10;&#10;\begin{align*}&#10;= &amp; (1-x)\,(1-y)\,f_{00} + x\,(1-y)\,f_{10} + \\&#10;  &amp; (1-x)\,y\,f_{01} + x\,y\,f_{11}&#10;\end{align*}&#10;&#10;\end{document}"/>
  <p:tag name="IGUANATEXSIZE" val="22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%\usepackage[osf,sc]{mathpazo}&#10;\usepackage{cool}&#10;\pagestyle{empty}&#10;&#10;%!TEX root = diss.tex&#10;&#10;%%%%%%%%%%%%%%%%%%%%%%%%%%%%%%%%%%%%%%%%%%%%%%%%%%%%%%%%%%%%%&#10;%% LaTeX math macros&#10;%%%%%%%%%%%%%%%%%%%%%%%%%%%%%%%%%%%%%%%%%%%%%%%%%%%%%%%%%%%%%&#10;&#10;\newcommand{\mySetNotation}[1]{{\mathbb{#1}}}&#10;\newcommand{\RRSet}{{\mySetNotation{R}}}&#10;\newcommand{\EESet}{{\mySetNotation{E}}}&#10;\newcommand{\NNSet}{{\mySetNotation{N}}}&#10;\newcommand{\QQSet}{{\mySetNotation{Q}}}&#10;&#10;\newcommand{\myBoldNotation}[1]{{\mathbf #1}}&#10;%\newcommand{\myBoldNotation}[1]{{\mathbold{#1}}} %for euler math&#10;\newcommand{\va}   {{\myBoldNotation{a}}}&#10;\newcommand{\vb}   {{\myBoldNotation{b}}}&#10;\newcommand{\vc}   {{\myBoldNotation{c}}}&#10;\newcommand{\vd}   {{\myBoldNotation{d}}}&#10;\newcommand{\ve}   {{\myBoldNotation{e}}}&#10;\newcommand{\vf}   {{\myBoldNotation{f}}}&#10;\newcommand{\vg}   {{\myBoldNotation{g}}}&#10;\newcommand{\vh}   {{\myBoldNotation{h}}}&#10;\newcommand{\vi}   {{\myBoldNotation{i}}}&#10;\newcommand{\vj}   {{\myBoldNotation{j}}}&#10;\newcommand{\vk}   {{\myBoldNotation{k}}}&#10;\newcommand{\vl}   {{\myBoldNotation{l}}}&#10;\newcommand{\vm}   {{\myBoldNotation{m}}}&#10;\newcommand{\vn}   {{\myBoldNotation{n}}}&#10;\newcommand{\nn}   {{\myBoldNotation{n}}}&#10;\newcommand{\vo}   {{\myBoldNotation{o}}}&#10;\newcommand{\vp}   {{\myBoldNotation{p}}}&#10;\newcommand{\pp}   {{\myBoldNotation{p}}}&#10;\newcommand{\vq}   {{\myBoldNotation{q}}}&#10;\newcommand{\vr}   {{\myBoldNotation{r}}}&#10;\newcommand{\vs}   {{\myBoldNotation{s}}}&#10;\newcommand{\vt}   {{\myBoldNotation{t}}}&#10;\newcommand{\vu}   {{\myBoldNotation{u}}}&#10;\newcommand{\vv}   {{\myBoldNotation{v}}}&#10;\newcommand{\vw}   {{\myBoldNotation{w}}}&#10;\newcommand{\vx}   {{\myBoldNotation{x}}}&#10;\newcommand{\vy}   {{\myBoldNotation{y}}}&#10;\newcommand{\vz}   {{\myBoldNotation{z}}}&#10;\newcommand{\vNull}{{\myBoldNotation{0}}}&#10;\newcommand{\vOne} {{\myBoldNotation{1}}}&#10;&#10;\newcommand{\mA}   {{\myBoldNotation{A}}}&#10;\newcommand{\mB}   {{\myBoldNotation{B}}}&#10;\newcommand{\mC}   {{\myBoldNotation{C}}}&#10;\newcommand{\mD}   {{\myBoldNotation{D}}}&#10;\newcommand{\mE}   {{\myBoldNotation{E}}}&#10;\newcommand{\mF}   {{\myBoldNotation{F}}}&#10;\newcommand{\mG}   {{\myBoldNotation{G}}}&#10;\newcommand{\mH}   {{\myBoldNotation{H}}}&#10;\newcommand{\mI}   {{\myBoldNotation{I}}}&#10;\newcommand{\mJ}   {{\myBoldNotation{J}}}&#10;\newcommand{\mK}   {{\myBoldNotation{K}}}&#10;\newcommand{\mL}   {{\myBoldNotation{L}}}&#10;\newcommand{\mM}   {{\myBoldNotation{M}}}&#10;\newcommand{\mN}   {{\myBoldNotation{N}}}&#10;\newcommand{\mO}   {{\myBoldNotation{O}}}&#10;\newcommand{\mP}   {{\myBoldNotation{P}}}&#10;\newcommand{\mQ}   {{\myBoldNotation{Q}}}&#10;\newcommand{\mR}   {{\myBoldNotation{R}}}&#10;\newcommand{\mS}   {{\myBoldNotation{S}}}&#10;\newcommand{\mT}   {{\myBoldNotation{T}}}&#10;\newcommand{\mU}   {{\myBoldNotation{U}}}&#10;\newcommand{\mV}   {{\myBoldNotation{V}}}&#10;\newcommand{\mW}   {{\myBoldNotation{W}}}&#10;\newcommand{\mX}   {{\myBoldNotation{X}}}&#10;\newcommand{\mY}   {{\myBoldNotation{Y}}}&#10;\newcommand{\mZ}   {{\myBoldNotation{Z}}}&#10;\newcommand{\mNull}{{\myBoldNotation{0}}}&#10;&#10;%\newcommand{\myBoldGreekNotation}[1]{\boldsymbol{#1}}&#10;\newcommand{\myBoldGreekNotationLower}[1]{{\bm{#1}}}&#10;\newcommand{\myBoldGreekNotationUpper}[1]{{\bm{#1}}}&#10;\newcommand{\balpha}  {{\myBoldGreekNotationLower{\alpha}  }}&#10;\newcommand{\bbeta}   {{\myBoldGreekNotationLower{\beta}   }}&#10;\newcommand{\bgamma}  {{\myBoldGreekNotationLower{\gamma}  }}&#10;\newcommand{\bdelta}  {{\myBoldGreekNotationLower{\delta}  }}&#10;\newcommand{\bepsilon}{{\myBoldGreekNotationLower{\epsilon}}}&#10;\newcommand{\bzeta}   {{\myBoldGreekNotationLower{\zeta}   }}&#10;\newcommand{\btheta}  {{\myBoldGreekNotationLower{\theta}  }}&#10;\newcommand{\biota}   {{\myBoldGreekNotationLower{\iota}   }}&#10;\newcommand{\bkappa}  {{\myBoldGreekNotationLower{\kappa}  }}&#10;\newcommand{\blambda} {{\myBoldGreekNotationLower{\lambda} }}&#10;\newcommand{\bmu}     {{\myBoldGreekNotationLower{\mu}     }}&#10;\newcommand{\bnu}     {{\myBoldGreekNotationLower{\nu}     }}&#10;\newcommand{\bxi}     {{\myBoldGreekNotationLower{\xi}     }}&#10;\newcommand{\bomicron}{{\myBoldGreekNotationLower{\omicron}}}&#10;\newcommand{\bpi}     {{\myBoldGreekNotationLower{\pi}     }}&#10;\newcommand{\brho}    {{\myBoldGreekNotationLower{\rho}    }}&#10;\newcommand{\bsigma}  {{\myBoldGreekNotationLower{\sigma}  }}&#10;\newcommand{\btau}    {{\myBoldGreekNotationLower{\tau}    }}&#10;\newcommand{\bupsilon}{{\myBoldGreekNotationLower{\upsilon}}}&#10;\newcommand{\bphi}    {{\myBoldGreekNotationLower{\phi}    }}&#10;\newcommand{\bchi}    {{\myBoldGreekNotationLower{\chi}    }}&#10;\newcommand{\bpsi}    {{\myBoldGreekNotationLower{\psi}    }}&#10;\newcommand{\bomega}  {{\myBoldGreekNotationLower{\omega}  }}&#10;&#10;\newcommand{\bGamma}  {{\myBoldGreekNotationUpper{\Gamma}  }}&#10;\newcommand{\bDelta}  {{\myBoldGreekNotationUpper{\Delta}  }}&#10;\newcommand{\bTheta}  {{\myBoldGreekNotationUpper{\Theta}  }}&#10;\newcommand{\bLambda} {{\myBoldGreekNotationUpper{\Lambda} }}&#10;\newcommand{\bXi}     {{\myBoldGreekNotationUpper{\Xi}     }}&#10;\newcommand{\bPi}     {{\myBoldGreekNotationUpper{\Pi}     }}&#10;\newcommand{\bSigma}  {{\myBoldGreekNotationUpper{\Sigma}  }}&#10;\newcommand{\bUpsilon}{{\myBoldGreekNotationUpper{\Upsilon}}}&#10;\newcommand{\bPhi}    {{\myBoldGreekNotationUpper{\Phi}    }}&#10;\newcommand{\bPsi}    {{\myBoldGreekNotationUpper{\Psi}    }}&#10;\newcommand{\bOmega}  {{\myBoldGreekNotationUpper{\Omega}  }}&#10;&#10;\newcommand{\inn}[2][0cm]{\mathopen{}\left|{#2}\parbox[h][#1]{0cm}{}\right|}&#10;\newcommand{\invn}[2][0cm]{\mathopen{}\left|\left|{#2}\parbox[h][#1]{0cm}{}\right|\right|}&#10;&#10;%\newcommand{\Sa}{{\mathbf {Sa}}}&#10;%\newcommand{\Topo}{{\mathbf {Topo}}}&#10;%\newcommand{\Sep}{{\mathbf {Sep}}}&#10;%\newcommand{\Str}{{\mathbf {Str}}}&#10;%\newcommand{\Reg}{{\mathbf {Reg}}}&#10;&#10;%\newcommand{\PPhi}{{\pmb \Phi}}&#10;%\newcommand{\PPi}{{\pmb \Pi}}&#10;%\newcommand{\PPhi}{{\bm \Phi}}&#10;%\newcommand{\PPi}{{\bm \Pi}}&#10;\newcommand{\PPhi}{{\Phi}}&#10;\newcommand{\PPi}{{\Pi}}&#10;\newcommand{\ppi}{{\pi}}&#10;\newcommand{\ggam}{{\gamma}}&#10;&#10;\newcommand{\cA}{{\mathcal A}}&#10;\newcommand{\cB}{{\mathcal B}}&#10;\newcommand{\cC}{{\mathcal C}}&#10;\newcommand{\cD}{{\mathcal D}}&#10;\newcommand{\cE}{{\mathcal E}}&#10;\newcommand{\cF}{{\mathcal F}}&#10;\newcommand{\cG}{{\mathcal G}}&#10;\newcommand{\cH}{{\mathcal H}}&#10;\newcommand{\cI}{{\mathcal I}}&#10;\newcommand{\cJ}{{\mathcal J}}&#10;\newcommand{\cK}{{\mathcal K}}&#10;\newcommand{\cL}{{\mathcal L}}&#10;\newcommand{\cM}{{\mathcal M}}&#10;\newcommand{\cN}{{\mathcal N}}&#10;\newcommand{\cO}{{\mathcal O}}&#10;\newcommand{\cP}{{\mathcal P}}&#10;\newcommand{\cQ}{{\mathcal Q}}&#10;\newcommand{\cR}{{\mathcal R}}&#10;\newcommand{\cS}{{\mathcal S}}&#10;\newcommand{\cT}{{\mathcal T}}&#10;\newcommand{\cU}{{\mathcal U}}&#10;\newcommand{\cV}{{\mathcal V}}&#10;\newcommand{\cW}{{\mathcal W}}&#10;\newcommand{\cX}{{\mathcal X}}&#10;\newcommand{\cY}{{\mathcal Y}}&#10;\newcommand{\cZ}{{\mathcal Z}}&#10;&#10;\newcommand{\ca}{{\mathcal a}}&#10;\newcommand{\cb}{{\mathcal b}}&#10;\newcommand{\cc}{{\mathcal c}}&#10;\newcommand{\cd}{{\mathcal d}}&#10;\newcommand{\ce}{{\mathcal e}}&#10;%\newcommand{\cf}{{\mathcal f}}&#10;\newcommand{\cg}{{\mathcal g}}&#10;\newcommand{\ch}{{\mathcal h}}&#10;\newcommand{\ci}{{\mathcal i}}&#10;\newcommand{\cj}{{\mathcal j}}&#10;%\newcommand{\ck}{{\mathcal k}}&#10;\newcommand{\cl}{{\mathcal l}}&#10;\newcommand{\cm}{{\mathcal m}}&#10;\newcommand{\cn}{{\mathcal n}}&#10;\newcommand{\co}{{\mathcal o}}&#10;\newcommand{\cp}{{\mathcal p}}&#10;\newcommand{\cq}{{\mathcal q}}&#10;%\newcommand{\cr}{{\mathcal r}}&#10;\newcommand{\cs}{{\mathcal s}}&#10;\newcommand{\ct}{{\mathcal t}}&#10;\newcommand{\cu}{{\mathcal u}}&#10;\newcommand{\cv}{{\mathcal v}}&#10;\newcommand{\cw}{{\mathcal w}}&#10;\newcommand{\cx}{{\mathcal x}}&#10;\newcommand{\cy}{{\mathcal y}}&#10;\newcommand{\cz}{{\mathcal z}}&#10;&#10;%cool package Styles&#10;\Style{IdentityMatrixSymb=\mI,%&#10;       DSymb={\mathrm d},%&#10;       IntegrateDifferentialDSymb={\mathrm d},%&#10;       TrParen=p,%&#10;       DetParen=p}&#10;\Style{DDisplayFunc=outset}&#10;\renewcommand{\Transpose}[1]{ {#1}^\Transp }&#10;\newcommand{\TransposeInv}[1]{ {#1}^{-\Transp} }&#10;\newcommand{\T}[1]{\Transpose{#1}}&#10;\newcommand{\TInv}[1]{\TransposeInv{#1}}&#10;\newcommand{\Inv}[1]{ {#1}^{-1} }&#10;\newcommand{\Transp}{{{\mathrm T}}}&#10;      &#10;\newcommand{\Rank}[1]    {\operatorname{rank}\inp{#1}}&#10;\newcommand{\Vol}[1]     {\operatorname{vol}\inp{#1}}&#10;\renewcommand{\Vec}[1]   {\operatorname{vec}\inp{#1}}&#10;\renewcommand{\Div}[1]   {\T{\nabla} \, #1}&#10;\newcommand{\Diag}[1]    {\operatorname{diag}\inp{#1}}&#10;\newcommand{\Dim}[1]     {\operatorname{dim}\inp{#1}}&#10;\newcommand{\Diagof}[1]  {\operatorname{diag}^{-1}\inp{#1}}&#10;\newcommand*{\diff}{\mathop{}\!\mathrm{d}} %e.g. $F(x) = \int\!f(x)\diff x$&#10;\newcommand{\Argmin}[1]{\underset{#1}{\operatorname{argmin}} \;}&#10;\newcommand{\Maxof}[1]{\underset{#1}{\operatorname{max}} \;}&#10;\newcommand{\Minof}[1]{\underset{#1}{\operatorname{min}} \;}&#10;&#10;\providecommand{\e}[1]{\ensuremath{\cdot 10^{#1}}}&#10;&#10;%workaround for mathbold in cool, cf. http://tex.stackexchange.com/questions/97910&#10;\let\oldmb\mathbold&#10;\protected\def\mathbold{\oldmb}&#10;&#10;\newcommand{\CB} [1]{{\color{#1}     $\bullet$}}&#10;\newcommand{\CBB}[2]{{\color[#1]{#2} $\bullet$}}&#10;&#10;\newcommand{\ie}{i.e.}&#10;\newcommand{\Ie}{I.e.}&#10;\newcommand{\eg}{e.g.}&#10;\newcommand{\Eg}{E.g.}&#10;\newcommand{\cf}{cf.\ }&#10;\newcommand{\Cf}{Cf.\ }&#10;\newcommand{\etc}{etc.\ }&#10;\newcommand{\wrt}{w.r.t.\ }&#10;\newcommand{\Wrt}{W.r.t.\ }&#10;% \newcommand{\wlog}{w.l.o.g.~}&#10;\newcommand{\Wlog}{W.l.o.g.\ }&#10;\newcommand{\resp}{resp.\ }&#10;\newcommand{\etal}{et al.\ }&#10;&#10;\newtheorem{theorem}{Theorem}&#10;\newtheorem{definition}{Definition}&#10;\newtheorem{expectation}{Expectation}&#10;\newtheorem{problem}{Problem}&#10;%\newtheorem{algorithm}{Algorithm}&#10;&#10;%\newenvironment{fshaded}{%&#10;%\def\FrameCommand{\fcolorbox{framecolor}{shadecolor}}%&#10;%\MakeFramed {\FrameRestore}}%&#10;%{\endMakeFramed}&#10;%&#10;%\newtheorem{theorem}{Theorem}[section]&#10;%&#10;%\newenvironment{fdfn}[1][]{&#10;%\definecolor{shadecolor}{rgb}{.9,.9,1}%DEFINITION_COLORBOX&#10;%\definecolor{framecolor}{rgb}{1,1,1}%&#10;%\begin{fshaded}\begin{theorem}[#1]}{\end{theorem}\end{fshaded}}&#10;%&#10;%&#10;%\begin{fdfn}[Blash]&#10;%Eine Zahlenfolge ...&#10;%\end{fdfn}&#10;%&#10;%\begin{fdfn}[Test]&#10;%Eine Zahlenfolge ...&#10;%\end{fdfn}&#10;&#10;% :mode=latex: %&#10;&#10;\begin{document}&#10;&#10;\begin{align*}&#10;= &amp; (1-y) \, ((1-x) \, f_{00} + x\,f_{10}) + \\&#10;  &amp; \;\;\qquad y \, ((1-x) \, f_{01} + x\,f_{11}) &#10;\end{align*}&#10;&#10;\end{document}"/>
  <p:tag name="IGUANATEXSIZE" val="22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%\usepackage[osf,sc]{mathpazo}&#10;\usepackage{cool}&#10;\pagestyle{empty}&#10;&#10;%!TEX root = diss.tex&#10;&#10;%%%%%%%%%%%%%%%%%%%%%%%%%%%%%%%%%%%%%%%%%%%%%%%%%%%%%%%%%%%%%&#10;%% LaTeX math macros&#10;%%%%%%%%%%%%%%%%%%%%%%%%%%%%%%%%%%%%%%%%%%%%%%%%%%%%%%%%%%%%%&#10;&#10;\newcommand{\mySetNotation}[1]{{\mathbb{#1}}}&#10;\newcommand{\RRSet}{{\mySetNotation{R}}}&#10;\newcommand{\EESet}{{\mySetNotation{E}}}&#10;\newcommand{\NNSet}{{\mySetNotation{N}}}&#10;\newcommand{\QQSet}{{\mySetNotation{Q}}}&#10;&#10;\newcommand{\myBoldNotation}[1]{{\mathbf #1}}&#10;%\newcommand{\myBoldNotation}[1]{{\mathbold{#1}}} %for euler math&#10;\newcommand{\va}   {{\myBoldNotation{a}}}&#10;\newcommand{\vb}   {{\myBoldNotation{b}}}&#10;\newcommand{\vc}   {{\myBoldNotation{c}}}&#10;\newcommand{\vd}   {{\myBoldNotation{d}}}&#10;\newcommand{\ve}   {{\myBoldNotation{e}}}&#10;\newcommand{\vf}   {{\myBoldNotation{f}}}&#10;\newcommand{\vg}   {{\myBoldNotation{g}}}&#10;\newcommand{\vh}   {{\myBoldNotation{h}}}&#10;\newcommand{\vi}   {{\myBoldNotation{i}}}&#10;\newcommand{\vj}   {{\myBoldNotation{j}}}&#10;\newcommand{\vk}   {{\myBoldNotation{k}}}&#10;\newcommand{\vl}   {{\myBoldNotation{l}}}&#10;\newcommand{\vm}   {{\myBoldNotation{m}}}&#10;\newcommand{\vn}   {{\myBoldNotation{n}}}&#10;\newcommand{\nn}   {{\myBoldNotation{n}}}&#10;\newcommand{\vo}   {{\myBoldNotation{o}}}&#10;\newcommand{\vp}   {{\myBoldNotation{p}}}&#10;\newcommand{\pp}   {{\myBoldNotation{p}}}&#10;\newcommand{\vq}   {{\myBoldNotation{q}}}&#10;\newcommand{\vr}   {{\myBoldNotation{r}}}&#10;\newcommand{\vs}   {{\myBoldNotation{s}}}&#10;\newcommand{\vt}   {{\myBoldNotation{t}}}&#10;\newcommand{\vu}   {{\myBoldNotation{u}}}&#10;\newcommand{\vv}   {{\myBoldNotation{v}}}&#10;\newcommand{\vw}   {{\myBoldNotation{w}}}&#10;\newcommand{\vx}   {{\myBoldNotation{x}}}&#10;\newcommand{\vy}   {{\myBoldNotation{y}}}&#10;\newcommand{\vz}   {{\myBoldNotation{z}}}&#10;\newcommand{\vNull}{{\myBoldNotation{0}}}&#10;\newcommand{\vOne} {{\myBoldNotation{1}}}&#10;&#10;\newcommand{\mA}   {{\myBoldNotation{A}}}&#10;\newcommand{\mB}   {{\myBoldNotation{B}}}&#10;\newcommand{\mC}   {{\myBoldNotation{C}}}&#10;\newcommand{\mD}   {{\myBoldNotation{D}}}&#10;\newcommand{\mE}   {{\myBoldNotation{E}}}&#10;\newcommand{\mF}   {{\myBoldNotation{F}}}&#10;\newcommand{\mG}   {{\myBoldNotation{G}}}&#10;\newcommand{\mH}   {{\myBoldNotation{H}}}&#10;\newcommand{\mI}   {{\myBoldNotation{I}}}&#10;\newcommand{\mJ}   {{\myBoldNotation{J}}}&#10;\newcommand{\mK}   {{\myBoldNotation{K}}}&#10;\newcommand{\mL}   {{\myBoldNotation{L}}}&#10;\newcommand{\mM}   {{\myBoldNotation{M}}}&#10;\newcommand{\mN}   {{\myBoldNotation{N}}}&#10;\newcommand{\mO}   {{\myBoldNotation{O}}}&#10;\newcommand{\mP}   {{\myBoldNotation{P}}}&#10;\newcommand{\mQ}   {{\myBoldNotation{Q}}}&#10;\newcommand{\mR}   {{\myBoldNotation{R}}}&#10;\newcommand{\mS}   {{\myBoldNotation{S}}}&#10;\newcommand{\mT}   {{\myBoldNotation{T}}}&#10;\newcommand{\mU}   {{\myBoldNotation{U}}}&#10;\newcommand{\mV}   {{\myBoldNotation{V}}}&#10;\newcommand{\mW}   {{\myBoldNotation{W}}}&#10;\newcommand{\mX}   {{\myBoldNotation{X}}}&#10;\newcommand{\mY}   {{\myBoldNotation{Y}}}&#10;\newcommand{\mZ}   {{\myBoldNotation{Z}}}&#10;\newcommand{\mNull}{{\myBoldNotation{0}}}&#10;&#10;%\newcommand{\myBoldGreekNotation}[1]{\boldsymbol{#1}}&#10;\newcommand{\myBoldGreekNotationLower}[1]{{\bm{#1}}}&#10;\newcommand{\myBoldGreekNotationUpper}[1]{{\bm{#1}}}&#10;\newcommand{\balpha}  {{\myBoldGreekNotationLower{\alpha}  }}&#10;\newcommand{\bbeta}   {{\myBoldGreekNotationLower{\beta}   }}&#10;\newcommand{\bgamma}  {{\myBoldGreekNotationLower{\gamma}  }}&#10;\newcommand{\bdelta}  {{\myBoldGreekNotationLower{\delta}  }}&#10;\newcommand{\bepsilon}{{\myBoldGreekNotationLower{\epsilon}}}&#10;\newcommand{\bzeta}   {{\myBoldGreekNotationLower{\zeta}   }}&#10;\newcommand{\btheta}  {{\myBoldGreekNotationLower{\theta}  }}&#10;\newcommand{\biota}   {{\myBoldGreekNotationLower{\iota}   }}&#10;\newcommand{\bkappa}  {{\myBoldGreekNotationLower{\kappa}  }}&#10;\newcommand{\blambda} {{\myBoldGreekNotationLower{\lambda} }}&#10;\newcommand{\bmu}     {{\myBoldGreekNotationLower{\mu}     }}&#10;\newcommand{\bnu}     {{\myBoldGreekNotationLower{\nu}     }}&#10;\newcommand{\bxi}     {{\myBoldGreekNotationLower{\xi}     }}&#10;\newcommand{\bomicron}{{\myBoldGreekNotationLower{\omicron}}}&#10;\newcommand{\bpi}     {{\myBoldGreekNotationLower{\pi}     }}&#10;\newcommand{\brho}    {{\myBoldGreekNotationLower{\rho}    }}&#10;\newcommand{\bsigma}  {{\myBoldGreekNotationLower{\sigma}  }}&#10;\newcommand{\btau}    {{\myBoldGreekNotationLower{\tau}    }}&#10;\newcommand{\bupsilon}{{\myBoldGreekNotationLower{\upsilon}}}&#10;\newcommand{\bphi}    {{\myBoldGreekNotationLower{\phi}    }}&#10;\newcommand{\bchi}    {{\myBoldGreekNotationLower{\chi}    }}&#10;\newcommand{\bpsi}    {{\myBoldGreekNotationLower{\psi}    }}&#10;\newcommand{\bomega}  {{\myBoldGreekNotationLower{\omega}  }}&#10;&#10;\newcommand{\bGamma}  {{\myBoldGreekNotationUpper{\Gamma}  }}&#10;\newcommand{\bDelta}  {{\myBoldGreekNotationUpper{\Delta}  }}&#10;\newcommand{\bTheta}  {{\myBoldGreekNotationUpper{\Theta}  }}&#10;\newcommand{\bLambda} {{\myBoldGreekNotationUpper{\Lambda} }}&#10;\newcommand{\bXi}     {{\myBoldGreekNotationUpper{\Xi}     }}&#10;\newcommand{\bPi}     {{\myBoldGreekNotationUpper{\Pi}     }}&#10;\newcommand{\bSigma}  {{\myBoldGreekNotationUpper{\Sigma}  }}&#10;\newcommand{\bUpsilon}{{\myBoldGreekNotationUpper{\Upsilon}}}&#10;\newcommand{\bPhi}    {{\myBoldGreekNotationUpper{\Phi}    }}&#10;\newcommand{\bPsi}    {{\myBoldGreekNotationUpper{\Psi}    }}&#10;\newcommand{\bOmega}  {{\myBoldGreekNotationUpper{\Omega}  }}&#10;&#10;\newcommand{\inn}[2][0cm]{\mathopen{}\left|{#2}\parbox[h][#1]{0cm}{}\right|}&#10;\newcommand{\invn}[2][0cm]{\mathopen{}\left|\left|{#2}\parbox[h][#1]{0cm}{}\right|\right|}&#10;&#10;%\newcommand{\Sa}{{\mathbf {Sa}}}&#10;%\newcommand{\Topo}{{\mathbf {Topo}}}&#10;%\newcommand{\Sep}{{\mathbf {Sep}}}&#10;%\newcommand{\Str}{{\mathbf {Str}}}&#10;%\newcommand{\Reg}{{\mathbf {Reg}}}&#10;&#10;%\newcommand{\PPhi}{{\pmb \Phi}}&#10;%\newcommand{\PPi}{{\pmb \Pi}}&#10;%\newcommand{\PPhi}{{\bm \Phi}}&#10;%\newcommand{\PPi}{{\bm \Pi}}&#10;\newcommand{\PPhi}{{\Phi}}&#10;\newcommand{\PPi}{{\Pi}}&#10;\newcommand{\ppi}{{\pi}}&#10;\newcommand{\ggam}{{\gamma}}&#10;&#10;\newcommand{\cA}{{\mathcal A}}&#10;\newcommand{\cB}{{\mathcal B}}&#10;\newcommand{\cC}{{\mathcal C}}&#10;\newcommand{\cD}{{\mathcal D}}&#10;\newcommand{\cE}{{\mathcal E}}&#10;\newcommand{\cF}{{\mathcal F}}&#10;\newcommand{\cG}{{\mathcal G}}&#10;\newcommand{\cH}{{\mathcal H}}&#10;\newcommand{\cI}{{\mathcal I}}&#10;\newcommand{\cJ}{{\mathcal J}}&#10;\newcommand{\cK}{{\mathcal K}}&#10;\newcommand{\cL}{{\mathcal L}}&#10;\newcommand{\cM}{{\mathcal M}}&#10;\newcommand{\cN}{{\mathcal N}}&#10;\newcommand{\cO}{{\mathcal O}}&#10;\newcommand{\cP}{{\mathcal P}}&#10;\newcommand{\cQ}{{\mathcal Q}}&#10;\newcommand{\cR}{{\mathcal R}}&#10;\newcommand{\cS}{{\mathcal S}}&#10;\newcommand{\cT}{{\mathcal T}}&#10;\newcommand{\cU}{{\mathcal U}}&#10;\newcommand{\cV}{{\mathcal V}}&#10;\newcommand{\cW}{{\mathcal W}}&#10;\newcommand{\cX}{{\mathcal X}}&#10;\newcommand{\cY}{{\mathcal Y}}&#10;\newcommand{\cZ}{{\mathcal Z}}&#10;&#10;\newcommand{\ca}{{\mathcal a}}&#10;\newcommand{\cb}{{\mathcal b}}&#10;\newcommand{\cc}{{\mathcal c}}&#10;\newcommand{\cd}{{\mathcal d}}&#10;\newcommand{\ce}{{\mathcal e}}&#10;%\newcommand{\cf}{{\mathcal f}}&#10;\newcommand{\cg}{{\mathcal g}}&#10;\newcommand{\ch}{{\mathcal h}}&#10;\newcommand{\ci}{{\mathcal i}}&#10;\newcommand{\cj}{{\mathcal j}}&#10;%\newcommand{\ck}{{\mathcal k}}&#10;\newcommand{\cl}{{\mathcal l}}&#10;\newcommand{\cm}{{\mathcal m}}&#10;\newcommand{\cn}{{\mathcal n}}&#10;\newcommand{\co}{{\mathcal o}}&#10;\newcommand{\cp}{{\mathcal p}}&#10;\newcommand{\cq}{{\mathcal q}}&#10;%\newcommand{\cr}{{\mathcal r}}&#10;\newcommand{\cs}{{\mathcal s}}&#10;\newcommand{\ct}{{\mathcal t}}&#10;\newcommand{\cu}{{\mathcal u}}&#10;\newcommand{\cv}{{\mathcal v}}&#10;\newcommand{\cw}{{\mathcal w}}&#10;\newcommand{\cx}{{\mathcal x}}&#10;\newcommand{\cy}{{\mathcal y}}&#10;\newcommand{\cz}{{\mathcal z}}&#10;&#10;%cool package Styles&#10;\Style{IdentityMatrixSymb=\mI,%&#10;       DSymb={\mathrm d},%&#10;       IntegrateDifferentialDSymb={\mathrm d},%&#10;       TrParen=p,%&#10;       DetParen=p}&#10;\Style{DDisplayFunc=outset}&#10;\renewcommand{\Transpose}[1]{ {#1}^\Transp }&#10;\newcommand{\TransposeInv}[1]{ {#1}^{-\Transp} }&#10;\newcommand{\T}[1]{\Transpose{#1}}&#10;\newcommand{\TInv}[1]{\TransposeInv{#1}}&#10;\newcommand{\Inv}[1]{ {#1}^{-1} }&#10;\newcommand{\Transp}{{{\mathrm T}}}&#10;      &#10;\newcommand{\Rank}[1]    {\operatorname{rank}\inp{#1}}&#10;\newcommand{\Vol}[1]     {\operatorname{vol}\inp{#1}}&#10;\renewcommand{\Vec}[1]   {\operatorname{vec}\inp{#1}}&#10;\renewcommand{\Div}[1]   {\T{\nabla} \, #1}&#10;\newcommand{\Diag}[1]    {\operatorname{diag}\inp{#1}}&#10;\newcommand{\Dim}[1]     {\operatorname{dim}\inp{#1}}&#10;\newcommand{\Diagof}[1]  {\operatorname{diag}^{-1}\inp{#1}}&#10;\newcommand*{\diff}{\mathop{}\!\mathrm{d}} %e.g. $F(x) = \int\!f(x)\diff x$&#10;\newcommand{\Argmin}[1]{\underset{#1}{\operatorname{argmin}} \;}&#10;\newcommand{\Maxof}[1]{\underset{#1}{\operatorname{max}} \;}&#10;\newcommand{\Minof}[1]{\underset{#1}{\operatorname{min}} \;}&#10;&#10;\providecommand{\e}[1]{\ensuremath{\cdot 10^{#1}}}&#10;&#10;%workaround for mathbold in cool, cf. http://tex.stackexchange.com/questions/97910&#10;\let\oldmb\mathbold&#10;\protected\def\mathbold{\oldmb}&#10;&#10;\newcommand{\CB} [1]{{\color{#1}     $\bullet$}}&#10;\newcommand{\CBB}[2]{{\color[#1]{#2} $\bullet$}}&#10;&#10;\newcommand{\ie}{i.e.}&#10;\newcommand{\Ie}{I.e.}&#10;\newcommand{\eg}{e.g.}&#10;\newcommand{\Eg}{E.g.}&#10;\newcommand{\cf}{cf.\ }&#10;\newcommand{\Cf}{Cf.\ }&#10;\newcommand{\etc}{etc.\ }&#10;\newcommand{\wrt}{w.r.t.\ }&#10;\newcommand{\Wrt}{W.r.t.\ }&#10;% \newcommand{\wlog}{w.l.o.g.~}&#10;\newcommand{\Wlog}{W.l.o.g.\ }&#10;\newcommand{\resp}{resp.\ }&#10;\newcommand{\etal}{et al.\ }&#10;&#10;\newtheorem{theorem}{Theorem}&#10;\newtheorem{definition}{Definition}&#10;\newtheorem{expectation}{Expectation}&#10;\newtheorem{problem}{Problem}&#10;%\newtheorem{algorithm}{Algorithm}&#10;&#10;%\newenvironment{fshaded}{%&#10;%\def\FrameCommand{\fcolorbox{framecolor}{shadecolor}}%&#10;%\MakeFramed {\FrameRestore}}%&#10;%{\endMakeFramed}&#10;%&#10;%\newtheorem{theorem}{Theorem}[section]&#10;%&#10;%\newenvironment{fdfn}[1][]{&#10;%\definecolor{shadecolor}{rgb}{.9,.9,1}%DEFINITION_COLORBOX&#10;%\definecolor{framecolor}{rgb}{1,1,1}%&#10;%\begin{fshaded}\begin{theorem}[#1]}{\end{theorem}\end{fshaded}}&#10;%&#10;%&#10;%\begin{fdfn}[Blash]&#10;%Eine Zahlenfolge ...&#10;%\end{fdfn}&#10;%&#10;%\begin{fdfn}[Test]&#10;%Eine Zahlenfolge ...&#10;%\end{fdfn}&#10;&#10;% :mode=latex: %&#10;&#10;\begin{document}&#10;&#10;\[&#10;f(x,y)&#10;\]&#10;&#10;\end{document}"/>
  <p:tag name="IGUANATEXSIZE" val="22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%\usepackage[osf,sc]{mathpazo}&#10;\usepackage{cool}&#10;\pagestyle{empty}&#10;&#10;%!TEX root = diss.tex&#10;&#10;%%%%%%%%%%%%%%%%%%%%%%%%%%%%%%%%%%%%%%%%%%%%%%%%%%%%%%%%%%%%%&#10;%% LaTeX math macros&#10;%%%%%%%%%%%%%%%%%%%%%%%%%%%%%%%%%%%%%%%%%%%%%%%%%%%%%%%%%%%%%&#10;&#10;\newcommand{\mySetNotation}[1]{{\mathbb{#1}}}&#10;\newcommand{\RRSet}{{\mySetNotation{R}}}&#10;\newcommand{\EESet}{{\mySetNotation{E}}}&#10;\newcommand{\NNSet}{{\mySetNotation{N}}}&#10;\newcommand{\QQSet}{{\mySetNotation{Q}}}&#10;&#10;\newcommand{\myBoldNotation}[1]{{\mathbf #1}}&#10;%\newcommand{\myBoldNotation}[1]{{\mathbold{#1}}} %for euler math&#10;\newcommand{\va}   {{\myBoldNotation{a}}}&#10;\newcommand{\vb}   {{\myBoldNotation{b}}}&#10;\newcommand{\vc}   {{\myBoldNotation{c}}}&#10;\newcommand{\vd}   {{\myBoldNotation{d}}}&#10;\newcommand{\ve}   {{\myBoldNotation{e}}}&#10;\newcommand{\vf}   {{\myBoldNotation{f}}}&#10;\newcommand{\vg}   {{\myBoldNotation{g}}}&#10;\newcommand{\vh}   {{\myBoldNotation{h}}}&#10;\newcommand{\vi}   {{\myBoldNotation{i}}}&#10;\newcommand{\vj}   {{\myBoldNotation{j}}}&#10;\newcommand{\vk}   {{\myBoldNotation{k}}}&#10;\newcommand{\vl}   {{\myBoldNotation{l}}}&#10;\newcommand{\vm}   {{\myBoldNotation{m}}}&#10;\newcommand{\vn}   {{\myBoldNotation{n}}}&#10;\newcommand{\nn}   {{\myBoldNotation{n}}}&#10;\newcommand{\vo}   {{\myBoldNotation{o}}}&#10;\newcommand{\vp}   {{\myBoldNotation{p}}}&#10;\newcommand{\pp}   {{\myBoldNotation{p}}}&#10;\newcommand{\vq}   {{\myBoldNotation{q}}}&#10;\newcommand{\vr}   {{\myBoldNotation{r}}}&#10;\newcommand{\vs}   {{\myBoldNotation{s}}}&#10;\newcommand{\vt}   {{\myBoldNotation{t}}}&#10;\newcommand{\vu}   {{\myBoldNotation{u}}}&#10;\newcommand{\vv}   {{\myBoldNotation{v}}}&#10;\newcommand{\vw}   {{\myBoldNotation{w}}}&#10;\newcommand{\vx}   {{\myBoldNotation{x}}}&#10;\newcommand{\vy}   {{\myBoldNotation{y}}}&#10;\newcommand{\vz}   {{\myBoldNotation{z}}}&#10;\newcommand{\vNull}{{\myBoldNotation{0}}}&#10;\newcommand{\vOne} {{\myBoldNotation{1}}}&#10;&#10;\newcommand{\mA}   {{\myBoldNotation{A}}}&#10;\newcommand{\mB}   {{\myBoldNotation{B}}}&#10;\newcommand{\mC}   {{\myBoldNotation{C}}}&#10;\newcommand{\mD}   {{\myBoldNotation{D}}}&#10;\newcommand{\mE}   {{\myBoldNotation{E}}}&#10;\newcommand{\mF}   {{\myBoldNotation{F}}}&#10;\newcommand{\mG}   {{\myBoldNotation{G}}}&#10;\newcommand{\mH}   {{\myBoldNotation{H}}}&#10;\newcommand{\mI}   {{\myBoldNotation{I}}}&#10;\newcommand{\mJ}   {{\myBoldNotation{J}}}&#10;\newcommand{\mK}   {{\myBoldNotation{K}}}&#10;\newcommand{\mL}   {{\myBoldNotation{L}}}&#10;\newcommand{\mM}   {{\myBoldNotation{M}}}&#10;\newcommand{\mN}   {{\myBoldNotation{N}}}&#10;\newcommand{\mO}   {{\myBoldNotation{O}}}&#10;\newcommand{\mP}   {{\myBoldNotation{P}}}&#10;\newcommand{\mQ}   {{\myBoldNotation{Q}}}&#10;\newcommand{\mR}   {{\myBoldNotation{R}}}&#10;\newcommand{\mS}   {{\myBoldNotation{S}}}&#10;\newcommand{\mT}   {{\myBoldNotation{T}}}&#10;\newcommand{\mU}   {{\myBoldNotation{U}}}&#10;\newcommand{\mV}   {{\myBoldNotation{V}}}&#10;\newcommand{\mW}   {{\myBoldNotation{W}}}&#10;\newcommand{\mX}   {{\myBoldNotation{X}}}&#10;\newcommand{\mY}   {{\myBoldNotation{Y}}}&#10;\newcommand{\mZ}   {{\myBoldNotation{Z}}}&#10;\newcommand{\mNull}{{\myBoldNotation{0}}}&#10;&#10;%\newcommand{\myBoldGreekNotation}[1]{\boldsymbol{#1}}&#10;\newcommand{\myBoldGreekNotationLower}[1]{{\bm{#1}}}&#10;\newcommand{\myBoldGreekNotationUpper}[1]{{\bm{#1}}}&#10;\newcommand{\balpha}  {{\myBoldGreekNotationLower{\alpha}  }}&#10;\newcommand{\bbeta}   {{\myBoldGreekNotationLower{\beta}   }}&#10;\newcommand{\bgamma}  {{\myBoldGreekNotationLower{\gamma}  }}&#10;\newcommand{\bdelta}  {{\myBoldGreekNotationLower{\delta}  }}&#10;\newcommand{\bepsilon}{{\myBoldGreekNotationLower{\epsilon}}}&#10;\newcommand{\bzeta}   {{\myBoldGreekNotationLower{\zeta}   }}&#10;\newcommand{\btheta}  {{\myBoldGreekNotationLower{\theta}  }}&#10;\newcommand{\biota}   {{\myBoldGreekNotationLower{\iota}   }}&#10;\newcommand{\bkappa}  {{\myBoldGreekNotationLower{\kappa}  }}&#10;\newcommand{\blambda} {{\myBoldGreekNotationLower{\lambda} }}&#10;\newcommand{\bmu}     {{\myBoldGreekNotationLower{\mu}     }}&#10;\newcommand{\bnu}     {{\myBoldGreekNotationLower{\nu}     }}&#10;\newcommand{\bxi}     {{\myBoldGreekNotationLower{\xi}     }}&#10;\newcommand{\bomicron}{{\myBoldGreekNotationLower{\omicron}}}&#10;\newcommand{\bpi}     {{\myBoldGreekNotationLower{\pi}     }}&#10;\newcommand{\brho}    {{\myBoldGreekNotationLower{\rho}    }}&#10;\newcommand{\bsigma}  {{\myBoldGreekNotationLower{\sigma}  }}&#10;\newcommand{\btau}    {{\myBoldGreekNotationLower{\tau}    }}&#10;\newcommand{\bupsilon}{{\myBoldGreekNotationLower{\upsilon}}}&#10;\newcommand{\bphi}    {{\myBoldGreekNotationLower{\phi}    }}&#10;\newcommand{\bchi}    {{\myBoldGreekNotationLower{\chi}    }}&#10;\newcommand{\bpsi}    {{\myBoldGreekNotationLower{\psi}    }}&#10;\newcommand{\bomega}  {{\myBoldGreekNotationLower{\omega}  }}&#10;&#10;\newcommand{\bGamma}  {{\myBoldGreekNotationUpper{\Gamma}  }}&#10;\newcommand{\bDelta}  {{\myBoldGreekNotationUpper{\Delta}  }}&#10;\newcommand{\bTheta}  {{\myBoldGreekNotationUpper{\Theta}  }}&#10;\newcommand{\bLambda} {{\myBoldGreekNotationUpper{\Lambda} }}&#10;\newcommand{\bXi}     {{\myBoldGreekNotationUpper{\Xi}     }}&#10;\newcommand{\bPi}     {{\myBoldGreekNotationUpper{\Pi}     }}&#10;\newcommand{\bSigma}  {{\myBoldGreekNotationUpper{\Sigma}  }}&#10;\newcommand{\bUpsilon}{{\myBoldGreekNotationUpper{\Upsilon}}}&#10;\newcommand{\bPhi}    {{\myBoldGreekNotationUpper{\Phi}    }}&#10;\newcommand{\bPsi}    {{\myBoldGreekNotationUpper{\Psi}    }}&#10;\newcommand{\bOmega}  {{\myBoldGreekNotationUpper{\Omega}  }}&#10;&#10;\newcommand{\inn}[2][0cm]{\mathopen{}\left|{#2}\parbox[h][#1]{0cm}{}\right|}&#10;\newcommand{\invn}[2][0cm]{\mathopen{}\left|\left|{#2}\parbox[h][#1]{0cm}{}\right|\right|}&#10;&#10;%\newcommand{\Sa}{{\mathbf {Sa}}}&#10;%\newcommand{\Topo}{{\mathbf {Topo}}}&#10;%\newcommand{\Sep}{{\mathbf {Sep}}}&#10;%\newcommand{\Str}{{\mathbf {Str}}}&#10;%\newcommand{\Reg}{{\mathbf {Reg}}}&#10;&#10;%\newcommand{\PPhi}{{\pmb \Phi}}&#10;%\newcommand{\PPi}{{\pmb \Pi}}&#10;%\newcommand{\PPhi}{{\bm \Phi}}&#10;%\newcommand{\PPi}{{\bm \Pi}}&#10;\newcommand{\PPhi}{{\Phi}}&#10;\newcommand{\PPi}{{\Pi}}&#10;\newcommand{\ppi}{{\pi}}&#10;\newcommand{\ggam}{{\gamma}}&#10;&#10;\newcommand{\cA}{{\mathcal A}}&#10;\newcommand{\cB}{{\mathcal B}}&#10;\newcommand{\cC}{{\mathcal C}}&#10;\newcommand{\cD}{{\mathcal D}}&#10;\newcommand{\cE}{{\mathcal E}}&#10;\newcommand{\cF}{{\mathcal F}}&#10;\newcommand{\cG}{{\mathcal G}}&#10;\newcommand{\cH}{{\mathcal H}}&#10;\newcommand{\cI}{{\mathcal I}}&#10;\newcommand{\cJ}{{\mathcal J}}&#10;\newcommand{\cK}{{\mathcal K}}&#10;\newcommand{\cL}{{\mathcal L}}&#10;\newcommand{\cM}{{\mathcal M}}&#10;\newcommand{\cN}{{\mathcal N}}&#10;\newcommand{\cO}{{\mathcal O}}&#10;\newcommand{\cP}{{\mathcal P}}&#10;\newcommand{\cQ}{{\mathcal Q}}&#10;\newcommand{\cR}{{\mathcal R}}&#10;\newcommand{\cS}{{\mathcal S}}&#10;\newcommand{\cT}{{\mathcal T}}&#10;\newcommand{\cU}{{\mathcal U}}&#10;\newcommand{\cV}{{\mathcal V}}&#10;\newcommand{\cW}{{\mathcal W}}&#10;\newcommand{\cX}{{\mathcal X}}&#10;\newcommand{\cY}{{\mathcal Y}}&#10;\newcommand{\cZ}{{\mathcal Z}}&#10;&#10;\newcommand{\ca}{{\mathcal a}}&#10;\newcommand{\cb}{{\mathcal b}}&#10;\newcommand{\cc}{{\mathcal c}}&#10;\newcommand{\cd}{{\mathcal d}}&#10;\newcommand{\ce}{{\mathcal e}}&#10;%\newcommand{\cf}{{\mathcal f}}&#10;\newcommand{\cg}{{\mathcal g}}&#10;\newcommand{\ch}{{\mathcal h}}&#10;\newcommand{\ci}{{\mathcal i}}&#10;\newcommand{\cj}{{\mathcal j}}&#10;%\newcommand{\ck}{{\mathcal k}}&#10;\newcommand{\cl}{{\mathcal l}}&#10;\newcommand{\cm}{{\mathcal m}}&#10;\newcommand{\cn}{{\mathcal n}}&#10;\newcommand{\co}{{\mathcal o}}&#10;\newcommand{\cp}{{\mathcal p}}&#10;\newcommand{\cq}{{\mathcal q}}&#10;%\newcommand{\cr}{{\mathcal r}}&#10;\newcommand{\cs}{{\mathcal s}}&#10;\newcommand{\ct}{{\mathcal t}}&#10;\newcommand{\cu}{{\mathcal u}}&#10;\newcommand{\cv}{{\mathcal v}}&#10;\newcommand{\cw}{{\mathcal w}}&#10;\newcommand{\cx}{{\mathcal x}}&#10;\newcommand{\cy}{{\mathcal y}}&#10;\newcommand{\cz}{{\mathcal z}}&#10;&#10;%cool package Styles&#10;\Style{IdentityMatrixSymb=\mI,%&#10;       DSymb={\mathrm d},%&#10;       IntegrateDifferentialDSymb={\mathrm d},%&#10;       TrParen=p,%&#10;       DetParen=p}&#10;\Style{DDisplayFunc=outset}&#10;\renewcommand{\Transpose}[1]{ {#1}^\Transp }&#10;\newcommand{\TransposeInv}[1]{ {#1}^{-\Transp} }&#10;\newcommand{\T}[1]{\Transpose{#1}}&#10;\newcommand{\TInv}[1]{\TransposeInv{#1}}&#10;\newcommand{\Inv}[1]{ {#1}^{-1} }&#10;\newcommand{\Transp}{{{\mathrm T}}}&#10;      &#10;\newcommand{\Rank}[1]    {\operatorname{rank}\inp{#1}}&#10;\newcommand{\Vol}[1]     {\operatorname{vol}\inp{#1}}&#10;\renewcommand{\Vec}[1]   {\operatorname{vec}\inp{#1}}&#10;\renewcommand{\Div}[1]   {\T{\nabla} \, #1}&#10;\newcommand{\Diag}[1]    {\operatorname{diag}\inp{#1}}&#10;\newcommand{\Dim}[1]     {\operatorname{dim}\inp{#1}}&#10;\newcommand{\Diagof}[1]  {\operatorname{diag}^{-1}\inp{#1}}&#10;\newcommand*{\diff}{\mathop{}\!\mathrm{d}} %e.g. $F(x) = \int\!f(x)\diff x$&#10;\newcommand{\Argmin}[1]{\underset{#1}{\operatorname{argmin}} \;}&#10;\newcommand{\Maxof}[1]{\underset{#1}{\operatorname{max}} \;}&#10;\newcommand{\Minof}[1]{\underset{#1}{\operatorname{min}} \;}&#10;&#10;\providecommand{\e}[1]{\ensuremath{\cdot 10^{#1}}}&#10;&#10;%workaround for mathbold in cool, cf. http://tex.stackexchange.com/questions/97910&#10;\let\oldmb\mathbold&#10;\protected\def\mathbold{\oldmb}&#10;&#10;\newcommand{\CB} [1]{{\color{#1}     $\bullet$}}&#10;\newcommand{\CBB}[2]{{\color[#1]{#2} $\bullet$}}&#10;&#10;\newcommand{\ie}{i.e.}&#10;\newcommand{\Ie}{I.e.}&#10;\newcommand{\eg}{e.g.}&#10;\newcommand{\Eg}{E.g.}&#10;\newcommand{\cf}{cf.\ }&#10;\newcommand{\Cf}{Cf.\ }&#10;\newcommand{\etc}{etc.\ }&#10;\newcommand{\wrt}{w.r.t.\ }&#10;\newcommand{\Wrt}{W.r.t.\ }&#10;% \newcommand{\wlog}{w.l.o.g.~}&#10;\newcommand{\Wlog}{W.l.o.g.\ }&#10;\newcommand{\resp}{resp.\ }&#10;\newcommand{\etal}{et al.\ }&#10;&#10;\newtheorem{theorem}{Theorem}&#10;\newtheorem{definition}{Definition}&#10;\newtheorem{expectation}{Expectation}&#10;\newtheorem{problem}{Problem}&#10;%\newtheorem{algorithm}{Algorithm}&#10;&#10;%\newenvironment{fshaded}{%&#10;%\def\FrameCommand{\fcolorbox{framecolor}{shadecolor}}%&#10;%\MakeFramed {\FrameRestore}}%&#10;%{\endMakeFramed}&#10;%&#10;%\newtheorem{theorem}{Theorem}[section]&#10;%&#10;%\newenvironment{fdfn}[1][]{&#10;%\definecolor{shadecolor}{rgb}{.9,.9,1}%DEFINITION_COLORBOX&#10;%\definecolor{framecolor}{rgb}{1,1,1}%&#10;%\begin{fshaded}\begin{theorem}[#1]}{\end{theorem}\end{fshaded}}&#10;%&#10;%&#10;%\begin{fdfn}[Blash]&#10;%Eine Zahlenfolge ...&#10;%\end{fdfn}&#10;%&#10;%\begin{fdfn}[Test]&#10;%Eine Zahlenfolge ...&#10;%\end{fdfn}&#10;&#10;% :mode=latex: %&#10;&#10;\begin{document}&#10;&#10;\[&#10;f(x,0)&#10;\]&#10;&#10;\end{document}"/>
  <p:tag name="IGUANATEXSIZE" val="22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%\usepackage[osf,sc]{mathpazo}&#10;\usepackage{cool}&#10;\pagestyle{empty}&#10;&#10;%!TEX root = diss.tex&#10;&#10;%%%%%%%%%%%%%%%%%%%%%%%%%%%%%%%%%%%%%%%%%%%%%%%%%%%%%%%%%%%%%&#10;%% LaTeX math macros&#10;%%%%%%%%%%%%%%%%%%%%%%%%%%%%%%%%%%%%%%%%%%%%%%%%%%%%%%%%%%%%%&#10;&#10;\newcommand{\mySetNotation}[1]{{\mathbb{#1}}}&#10;\newcommand{\RRSet}{{\mySetNotation{R}}}&#10;\newcommand{\EESet}{{\mySetNotation{E}}}&#10;\newcommand{\NNSet}{{\mySetNotation{N}}}&#10;\newcommand{\QQSet}{{\mySetNotation{Q}}}&#10;&#10;\newcommand{\myBoldNotation}[1]{{\mathbf #1}}&#10;%\newcommand{\myBoldNotation}[1]{{\mathbold{#1}}} %for euler math&#10;\newcommand{\va}   {{\myBoldNotation{a}}}&#10;\newcommand{\vb}   {{\myBoldNotation{b}}}&#10;\newcommand{\vc}   {{\myBoldNotation{c}}}&#10;\newcommand{\vd}   {{\myBoldNotation{d}}}&#10;\newcommand{\ve}   {{\myBoldNotation{e}}}&#10;\newcommand{\vf}   {{\myBoldNotation{f}}}&#10;\newcommand{\vg}   {{\myBoldNotation{g}}}&#10;\newcommand{\vh}   {{\myBoldNotation{h}}}&#10;\newcommand{\vi}   {{\myBoldNotation{i}}}&#10;\newcommand{\vj}   {{\myBoldNotation{j}}}&#10;\newcommand{\vk}   {{\myBoldNotation{k}}}&#10;\newcommand{\vl}   {{\myBoldNotation{l}}}&#10;\newcommand{\vm}   {{\myBoldNotation{m}}}&#10;\newcommand{\vn}   {{\myBoldNotation{n}}}&#10;\newcommand{\nn}   {{\myBoldNotation{n}}}&#10;\newcommand{\vo}   {{\myBoldNotation{o}}}&#10;\newcommand{\vp}   {{\myBoldNotation{p}}}&#10;\newcommand{\pp}   {{\myBoldNotation{p}}}&#10;\newcommand{\vq}   {{\myBoldNotation{q}}}&#10;\newcommand{\vr}   {{\myBoldNotation{r}}}&#10;\newcommand{\vs}   {{\myBoldNotation{s}}}&#10;\newcommand{\vt}   {{\myBoldNotation{t}}}&#10;\newcommand{\vu}   {{\myBoldNotation{u}}}&#10;\newcommand{\vv}   {{\myBoldNotation{v}}}&#10;\newcommand{\vw}   {{\myBoldNotation{w}}}&#10;\newcommand{\vx}   {{\myBoldNotation{x}}}&#10;\newcommand{\vy}   {{\myBoldNotation{y}}}&#10;\newcommand{\vz}   {{\myBoldNotation{z}}}&#10;\newcommand{\vNull}{{\myBoldNotation{0}}}&#10;\newcommand{\vOne} {{\myBoldNotation{1}}}&#10;&#10;\newcommand{\mA}   {{\myBoldNotation{A}}}&#10;\newcommand{\mB}   {{\myBoldNotation{B}}}&#10;\newcommand{\mC}   {{\myBoldNotation{C}}}&#10;\newcommand{\mD}   {{\myBoldNotation{D}}}&#10;\newcommand{\mE}   {{\myBoldNotation{E}}}&#10;\newcommand{\mF}   {{\myBoldNotation{F}}}&#10;\newcommand{\mG}   {{\myBoldNotation{G}}}&#10;\newcommand{\mH}   {{\myBoldNotation{H}}}&#10;\newcommand{\mI}   {{\myBoldNotation{I}}}&#10;\newcommand{\mJ}   {{\myBoldNotation{J}}}&#10;\newcommand{\mK}   {{\myBoldNotation{K}}}&#10;\newcommand{\mL}   {{\myBoldNotation{L}}}&#10;\newcommand{\mM}   {{\myBoldNotation{M}}}&#10;\newcommand{\mN}   {{\myBoldNotation{N}}}&#10;\newcommand{\mO}   {{\myBoldNotation{O}}}&#10;\newcommand{\mP}   {{\myBoldNotation{P}}}&#10;\newcommand{\mQ}   {{\myBoldNotation{Q}}}&#10;\newcommand{\mR}   {{\myBoldNotation{R}}}&#10;\newcommand{\mS}   {{\myBoldNotation{S}}}&#10;\newcommand{\mT}   {{\myBoldNotation{T}}}&#10;\newcommand{\mU}   {{\myBoldNotation{U}}}&#10;\newcommand{\mV}   {{\myBoldNotation{V}}}&#10;\newcommand{\mW}   {{\myBoldNotation{W}}}&#10;\newcommand{\mX}   {{\myBoldNotation{X}}}&#10;\newcommand{\mY}   {{\myBoldNotation{Y}}}&#10;\newcommand{\mZ}   {{\myBoldNotation{Z}}}&#10;\newcommand{\mNull}{{\myBoldNotation{0}}}&#10;&#10;%\newcommand{\myBoldGreekNotation}[1]{\boldsymbol{#1}}&#10;\newcommand{\myBoldGreekNotationLower}[1]{{\bm{#1}}}&#10;\newcommand{\myBoldGreekNotationUpper}[1]{{\bm{#1}}}&#10;\newcommand{\balpha}  {{\myBoldGreekNotationLower{\alpha}  }}&#10;\newcommand{\bbeta}   {{\myBoldGreekNotationLower{\beta}   }}&#10;\newcommand{\bgamma}  {{\myBoldGreekNotationLower{\gamma}  }}&#10;\newcommand{\bdelta}  {{\myBoldGreekNotationLower{\delta}  }}&#10;\newcommand{\bepsilon}{{\myBoldGreekNotationLower{\epsilon}}}&#10;\newcommand{\bzeta}   {{\myBoldGreekNotationLower{\zeta}   }}&#10;\newcommand{\btheta}  {{\myBoldGreekNotationLower{\theta}  }}&#10;\newcommand{\biota}   {{\myBoldGreekNotationLower{\iota}   }}&#10;\newcommand{\bkappa}  {{\myBoldGreekNotationLower{\kappa}  }}&#10;\newcommand{\blambda} {{\myBoldGreekNotationLower{\lambda} }}&#10;\newcommand{\bmu}     {{\myBoldGreekNotationLower{\mu}     }}&#10;\newcommand{\bnu}     {{\myBoldGreekNotationLower{\nu}     }}&#10;\newcommand{\bxi}     {{\myBoldGreekNotationLower{\xi}     }}&#10;\newcommand{\bomicron}{{\myBoldGreekNotationLower{\omicron}}}&#10;\newcommand{\bpi}     {{\myBoldGreekNotationLower{\pi}     }}&#10;\newcommand{\brho}    {{\myBoldGreekNotationLower{\rho}    }}&#10;\newcommand{\bsigma}  {{\myBoldGreekNotationLower{\sigma}  }}&#10;\newcommand{\btau}    {{\myBoldGreekNotationLower{\tau}    }}&#10;\newcommand{\bupsilon}{{\myBoldGreekNotationLower{\upsilon}}}&#10;\newcommand{\bphi}    {{\myBoldGreekNotationLower{\phi}    }}&#10;\newcommand{\bchi}    {{\myBoldGreekNotationLower{\chi}    }}&#10;\newcommand{\bpsi}    {{\myBoldGreekNotationLower{\psi}    }}&#10;\newcommand{\bomega}  {{\myBoldGreekNotationLower{\omega}  }}&#10;&#10;\newcommand{\bGamma}  {{\myBoldGreekNotationUpper{\Gamma}  }}&#10;\newcommand{\bDelta}  {{\myBoldGreekNotationUpper{\Delta}  }}&#10;\newcommand{\bTheta}  {{\myBoldGreekNotationUpper{\Theta}  }}&#10;\newcommand{\bLambda} {{\myBoldGreekNotationUpper{\Lambda} }}&#10;\newcommand{\bXi}     {{\myBoldGreekNotationUpper{\Xi}     }}&#10;\newcommand{\bPi}     {{\myBoldGreekNotationUpper{\Pi}     }}&#10;\newcommand{\bSigma}  {{\myBoldGreekNotationUpper{\Sigma}  }}&#10;\newcommand{\bUpsilon}{{\myBoldGreekNotationUpper{\Upsilon}}}&#10;\newcommand{\bPhi}    {{\myBoldGreekNotationUpper{\Phi}    }}&#10;\newcommand{\bPsi}    {{\myBoldGreekNotationUpper{\Psi}    }}&#10;\newcommand{\bOmega}  {{\myBoldGreekNotationUpper{\Omega}  }}&#10;&#10;\newcommand{\inn}[2][0cm]{\mathopen{}\left|{#2}\parbox[h][#1]{0cm}{}\right|}&#10;\newcommand{\invn}[2][0cm]{\mathopen{}\left|\left|{#2}\parbox[h][#1]{0cm}{}\right|\right|}&#10;&#10;%\newcommand{\Sa}{{\mathbf {Sa}}}&#10;%\newcommand{\Topo}{{\mathbf {Topo}}}&#10;%\newcommand{\Sep}{{\mathbf {Sep}}}&#10;%\newcommand{\Str}{{\mathbf {Str}}}&#10;%\newcommand{\Reg}{{\mathbf {Reg}}}&#10;&#10;%\newcommand{\PPhi}{{\pmb \Phi}}&#10;%\newcommand{\PPi}{{\pmb \Pi}}&#10;%\newcommand{\PPhi}{{\bm \Phi}}&#10;%\newcommand{\PPi}{{\bm \Pi}}&#10;\newcommand{\PPhi}{{\Phi}}&#10;\newcommand{\PPi}{{\Pi}}&#10;\newcommand{\ppi}{{\pi}}&#10;\newcommand{\ggam}{{\gamma}}&#10;&#10;\newcommand{\cA}{{\mathcal A}}&#10;\newcommand{\cB}{{\mathcal B}}&#10;\newcommand{\cC}{{\mathcal C}}&#10;\newcommand{\cD}{{\mathcal D}}&#10;\newcommand{\cE}{{\mathcal E}}&#10;\newcommand{\cF}{{\mathcal F}}&#10;\newcommand{\cG}{{\mathcal G}}&#10;\newcommand{\cH}{{\mathcal H}}&#10;\newcommand{\cI}{{\mathcal I}}&#10;\newcommand{\cJ}{{\mathcal J}}&#10;\newcommand{\cK}{{\mathcal K}}&#10;\newcommand{\cL}{{\mathcal L}}&#10;\newcommand{\cM}{{\mathcal M}}&#10;\newcommand{\cN}{{\mathcal N}}&#10;\newcommand{\cO}{{\mathcal O}}&#10;\newcommand{\cP}{{\mathcal P}}&#10;\newcommand{\cQ}{{\mathcal Q}}&#10;\newcommand{\cR}{{\mathcal R}}&#10;\newcommand{\cS}{{\mathcal S}}&#10;\newcommand{\cT}{{\mathcal T}}&#10;\newcommand{\cU}{{\mathcal U}}&#10;\newcommand{\cV}{{\mathcal V}}&#10;\newcommand{\cW}{{\mathcal W}}&#10;\newcommand{\cX}{{\mathcal X}}&#10;\newcommand{\cY}{{\mathcal Y}}&#10;\newcommand{\cZ}{{\mathcal Z}}&#10;&#10;\newcommand{\ca}{{\mathcal a}}&#10;\newcommand{\cb}{{\mathcal b}}&#10;\newcommand{\cc}{{\mathcal c}}&#10;\newcommand{\cd}{{\mathcal d}}&#10;\newcommand{\ce}{{\mathcal e}}&#10;%\newcommand{\cf}{{\mathcal f}}&#10;\newcommand{\cg}{{\mathcal g}}&#10;\newcommand{\ch}{{\mathcal h}}&#10;\newcommand{\ci}{{\mathcal i}}&#10;\newcommand{\cj}{{\mathcal j}}&#10;%\newcommand{\ck}{{\mathcal k}}&#10;\newcommand{\cl}{{\mathcal l}}&#10;\newcommand{\cm}{{\mathcal m}}&#10;\newcommand{\cn}{{\mathcal n}}&#10;\newcommand{\co}{{\mathcal o}}&#10;\newcommand{\cp}{{\mathcal p}}&#10;\newcommand{\cq}{{\mathcal q}}&#10;%\newcommand{\cr}{{\mathcal r}}&#10;\newcommand{\cs}{{\mathcal s}}&#10;\newcommand{\ct}{{\mathcal t}}&#10;\newcommand{\cu}{{\mathcal u}}&#10;\newcommand{\cv}{{\mathcal v}}&#10;\newcommand{\cw}{{\mathcal w}}&#10;\newcommand{\cx}{{\mathcal x}}&#10;\newcommand{\cy}{{\mathcal y}}&#10;\newcommand{\cz}{{\mathcal z}}&#10;&#10;%cool package Styles&#10;\Style{IdentityMatrixSymb=\mI,%&#10;       DSymb={\mathrm d},%&#10;       IntegrateDifferentialDSymb={\mathrm d},%&#10;       TrParen=p,%&#10;       DetParen=p}&#10;\Style{DDisplayFunc=outset}&#10;\renewcommand{\Transpose}[1]{ {#1}^\Transp }&#10;\newcommand{\TransposeInv}[1]{ {#1}^{-\Transp} }&#10;\newcommand{\T}[1]{\Transpose{#1}}&#10;\newcommand{\TInv}[1]{\TransposeInv{#1}}&#10;\newcommand{\Inv}[1]{ {#1}^{-1} }&#10;\newcommand{\Transp}{{{\mathrm T}}}&#10;      &#10;\newcommand{\Rank}[1]    {\operatorname{rank}\inp{#1}}&#10;\newcommand{\Vol}[1]     {\operatorname{vol}\inp{#1}}&#10;\renewcommand{\Vec}[1]   {\operatorname{vec}\inp{#1}}&#10;\renewcommand{\Div}[1]   {\T{\nabla} \, #1}&#10;\newcommand{\Diag}[1]    {\operatorname{diag}\inp{#1}}&#10;\newcommand{\Dim}[1]     {\operatorname{dim}\inp{#1}}&#10;\newcommand{\Diagof}[1]  {\operatorname{diag}^{-1}\inp{#1}}&#10;\newcommand*{\diff}{\mathop{}\!\mathrm{d}} %e.g. $F(x) = \int\!f(x)\diff x$&#10;\newcommand{\Argmin}[1]{\underset{#1}{\operatorname{argmin}} \;}&#10;\newcommand{\Maxof}[1]{\underset{#1}{\operatorname{max}} \;}&#10;\newcommand{\Minof}[1]{\underset{#1}{\operatorname{min}} \;}&#10;&#10;\providecommand{\e}[1]{\ensuremath{\cdot 10^{#1}}}&#10;&#10;%workaround for mathbold in cool, cf. http://tex.stackexchange.com/questions/97910&#10;\let\oldmb\mathbold&#10;\protected\def\mathbold{\oldmb}&#10;&#10;\newcommand{\CB} [1]{{\color{#1}     $\bullet$}}&#10;\newcommand{\CBB}[2]{{\color[#1]{#2} $\bullet$}}&#10;&#10;\newcommand{\ie}{i.e.}&#10;\newcommand{\Ie}{I.e.}&#10;\newcommand{\eg}{e.g.}&#10;\newcommand{\Eg}{E.g.}&#10;\newcommand{\cf}{cf.\ }&#10;\newcommand{\Cf}{Cf.\ }&#10;\newcommand{\etc}{etc.\ }&#10;\newcommand{\wrt}{w.r.t.\ }&#10;\newcommand{\Wrt}{W.r.t.\ }&#10;% \newcommand{\wlog}{w.l.o.g.~}&#10;\newcommand{\Wlog}{W.l.o.g.\ }&#10;\newcommand{\resp}{resp.\ }&#10;\newcommand{\etal}{et al.\ }&#10;&#10;\newtheorem{theorem}{Theorem}&#10;\newtheorem{definition}{Definition}&#10;\newtheorem{expectation}{Expectation}&#10;\newtheorem{problem}{Problem}&#10;%\newtheorem{algorithm}{Algorithm}&#10;&#10;%\newenvironment{fshaded}{%&#10;%\def\FrameCommand{\fcolorbox{framecolor}{shadecolor}}%&#10;%\MakeFramed {\FrameRestore}}%&#10;%{\endMakeFramed}&#10;%&#10;%\newtheorem{theorem}{Theorem}[section]&#10;%&#10;%\newenvironment{fdfn}[1][]{&#10;%\definecolor{shadecolor}{rgb}{.9,.9,1}%DEFINITION_COLORBOX&#10;%\definecolor{framecolor}{rgb}{1,1,1}%&#10;%\begin{fshaded}\begin{theorem}[#1]}{\end{theorem}\end{fshaded}}&#10;%&#10;%&#10;%\begin{fdfn}[Blash]&#10;%Eine Zahlenfolge ...&#10;%\end{fdfn}&#10;%&#10;%\begin{fdfn}[Test]&#10;%Eine Zahlenfolge ...&#10;%\end{fdfn}&#10;&#10;% :mode=latex: %&#10;&#10;\begin{document}&#10;&#10;\[&#10;f(x,1)&#10;\]&#10;&#10;\end{document}"/>
  <p:tag name="IGUANATEXSIZE" val="22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%\usepackage[osf,sc]{mathpazo}&#10;\usepackage{cool}&#10;\pagestyle{empty}&#10;&#10;%!TEX root = diss.tex&#10;&#10;%%%%%%%%%%%%%%%%%%%%%%%%%%%%%%%%%%%%%%%%%%%%%%%%%%%%%%%%%%%%%&#10;%% LaTeX math macros&#10;%%%%%%%%%%%%%%%%%%%%%%%%%%%%%%%%%%%%%%%%%%%%%%%%%%%%%%%%%%%%%&#10;&#10;\newcommand{\mySetNotation}[1]{{\mathbb{#1}}}&#10;\newcommand{\RRSet}{{\mySetNotation{R}}}&#10;\newcommand{\EESet}{{\mySetNotation{E}}}&#10;\newcommand{\NNSet}{{\mySetNotation{N}}}&#10;\newcommand{\QQSet}{{\mySetNotation{Q}}}&#10;&#10;\newcommand{\myBoldNotation}[1]{{\mathbf #1}}&#10;%\newcommand{\myBoldNotation}[1]{{\mathbold{#1}}} %for euler math&#10;\newcommand{\va}   {{\myBoldNotation{a}}}&#10;\newcommand{\vb}   {{\myBoldNotation{b}}}&#10;\newcommand{\vc}   {{\myBoldNotation{c}}}&#10;\newcommand{\vd}   {{\myBoldNotation{d}}}&#10;\newcommand{\ve}   {{\myBoldNotation{e}}}&#10;\newcommand{\vf}   {{\myBoldNotation{f}}}&#10;\newcommand{\vg}   {{\myBoldNotation{g}}}&#10;\newcommand{\vh}   {{\myBoldNotation{h}}}&#10;\newcommand{\vi}   {{\myBoldNotation{i}}}&#10;\newcommand{\vj}   {{\myBoldNotation{j}}}&#10;\newcommand{\vk}   {{\myBoldNotation{k}}}&#10;\newcommand{\vl}   {{\myBoldNotation{l}}}&#10;\newcommand{\vm}   {{\myBoldNotation{m}}}&#10;\newcommand{\vn}   {{\myBoldNotation{n}}}&#10;\newcommand{\nn}   {{\myBoldNotation{n}}}&#10;\newcommand{\vo}   {{\myBoldNotation{o}}}&#10;\newcommand{\vp}   {{\myBoldNotation{p}}}&#10;\newcommand{\pp}   {{\myBoldNotation{p}}}&#10;\newcommand{\vq}   {{\myBoldNotation{q}}}&#10;\newcommand{\vr}   {{\myBoldNotation{r}}}&#10;\newcommand{\vs}   {{\myBoldNotation{s}}}&#10;\newcommand{\vt}   {{\myBoldNotation{t}}}&#10;\newcommand{\vu}   {{\myBoldNotation{u}}}&#10;\newcommand{\vv}   {{\myBoldNotation{v}}}&#10;\newcommand{\vw}   {{\myBoldNotation{w}}}&#10;\newcommand{\vx}   {{\myBoldNotation{x}}}&#10;\newcommand{\vy}   {{\myBoldNotation{y}}}&#10;\newcommand{\vz}   {{\myBoldNotation{z}}}&#10;\newcommand{\vNull}{{\myBoldNotation{0}}}&#10;\newcommand{\vOne} {{\myBoldNotation{1}}}&#10;&#10;\newcommand{\mA}   {{\myBoldNotation{A}}}&#10;\newcommand{\mB}   {{\myBoldNotation{B}}}&#10;\newcommand{\mC}   {{\myBoldNotation{C}}}&#10;\newcommand{\mD}   {{\myBoldNotation{D}}}&#10;\newcommand{\mE}   {{\myBoldNotation{E}}}&#10;\newcommand{\mF}   {{\myBoldNotation{F}}}&#10;\newcommand{\mG}   {{\myBoldNotation{G}}}&#10;\newcommand{\mH}   {{\myBoldNotation{H}}}&#10;\newcommand{\mI}   {{\myBoldNotation{I}}}&#10;\newcommand{\mJ}   {{\myBoldNotation{J}}}&#10;\newcommand{\mK}   {{\myBoldNotation{K}}}&#10;\newcommand{\mL}   {{\myBoldNotation{L}}}&#10;\newcommand{\mM}   {{\myBoldNotation{M}}}&#10;\newcommand{\mN}   {{\myBoldNotation{N}}}&#10;\newcommand{\mO}   {{\myBoldNotation{O}}}&#10;\newcommand{\mP}   {{\myBoldNotation{P}}}&#10;\newcommand{\mQ}   {{\myBoldNotation{Q}}}&#10;\newcommand{\mR}   {{\myBoldNotation{R}}}&#10;\newcommand{\mS}   {{\myBoldNotation{S}}}&#10;\newcommand{\mT}   {{\myBoldNotation{T}}}&#10;\newcommand{\mU}   {{\myBoldNotation{U}}}&#10;\newcommand{\mV}   {{\myBoldNotation{V}}}&#10;\newcommand{\mW}   {{\myBoldNotation{W}}}&#10;\newcommand{\mX}   {{\myBoldNotation{X}}}&#10;\newcommand{\mY}   {{\myBoldNotation{Y}}}&#10;\newcommand{\mZ}   {{\myBoldNotation{Z}}}&#10;\newcommand{\mNull}{{\myBoldNotation{0}}}&#10;&#10;%\newcommand{\myBoldGreekNotation}[1]{\boldsymbol{#1}}&#10;\newcommand{\myBoldGreekNotationLower}[1]{{\bm{#1}}}&#10;\newcommand{\myBoldGreekNotationUpper}[1]{{\bm{#1}}}&#10;\newcommand{\balpha}  {{\myBoldGreekNotationLower{\alpha}  }}&#10;\newcommand{\bbeta}   {{\myBoldGreekNotationLower{\beta}   }}&#10;\newcommand{\bgamma}  {{\myBoldGreekNotationLower{\gamma}  }}&#10;\newcommand{\bdelta}  {{\myBoldGreekNotationLower{\delta}  }}&#10;\newcommand{\bepsilon}{{\myBoldGreekNotationLower{\epsilon}}}&#10;\newcommand{\bzeta}   {{\myBoldGreekNotationLower{\zeta}   }}&#10;\newcommand{\btheta}  {{\myBoldGreekNotationLower{\theta}  }}&#10;\newcommand{\biota}   {{\myBoldGreekNotationLower{\iota}   }}&#10;\newcommand{\bkappa}  {{\myBoldGreekNotationLower{\kappa}  }}&#10;\newcommand{\blambda} {{\myBoldGreekNotationLower{\lambda} }}&#10;\newcommand{\bmu}     {{\myBoldGreekNotationLower{\mu}     }}&#10;\newcommand{\bnu}     {{\myBoldGreekNotationLower{\nu}     }}&#10;\newcommand{\bxi}     {{\myBoldGreekNotationLower{\xi}     }}&#10;\newcommand{\bomicron}{{\myBoldGreekNotationLower{\omicron}}}&#10;\newcommand{\bpi}     {{\myBoldGreekNotationLower{\pi}     }}&#10;\newcommand{\brho}    {{\myBoldGreekNotationLower{\rho}    }}&#10;\newcommand{\bsigma}  {{\myBoldGreekNotationLower{\sigma}  }}&#10;\newcommand{\btau}    {{\myBoldGreekNotationLower{\tau}    }}&#10;\newcommand{\bupsilon}{{\myBoldGreekNotationLower{\upsilon}}}&#10;\newcommand{\bphi}    {{\myBoldGreekNotationLower{\phi}    }}&#10;\newcommand{\bchi}    {{\myBoldGreekNotationLower{\chi}    }}&#10;\newcommand{\bpsi}    {{\myBoldGreekNotationLower{\psi}    }}&#10;\newcommand{\bomega}  {{\myBoldGreekNotationLower{\omega}  }}&#10;&#10;\newcommand{\bGamma}  {{\myBoldGreekNotationUpper{\Gamma}  }}&#10;\newcommand{\bDelta}  {{\myBoldGreekNotationUpper{\Delta}  }}&#10;\newcommand{\bTheta}  {{\myBoldGreekNotationUpper{\Theta}  }}&#10;\newcommand{\bLambda} {{\myBoldGreekNotationUpper{\Lambda} }}&#10;\newcommand{\bXi}     {{\myBoldGreekNotationUpper{\Xi}     }}&#10;\newcommand{\bPi}     {{\myBoldGreekNotationUpper{\Pi}     }}&#10;\newcommand{\bSigma}  {{\myBoldGreekNotationUpper{\Sigma}  }}&#10;\newcommand{\bUpsilon}{{\myBoldGreekNotationUpper{\Upsilon}}}&#10;\newcommand{\bPhi}    {{\myBoldGreekNotationUpper{\Phi}    }}&#10;\newcommand{\bPsi}    {{\myBoldGreekNotationUpper{\Psi}    }}&#10;\newcommand{\bOmega}  {{\myBoldGreekNotationUpper{\Omega}  }}&#10;&#10;\newcommand{\inn}[2][0cm]{\mathopen{}\left|{#2}\parbox[h][#1]{0cm}{}\right|}&#10;\newcommand{\invn}[2][0cm]{\mathopen{}\left|\left|{#2}\parbox[h][#1]{0cm}{}\right|\right|}&#10;&#10;%\newcommand{\Sa}{{\mathbf {Sa}}}&#10;%\newcommand{\Topo}{{\mathbf {Topo}}}&#10;%\newcommand{\Sep}{{\mathbf {Sep}}}&#10;%\newcommand{\Str}{{\mathbf {Str}}}&#10;%\newcommand{\Reg}{{\mathbf {Reg}}}&#10;&#10;%\newcommand{\PPhi}{{\pmb \Phi}}&#10;%\newcommand{\PPi}{{\pmb \Pi}}&#10;%\newcommand{\PPhi}{{\bm \Phi}}&#10;%\newcommand{\PPi}{{\bm \Pi}}&#10;\newcommand{\PPhi}{{\Phi}}&#10;\newcommand{\PPi}{{\Pi}}&#10;\newcommand{\ppi}{{\pi}}&#10;\newcommand{\ggam}{{\gamma}}&#10;&#10;\newcommand{\cA}{{\mathcal A}}&#10;\newcommand{\cB}{{\mathcal B}}&#10;\newcommand{\cC}{{\mathcal C}}&#10;\newcommand{\cD}{{\mathcal D}}&#10;\newcommand{\cE}{{\mathcal E}}&#10;\newcommand{\cF}{{\mathcal F}}&#10;\newcommand{\cG}{{\mathcal G}}&#10;\newcommand{\cH}{{\mathcal H}}&#10;\newcommand{\cI}{{\mathcal I}}&#10;\newcommand{\cJ}{{\mathcal J}}&#10;\newcommand{\cK}{{\mathcal K}}&#10;\newcommand{\cL}{{\mathcal L}}&#10;\newcommand{\cM}{{\mathcal M}}&#10;\newcommand{\cN}{{\mathcal N}}&#10;\newcommand{\cO}{{\mathcal O}}&#10;\newcommand{\cP}{{\mathcal P}}&#10;\newcommand{\cQ}{{\mathcal Q}}&#10;\newcommand{\cR}{{\mathcal R}}&#10;\newcommand{\cS}{{\mathcal S}}&#10;\newcommand{\cT}{{\mathcal T}}&#10;\newcommand{\cU}{{\mathcal U}}&#10;\newcommand{\cV}{{\mathcal V}}&#10;\newcommand{\cW}{{\mathcal W}}&#10;\newcommand{\cX}{{\mathcal X}}&#10;\newcommand{\cY}{{\mathcal Y}}&#10;\newcommand{\cZ}{{\mathcal Z}}&#10;&#10;\newcommand{\ca}{{\mathcal a}}&#10;\newcommand{\cb}{{\mathcal b}}&#10;\newcommand{\cc}{{\mathcal c}}&#10;\newcommand{\cd}{{\mathcal d}}&#10;\newcommand{\ce}{{\mathcal e}}&#10;%\newcommand{\cf}{{\mathcal f}}&#10;\newcommand{\cg}{{\mathcal g}}&#10;\newcommand{\ch}{{\mathcal h}}&#10;\newcommand{\ci}{{\mathcal i}}&#10;\newcommand{\cj}{{\mathcal j}}&#10;%\newcommand{\ck}{{\mathcal k}}&#10;\newcommand{\cl}{{\mathcal l}}&#10;\newcommand{\cm}{{\mathcal m}}&#10;\newcommand{\cn}{{\mathcal n}}&#10;\newcommand{\co}{{\mathcal o}}&#10;\newcommand{\cp}{{\mathcal p}}&#10;\newcommand{\cq}{{\mathcal q}}&#10;%\newcommand{\cr}{{\mathcal r}}&#10;\newcommand{\cs}{{\mathcal s}}&#10;\newcommand{\ct}{{\mathcal t}}&#10;\newcommand{\cu}{{\mathcal u}}&#10;\newcommand{\cv}{{\mathcal v}}&#10;\newcommand{\cw}{{\mathcal w}}&#10;\newcommand{\cx}{{\mathcal x}}&#10;\newcommand{\cy}{{\mathcal y}}&#10;\newcommand{\cz}{{\mathcal z}}&#10;&#10;%cool package Styles&#10;\Style{IdentityMatrixSymb=\mI,%&#10;       DSymb={\mathrm d},%&#10;       IntegrateDifferentialDSymb={\mathrm d},%&#10;       TrParen=p,%&#10;       DetParen=p}&#10;\Style{DDisplayFunc=outset}&#10;\renewcommand{\Transpose}[1]{ {#1}^\Transp }&#10;\newcommand{\TransposeInv}[1]{ {#1}^{-\Transp} }&#10;\newcommand{\T}[1]{\Transpose{#1}}&#10;\newcommand{\TInv}[1]{\TransposeInv{#1}}&#10;\newcommand{\Inv}[1]{ {#1}^{-1} }&#10;\newcommand{\Transp}{{{\mathrm T}}}&#10;      &#10;\newcommand{\Rank}[1]    {\operatorname{rank}\inp{#1}}&#10;\newcommand{\Vol}[1]     {\operatorname{vol}\inp{#1}}&#10;\renewcommand{\Vec}[1]   {\operatorname{vec}\inp{#1}}&#10;\renewcommand{\Div}[1]   {\T{\nabla} \, #1}&#10;\newcommand{\Diag}[1]    {\operatorname{diag}\inp{#1}}&#10;\newcommand{\Dim}[1]     {\operatorname{dim}\inp{#1}}&#10;\newcommand{\Diagof}[1]  {\operatorname{diag}^{-1}\inp{#1}}&#10;\newcommand*{\diff}{\mathop{}\!\mathrm{d}} %e.g. $F(x) = \int\!f(x)\diff x$&#10;\newcommand{\Argmin}[1]{\underset{#1}{\operatorname{argmin}} \;}&#10;\newcommand{\Maxof}[1]{\underset{#1}{\operatorname{max}} \;}&#10;\newcommand{\Minof}[1]{\underset{#1}{\operatorname{min}} \;}&#10;&#10;\providecommand{\e}[1]{\ensuremath{\cdot 10^{#1}}}&#10;&#10;%workaround for mathbold in cool, cf. http://tex.stackexchange.com/questions/97910&#10;\let\oldmb\mathbold&#10;\protected\def\mathbold{\oldmb}&#10;&#10;\newcommand{\CB} [1]{{\color{#1}     $\bullet$}}&#10;\newcommand{\CBB}[2]{{\color[#1]{#2} $\bullet$}}&#10;&#10;\newcommand{\ie}{i.e.}&#10;\newcommand{\Ie}{I.e.}&#10;\newcommand{\eg}{e.g.}&#10;\newcommand{\Eg}{E.g.}&#10;\newcommand{\cf}{cf.\ }&#10;\newcommand{\Cf}{Cf.\ }&#10;\newcommand{\etc}{etc.\ }&#10;\newcommand{\wrt}{w.r.t.\ }&#10;\newcommand{\Wrt}{W.r.t.\ }&#10;% \newcommand{\wlog}{w.l.o.g.~}&#10;\newcommand{\Wlog}{W.l.o.g.\ }&#10;\newcommand{\resp}{resp.\ }&#10;\newcommand{\etal}{et al.\ }&#10;&#10;\newtheorem{theorem}{Theorem}&#10;\newtheorem{definition}{Definition}&#10;\newtheorem{expectation}{Expectation}&#10;\newtheorem{problem}{Problem}&#10;%\newtheorem{algorithm}{Algorithm}&#10;&#10;%\newenvironment{fshaded}{%&#10;%\def\FrameCommand{\fcolorbox{framecolor}{shadecolor}}%&#10;%\MakeFramed {\FrameRestore}}%&#10;%{\endMakeFramed}&#10;%&#10;%\newtheorem{theorem}{Theorem}[section]&#10;%&#10;%\newenvironment{fdfn}[1][]{&#10;%\definecolor{shadecolor}{rgb}{.9,.9,1}%DEFINITION_COLORBOX&#10;%\definecolor{framecolor}{rgb}{1,1,1}%&#10;%\begin{fshaded}\begin{theorem}[#1]}{\end{theorem}\end{fshaded}}&#10;%&#10;%&#10;%\begin{fdfn}[Blash]&#10;%Eine Zahlenfolge ...&#10;%\end{fdfn}&#10;%&#10;%\begin{fdfn}[Test]&#10;%Eine Zahlenfolge ...&#10;%\end{fdfn}&#10;&#10;% :mode=latex: %&#10;&#10;\begin{document}&#10;&#10;$f_{01} = 0$&#10;&#10;\end{document}"/>
  <p:tag name="IGUANATEXSIZE" val="2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%\usepackage[osf,sc]{mathpazo}&#10;\usepackage{cool}&#10;\pagestyle{empty}&#10;&#10;%!TEX root = diss.tex&#10;&#10;%%%%%%%%%%%%%%%%%%%%%%%%%%%%%%%%%%%%%%%%%%%%%%%%%%%%%%%%%%%%%&#10;%% LaTeX math macros&#10;%%%%%%%%%%%%%%%%%%%%%%%%%%%%%%%%%%%%%%%%%%%%%%%%%%%%%%%%%%%%%&#10;&#10;\newcommand{\mySetNotation}[1]{{\mathbb{#1}}}&#10;\newcommand{\RRSet}{{\mySetNotation{R}}}&#10;\newcommand{\EESet}{{\mySetNotation{E}}}&#10;\newcommand{\NNSet}{{\mySetNotation{N}}}&#10;\newcommand{\QQSet}{{\mySetNotation{Q}}}&#10;&#10;\newcommand{\myBoldNotation}[1]{{\mathbf #1}}&#10;%\newcommand{\myBoldNotation}[1]{{\mathbold{#1}}} %for euler math&#10;\newcommand{\va}   {{\myBoldNotation{a}}}&#10;\newcommand{\vb}   {{\myBoldNotation{b}}}&#10;\newcommand{\vc}   {{\myBoldNotation{c}}}&#10;\newcommand{\vd}   {{\myBoldNotation{d}}}&#10;\newcommand{\ve}   {{\myBoldNotation{e}}}&#10;\newcommand{\vf}   {{\myBoldNotation{f}}}&#10;\newcommand{\vg}   {{\myBoldNotation{g}}}&#10;\newcommand{\vh}   {{\myBoldNotation{h}}}&#10;\newcommand{\vi}   {{\myBoldNotation{i}}}&#10;\newcommand{\vj}   {{\myBoldNotation{j}}}&#10;\newcommand{\vk}   {{\myBoldNotation{k}}}&#10;\newcommand{\vl}   {{\myBoldNotation{l}}}&#10;\newcommand{\vm}   {{\myBoldNotation{m}}}&#10;\newcommand{\vn}   {{\myBoldNotation{n}}}&#10;\newcommand{\nn}   {{\myBoldNotation{n}}}&#10;\newcommand{\vo}   {{\myBoldNotation{o}}}&#10;\newcommand{\vp}   {{\myBoldNotation{p}}}&#10;\newcommand{\pp}   {{\myBoldNotation{p}}}&#10;\newcommand{\vq}   {{\myBoldNotation{q}}}&#10;\newcommand{\vr}   {{\myBoldNotation{r}}}&#10;\newcommand{\vs}   {{\myBoldNotation{s}}}&#10;\newcommand{\vt}   {{\myBoldNotation{t}}}&#10;\newcommand{\vu}   {{\myBoldNotation{u}}}&#10;\newcommand{\vv}   {{\myBoldNotation{v}}}&#10;\newcommand{\vw}   {{\myBoldNotation{w}}}&#10;\newcommand{\vx}   {{\myBoldNotation{x}}}&#10;\newcommand{\vy}   {{\myBoldNotation{y}}}&#10;\newcommand{\vz}   {{\myBoldNotation{z}}}&#10;\newcommand{\vNull}{{\myBoldNotation{0}}}&#10;\newcommand{\vOne} {{\myBoldNotation{1}}}&#10;&#10;\newcommand{\mA}   {{\myBoldNotation{A}}}&#10;\newcommand{\mB}   {{\myBoldNotation{B}}}&#10;\newcommand{\mC}   {{\myBoldNotation{C}}}&#10;\newcommand{\mD}   {{\myBoldNotation{D}}}&#10;\newcommand{\mE}   {{\myBoldNotation{E}}}&#10;\newcommand{\mF}   {{\myBoldNotation{F}}}&#10;\newcommand{\mG}   {{\myBoldNotation{G}}}&#10;\newcommand{\mH}   {{\myBoldNotation{H}}}&#10;\newcommand{\mI}   {{\myBoldNotation{I}}}&#10;\newcommand{\mJ}   {{\myBoldNotation{J}}}&#10;\newcommand{\mK}   {{\myBoldNotation{K}}}&#10;\newcommand{\mL}   {{\myBoldNotation{L}}}&#10;\newcommand{\mM}   {{\myBoldNotation{M}}}&#10;\newcommand{\mN}   {{\myBoldNotation{N}}}&#10;\newcommand{\mO}   {{\myBoldNotation{O}}}&#10;\newcommand{\mP}   {{\myBoldNotation{P}}}&#10;\newcommand{\mQ}   {{\myBoldNotation{Q}}}&#10;\newcommand{\mR}   {{\myBoldNotation{R}}}&#10;\newcommand{\mS}   {{\myBoldNotation{S}}}&#10;\newcommand{\mT}   {{\myBoldNotation{T}}}&#10;\newcommand{\mU}   {{\myBoldNotation{U}}}&#10;\newcommand{\mV}   {{\myBoldNotation{V}}}&#10;\newcommand{\mW}   {{\myBoldNotation{W}}}&#10;\newcommand{\mX}   {{\myBoldNotation{X}}}&#10;\newcommand{\mY}   {{\myBoldNotation{Y}}}&#10;\newcommand{\mZ}   {{\myBoldNotation{Z}}}&#10;\newcommand{\mNull}{{\myBoldNotation{0}}}&#10;&#10;%\newcommand{\myBoldGreekNotation}[1]{\boldsymbol{#1}}&#10;\newcommand{\myBoldGreekNotationLower}[1]{{\bm{#1}}}&#10;\newcommand{\myBoldGreekNotationUpper}[1]{{\bm{#1}}}&#10;\newcommand{\balpha}  {{\myBoldGreekNotationLower{\alpha}  }}&#10;\newcommand{\bbeta}   {{\myBoldGreekNotationLower{\beta}   }}&#10;\newcommand{\bgamma}  {{\myBoldGreekNotationLower{\gamma}  }}&#10;\newcommand{\bdelta}  {{\myBoldGreekNotationLower{\delta}  }}&#10;\newcommand{\bepsilon}{{\myBoldGreekNotationLower{\epsilon}}}&#10;\newcommand{\bzeta}   {{\myBoldGreekNotationLower{\zeta}   }}&#10;\newcommand{\btheta}  {{\myBoldGreekNotationLower{\theta}  }}&#10;\newcommand{\biota}   {{\myBoldGreekNotationLower{\iota}   }}&#10;\newcommand{\bkappa}  {{\myBoldGreekNotationLower{\kappa}  }}&#10;\newcommand{\blambda} {{\myBoldGreekNotationLower{\lambda} }}&#10;\newcommand{\bmu}     {{\myBoldGreekNotationLower{\mu}     }}&#10;\newcommand{\bnu}     {{\myBoldGreekNotationLower{\nu}     }}&#10;\newcommand{\bxi}     {{\myBoldGreekNotationLower{\xi}     }}&#10;\newcommand{\bomicron}{{\myBoldGreekNotationLower{\omicron}}}&#10;\newcommand{\bpi}     {{\myBoldGreekNotationLower{\pi}     }}&#10;\newcommand{\brho}    {{\myBoldGreekNotationLower{\rho}    }}&#10;\newcommand{\bsigma}  {{\myBoldGreekNotationLower{\sigma}  }}&#10;\newcommand{\btau}    {{\myBoldGreekNotationLower{\tau}    }}&#10;\newcommand{\bupsilon}{{\myBoldGreekNotationLower{\upsilon}}}&#10;\newcommand{\bphi}    {{\myBoldGreekNotationLower{\phi}    }}&#10;\newcommand{\bchi}    {{\myBoldGreekNotationLower{\chi}    }}&#10;\newcommand{\bpsi}    {{\myBoldGreekNotationLower{\psi}    }}&#10;\newcommand{\bomega}  {{\myBoldGreekNotationLower{\omega}  }}&#10;&#10;\newcommand{\bGamma}  {{\myBoldGreekNotationUpper{\Gamma}  }}&#10;\newcommand{\bDelta}  {{\myBoldGreekNotationUpper{\Delta}  }}&#10;\newcommand{\bTheta}  {{\myBoldGreekNotationUpper{\Theta}  }}&#10;\newcommand{\bLambda} {{\myBoldGreekNotationUpper{\Lambda} }}&#10;\newcommand{\bXi}     {{\myBoldGreekNotationUpper{\Xi}     }}&#10;\newcommand{\bPi}     {{\myBoldGreekNotationUpper{\Pi}     }}&#10;\newcommand{\bSigma}  {{\myBoldGreekNotationUpper{\Sigma}  }}&#10;\newcommand{\bUpsilon}{{\myBoldGreekNotationUpper{\Upsilon}}}&#10;\newcommand{\bPhi}    {{\myBoldGreekNotationUpper{\Phi}    }}&#10;\newcommand{\bPsi}    {{\myBoldGreekNotationUpper{\Psi}    }}&#10;\newcommand{\bOmega}  {{\myBoldGreekNotationUpper{\Omega}  }}&#10;&#10;\newcommand{\inn}[2][0cm]{\mathopen{}\left|{#2}\parbox[h][#1]{0cm}{}\right|}&#10;\newcommand{\invn}[2][0cm]{\mathopen{}\left|\left|{#2}\parbox[h][#1]{0cm}{}\right|\right|}&#10;&#10;%\newcommand{\Sa}{{\mathbf {Sa}}}&#10;%\newcommand{\Topo}{{\mathbf {Topo}}}&#10;%\newcommand{\Sep}{{\mathbf {Sep}}}&#10;%\newcommand{\Str}{{\mathbf {Str}}}&#10;%\newcommand{\Reg}{{\mathbf {Reg}}}&#10;&#10;%\newcommand{\PPhi}{{\pmb \Phi}}&#10;%\newcommand{\PPi}{{\pmb \Pi}}&#10;%\newcommand{\PPhi}{{\bm \Phi}}&#10;%\newcommand{\PPi}{{\bm \Pi}}&#10;\newcommand{\PPhi}{{\Phi}}&#10;\newcommand{\PPi}{{\Pi}}&#10;\newcommand{\ppi}{{\pi}}&#10;\newcommand{\ggam}{{\gamma}}&#10;&#10;\newcommand{\cA}{{\mathcal A}}&#10;\newcommand{\cB}{{\mathcal B}}&#10;\newcommand{\cC}{{\mathcal C}}&#10;\newcommand{\cD}{{\mathcal D}}&#10;\newcommand{\cE}{{\mathcal E}}&#10;\newcommand{\cF}{{\mathcal F}}&#10;\newcommand{\cG}{{\mathcal G}}&#10;\newcommand{\cH}{{\mathcal H}}&#10;\newcommand{\cI}{{\mathcal I}}&#10;\newcommand{\cJ}{{\mathcal J}}&#10;\newcommand{\cK}{{\mathcal K}}&#10;\newcommand{\cL}{{\mathcal L}}&#10;\newcommand{\cM}{{\mathcal M}}&#10;\newcommand{\cN}{{\mathcal N}}&#10;\newcommand{\cO}{{\mathcal O}}&#10;\newcommand{\cP}{{\mathcal P}}&#10;\newcommand{\cQ}{{\mathcal Q}}&#10;\newcommand{\cR}{{\mathcal R}}&#10;\newcommand{\cS}{{\mathcal S}}&#10;\newcommand{\cT}{{\mathcal T}}&#10;\newcommand{\cU}{{\mathcal U}}&#10;\newcommand{\cV}{{\mathcal V}}&#10;\newcommand{\cW}{{\mathcal W}}&#10;\newcommand{\cX}{{\mathcal X}}&#10;\newcommand{\cY}{{\mathcal Y}}&#10;\newcommand{\cZ}{{\mathcal Z}}&#10;&#10;\newcommand{\ca}{{\mathcal a}}&#10;\newcommand{\cb}{{\mathcal b}}&#10;\newcommand{\cc}{{\mathcal c}}&#10;\newcommand{\cd}{{\mathcal d}}&#10;\newcommand{\ce}{{\mathcal e}}&#10;%\newcommand{\cf}{{\mathcal f}}&#10;\newcommand{\cg}{{\mathcal g}}&#10;\newcommand{\ch}{{\mathcal h}}&#10;\newcommand{\ci}{{\mathcal i}}&#10;\newcommand{\cj}{{\mathcal j}}&#10;%\newcommand{\ck}{{\mathcal k}}&#10;\newcommand{\cl}{{\mathcal l}}&#10;\newcommand{\cm}{{\mathcal m}}&#10;\newcommand{\cn}{{\mathcal n}}&#10;\newcommand{\co}{{\mathcal o}}&#10;\newcommand{\cp}{{\mathcal p}}&#10;\newcommand{\cq}{{\mathcal q}}&#10;%\newcommand{\cr}{{\mathcal r}}&#10;\newcommand{\cs}{{\mathcal s}}&#10;\newcommand{\ct}{{\mathcal t}}&#10;\newcommand{\cu}{{\mathcal u}}&#10;\newcommand{\cv}{{\mathcal v}}&#10;\newcommand{\cw}{{\mathcal w}}&#10;\newcommand{\cx}{{\mathcal x}}&#10;\newcommand{\cy}{{\mathcal y}}&#10;\newcommand{\cz}{{\mathcal z}}&#10;&#10;%cool package Styles&#10;\Style{IdentityMatrixSymb=\mI,%&#10;       DSymb={\mathrm d},%&#10;       IntegrateDifferentialDSymb={\mathrm d},%&#10;       TrParen=p,%&#10;       DetParen=p}&#10;\Style{DDisplayFunc=outset}&#10;\renewcommand{\Transpose}[1]{ {#1}^\Transp }&#10;\newcommand{\TransposeInv}[1]{ {#1}^{-\Transp} }&#10;\newcommand{\T}[1]{\Transpose{#1}}&#10;\newcommand{\TInv}[1]{\TransposeInv{#1}}&#10;\newcommand{\Inv}[1]{ {#1}^{-1} }&#10;\newcommand{\Transp}{{{\mathrm T}}}&#10;      &#10;\newcommand{\Rank}[1]    {\operatorname{rank}\inp{#1}}&#10;\newcommand{\Vol}[1]     {\operatorname{vol}\inp{#1}}&#10;\renewcommand{\Vec}[1]   {\operatorname{vec}\inp{#1}}&#10;\renewcommand{\Div}[1]   {\T{\nabla} \, #1}&#10;\newcommand{\Diag}[1]    {\operatorname{diag}\inp{#1}}&#10;\newcommand{\Dim}[1]     {\operatorname{dim}\inp{#1}}&#10;\newcommand{\Diagof}[1]  {\operatorname{diag}^{-1}\inp{#1}}&#10;\newcommand*{\diff}{\mathop{}\!\mathrm{d}} %e.g. $F(x) = \int\!f(x)\diff x$&#10;\newcommand{\Argmin}[1]{\underset{#1}{\operatorname{argmin}} \;}&#10;\newcommand{\Maxof}[1]{\underset{#1}{\operatorname{max}} \;}&#10;\newcommand{\Minof}[1]{\underset{#1}{\operatorname{min}} \;}&#10;&#10;\providecommand{\e}[1]{\ensuremath{\cdot 10^{#1}}}&#10;&#10;%workaround for mathbold in cool, cf. http://tex.stackexchange.com/questions/97910&#10;\let\oldmb\mathbold&#10;\protected\def\mathbold{\oldmb}&#10;&#10;\newcommand{\CB} [1]{{\color{#1}     $\bullet$}}&#10;\newcommand{\CBB}[2]{{\color[#1]{#2} $\bullet$}}&#10;&#10;\newcommand{\ie}{i.e.}&#10;\newcommand{\Ie}{I.e.}&#10;\newcommand{\eg}{e.g.}&#10;\newcommand{\Eg}{E.g.}&#10;\newcommand{\cf}{cf.\ }&#10;\newcommand{\Cf}{Cf.\ }&#10;\newcommand{\etc}{etc.\ }&#10;\newcommand{\wrt}{w.r.t.\ }&#10;\newcommand{\Wrt}{W.r.t.\ }&#10;% \newcommand{\wlog}{w.l.o.g.~}&#10;\newcommand{\Wlog}{W.l.o.g.\ }&#10;\newcommand{\resp}{resp.\ }&#10;\newcommand{\etal}{et al.\ }&#10;&#10;\newtheorem{theorem}{Theorem}&#10;\newtheorem{definition}{Definition}&#10;\newtheorem{expectation}{Expectation}&#10;\newtheorem{problem}{Problem}&#10;%\newtheorem{algorithm}{Algorithm}&#10;&#10;%\newenvironment{fshaded}{%&#10;%\def\FrameCommand{\fcolorbox{framecolor}{shadecolor}}%&#10;%\MakeFramed {\FrameRestore}}%&#10;%{\endMakeFramed}&#10;%&#10;%\newtheorem{theorem}{Theorem}[section]&#10;%&#10;%\newenvironment{fdfn}[1][]{&#10;%\definecolor{shadecolor}{rgb}{.9,.9,1}%DEFINITION_COLORBOX&#10;%\definecolor{framecolor}{rgb}{1,1,1}%&#10;%\begin{fshaded}\begin{theorem}[#1]}{\end{theorem}\end{fshaded}}&#10;%&#10;%&#10;%\begin{fdfn}[Blash]&#10;%Eine Zahlenfolge ...&#10;%\end{fdfn}&#10;%&#10;%\begin{fdfn}[Test]&#10;%Eine Zahlenfolge ...&#10;%\end{fdfn}&#10;&#10;% :mode=latex: %&#10;&#10;\begin{document}&#10;&#10;$f(x)$&#10;&#10;\end{document}"/>
  <p:tag name="IGUANATEXSIZE" val="30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%\usepackage[osf,sc]{mathpazo}&#10;\usepackage{cool}&#10;\pagestyle{empty}&#10;&#10;%!TEX root = diss.tex&#10;&#10;%%%%%%%%%%%%%%%%%%%%%%%%%%%%%%%%%%%%%%%%%%%%%%%%%%%%%%%%%%%%%&#10;%% LaTeX math macros&#10;%%%%%%%%%%%%%%%%%%%%%%%%%%%%%%%%%%%%%%%%%%%%%%%%%%%%%%%%%%%%%&#10;&#10;\newcommand{\mySetNotation}[1]{{\mathbb{#1}}}&#10;\newcommand{\RRSet}{{\mySetNotation{R}}}&#10;\newcommand{\EESet}{{\mySetNotation{E}}}&#10;\newcommand{\NNSet}{{\mySetNotation{N}}}&#10;\newcommand{\QQSet}{{\mySetNotation{Q}}}&#10;&#10;\newcommand{\myBoldNotation}[1]{{\mathbf #1}}&#10;%\newcommand{\myBoldNotation}[1]{{\mathbold{#1}}} %for euler math&#10;\newcommand{\va}   {{\myBoldNotation{a}}}&#10;\newcommand{\vb}   {{\myBoldNotation{b}}}&#10;\newcommand{\vc}   {{\myBoldNotation{c}}}&#10;\newcommand{\vd}   {{\myBoldNotation{d}}}&#10;\newcommand{\ve}   {{\myBoldNotation{e}}}&#10;\newcommand{\vf}   {{\myBoldNotation{f}}}&#10;\newcommand{\vg}   {{\myBoldNotation{g}}}&#10;\newcommand{\vh}   {{\myBoldNotation{h}}}&#10;\newcommand{\vi}   {{\myBoldNotation{i}}}&#10;\newcommand{\vj}   {{\myBoldNotation{j}}}&#10;\newcommand{\vk}   {{\myBoldNotation{k}}}&#10;\newcommand{\vl}   {{\myBoldNotation{l}}}&#10;\newcommand{\vm}   {{\myBoldNotation{m}}}&#10;\newcommand{\vn}   {{\myBoldNotation{n}}}&#10;\newcommand{\nn}   {{\myBoldNotation{n}}}&#10;\newcommand{\vo}   {{\myBoldNotation{o}}}&#10;\newcommand{\vp}   {{\myBoldNotation{p}}}&#10;\newcommand{\pp}   {{\myBoldNotation{p}}}&#10;\newcommand{\vq}   {{\myBoldNotation{q}}}&#10;\newcommand{\vr}   {{\myBoldNotation{r}}}&#10;\newcommand{\vs}   {{\myBoldNotation{s}}}&#10;\newcommand{\vt}   {{\myBoldNotation{t}}}&#10;\newcommand{\vu}   {{\myBoldNotation{u}}}&#10;\newcommand{\vv}   {{\myBoldNotation{v}}}&#10;\newcommand{\vw}   {{\myBoldNotation{w}}}&#10;\newcommand{\vx}   {{\myBoldNotation{x}}}&#10;\newcommand{\vy}   {{\myBoldNotation{y}}}&#10;\newcommand{\vz}   {{\myBoldNotation{z}}}&#10;\newcommand{\vNull}{{\myBoldNotation{0}}}&#10;\newcommand{\vOne} {{\myBoldNotation{1}}}&#10;&#10;\newcommand{\mA}   {{\myBoldNotation{A}}}&#10;\newcommand{\mB}   {{\myBoldNotation{B}}}&#10;\newcommand{\mC}   {{\myBoldNotation{C}}}&#10;\newcommand{\mD}   {{\myBoldNotation{D}}}&#10;\newcommand{\mE}   {{\myBoldNotation{E}}}&#10;\newcommand{\mF}   {{\myBoldNotation{F}}}&#10;\newcommand{\mG}   {{\myBoldNotation{G}}}&#10;\newcommand{\mH}   {{\myBoldNotation{H}}}&#10;\newcommand{\mI}   {{\myBoldNotation{I}}}&#10;\newcommand{\mJ}   {{\myBoldNotation{J}}}&#10;\newcommand{\mK}   {{\myBoldNotation{K}}}&#10;\newcommand{\mL}   {{\myBoldNotation{L}}}&#10;\newcommand{\mM}   {{\myBoldNotation{M}}}&#10;\newcommand{\mN}   {{\myBoldNotation{N}}}&#10;\newcommand{\mO}   {{\myBoldNotation{O}}}&#10;\newcommand{\mP}   {{\myBoldNotation{P}}}&#10;\newcommand{\mQ}   {{\myBoldNotation{Q}}}&#10;\newcommand{\mR}   {{\myBoldNotation{R}}}&#10;\newcommand{\mS}   {{\myBoldNotation{S}}}&#10;\newcommand{\mT}   {{\myBoldNotation{T}}}&#10;\newcommand{\mU}   {{\myBoldNotation{U}}}&#10;\newcommand{\mV}   {{\myBoldNotation{V}}}&#10;\newcommand{\mW}   {{\myBoldNotation{W}}}&#10;\newcommand{\mX}   {{\myBoldNotation{X}}}&#10;\newcommand{\mY}   {{\myBoldNotation{Y}}}&#10;\newcommand{\mZ}   {{\myBoldNotation{Z}}}&#10;\newcommand{\mNull}{{\myBoldNotation{0}}}&#10;&#10;%\newcommand{\myBoldGreekNotation}[1]{\boldsymbol{#1}}&#10;\newcommand{\myBoldGreekNotationLower}[1]{{\bm{#1}}}&#10;\newcommand{\myBoldGreekNotationUpper}[1]{{\bm{#1}}}&#10;\newcommand{\balpha}  {{\myBoldGreekNotationLower{\alpha}  }}&#10;\newcommand{\bbeta}   {{\myBoldGreekNotationLower{\beta}   }}&#10;\newcommand{\bgamma}  {{\myBoldGreekNotationLower{\gamma}  }}&#10;\newcommand{\bdelta}  {{\myBoldGreekNotationLower{\delta}  }}&#10;\newcommand{\bepsilon}{{\myBoldGreekNotationLower{\epsilon}}}&#10;\newcommand{\bzeta}   {{\myBoldGreekNotationLower{\zeta}   }}&#10;\newcommand{\btheta}  {{\myBoldGreekNotationLower{\theta}  }}&#10;\newcommand{\biota}   {{\myBoldGreekNotationLower{\iota}   }}&#10;\newcommand{\bkappa}  {{\myBoldGreekNotationLower{\kappa}  }}&#10;\newcommand{\blambda} {{\myBoldGreekNotationLower{\lambda} }}&#10;\newcommand{\bmu}     {{\myBoldGreekNotationLower{\mu}     }}&#10;\newcommand{\bnu}     {{\myBoldGreekNotationLower{\nu}     }}&#10;\newcommand{\bxi}     {{\myBoldGreekNotationLower{\xi}     }}&#10;\newcommand{\bomicron}{{\myBoldGreekNotationLower{\omicron}}}&#10;\newcommand{\bpi}     {{\myBoldGreekNotationLower{\pi}     }}&#10;\newcommand{\brho}    {{\myBoldGreekNotationLower{\rho}    }}&#10;\newcommand{\bsigma}  {{\myBoldGreekNotationLower{\sigma}  }}&#10;\newcommand{\btau}    {{\myBoldGreekNotationLower{\tau}    }}&#10;\newcommand{\bupsilon}{{\myBoldGreekNotationLower{\upsilon}}}&#10;\newcommand{\bphi}    {{\myBoldGreekNotationLower{\phi}    }}&#10;\newcommand{\bchi}    {{\myBoldGreekNotationLower{\chi}    }}&#10;\newcommand{\bpsi}    {{\myBoldGreekNotationLower{\psi}    }}&#10;\newcommand{\bomega}  {{\myBoldGreekNotationLower{\omega}  }}&#10;&#10;\newcommand{\bGamma}  {{\myBoldGreekNotationUpper{\Gamma}  }}&#10;\newcommand{\bDelta}  {{\myBoldGreekNotationUpper{\Delta}  }}&#10;\newcommand{\bTheta}  {{\myBoldGreekNotationUpper{\Theta}  }}&#10;\newcommand{\bLambda} {{\myBoldGreekNotationUpper{\Lambda} }}&#10;\newcommand{\bXi}     {{\myBoldGreekNotationUpper{\Xi}     }}&#10;\newcommand{\bPi}     {{\myBoldGreekNotationUpper{\Pi}     }}&#10;\newcommand{\bSigma}  {{\myBoldGreekNotationUpper{\Sigma}  }}&#10;\newcommand{\bUpsilon}{{\myBoldGreekNotationUpper{\Upsilon}}}&#10;\newcommand{\bPhi}    {{\myBoldGreekNotationUpper{\Phi}    }}&#10;\newcommand{\bPsi}    {{\myBoldGreekNotationUpper{\Psi}    }}&#10;\newcommand{\bOmega}  {{\myBoldGreekNotationUpper{\Omega}  }}&#10;&#10;\newcommand{\inn}[2][0cm]{\mathopen{}\left|{#2}\parbox[h][#1]{0cm}{}\right|}&#10;\newcommand{\invn}[2][0cm]{\mathopen{}\left|\left|{#2}\parbox[h][#1]{0cm}{}\right|\right|}&#10;&#10;%\newcommand{\Sa}{{\mathbf {Sa}}}&#10;%\newcommand{\Topo}{{\mathbf {Topo}}}&#10;%\newcommand{\Sep}{{\mathbf {Sep}}}&#10;%\newcommand{\Str}{{\mathbf {Str}}}&#10;%\newcommand{\Reg}{{\mathbf {Reg}}}&#10;&#10;%\newcommand{\PPhi}{{\pmb \Phi}}&#10;%\newcommand{\PPi}{{\pmb \Pi}}&#10;%\newcommand{\PPhi}{{\bm \Phi}}&#10;%\newcommand{\PPi}{{\bm \Pi}}&#10;\newcommand{\PPhi}{{\Phi}}&#10;\newcommand{\PPi}{{\Pi}}&#10;\newcommand{\ppi}{{\pi}}&#10;\newcommand{\ggam}{{\gamma}}&#10;&#10;\newcommand{\cA}{{\mathcal A}}&#10;\newcommand{\cB}{{\mathcal B}}&#10;\newcommand{\cC}{{\mathcal C}}&#10;\newcommand{\cD}{{\mathcal D}}&#10;\newcommand{\cE}{{\mathcal E}}&#10;\newcommand{\cF}{{\mathcal F}}&#10;\newcommand{\cG}{{\mathcal G}}&#10;\newcommand{\cH}{{\mathcal H}}&#10;\newcommand{\cI}{{\mathcal I}}&#10;\newcommand{\cJ}{{\mathcal J}}&#10;\newcommand{\cK}{{\mathcal K}}&#10;\newcommand{\cL}{{\mathcal L}}&#10;\newcommand{\cM}{{\mathcal M}}&#10;\newcommand{\cN}{{\mathcal N}}&#10;\newcommand{\cO}{{\mathcal O}}&#10;\newcommand{\cP}{{\mathcal P}}&#10;\newcommand{\cQ}{{\mathcal Q}}&#10;\newcommand{\cR}{{\mathcal R}}&#10;\newcommand{\cS}{{\mathcal S}}&#10;\newcommand{\cT}{{\mathcal T}}&#10;\newcommand{\cU}{{\mathcal U}}&#10;\newcommand{\cV}{{\mathcal V}}&#10;\newcommand{\cW}{{\mathcal W}}&#10;\newcommand{\cX}{{\mathcal X}}&#10;\newcommand{\cY}{{\mathcal Y}}&#10;\newcommand{\cZ}{{\mathcal Z}}&#10;&#10;\newcommand{\ca}{{\mathcal a}}&#10;\newcommand{\cb}{{\mathcal b}}&#10;\newcommand{\cc}{{\mathcal c}}&#10;\newcommand{\cd}{{\mathcal d}}&#10;\newcommand{\ce}{{\mathcal e}}&#10;%\newcommand{\cf}{{\mathcal f}}&#10;\newcommand{\cg}{{\mathcal g}}&#10;\newcommand{\ch}{{\mathcal h}}&#10;\newcommand{\ci}{{\mathcal i}}&#10;\newcommand{\cj}{{\mathcal j}}&#10;%\newcommand{\ck}{{\mathcal k}}&#10;\newcommand{\cl}{{\mathcal l}}&#10;\newcommand{\cm}{{\mathcal m}}&#10;\newcommand{\cn}{{\mathcal n}}&#10;\newcommand{\co}{{\mathcal o}}&#10;\newcommand{\cp}{{\mathcal p}}&#10;\newcommand{\cq}{{\mathcal q}}&#10;%\newcommand{\cr}{{\mathcal r}}&#10;\newcommand{\cs}{{\mathcal s}}&#10;\newcommand{\ct}{{\mathcal t}}&#10;\newcommand{\cu}{{\mathcal u}}&#10;\newcommand{\cv}{{\mathcal v}}&#10;\newcommand{\cw}{{\mathcal w}}&#10;\newcommand{\cx}{{\mathcal x}}&#10;\newcommand{\cy}{{\mathcal y}}&#10;\newcommand{\cz}{{\mathcal z}}&#10;&#10;%cool package Styles&#10;\Style{IdentityMatrixSymb=\mI,%&#10;       DSymb={\mathrm d},%&#10;       IntegrateDifferentialDSymb={\mathrm d},%&#10;       TrParen=p,%&#10;       DetParen=p}&#10;\Style{DDisplayFunc=outset}&#10;\renewcommand{\Transpose}[1]{ {#1}^\Transp }&#10;\newcommand{\TransposeInv}[1]{ {#1}^{-\Transp} }&#10;\newcommand{\T}[1]{\Transpose{#1}}&#10;\newcommand{\TInv}[1]{\TransposeInv{#1}}&#10;\newcommand{\Inv}[1]{ {#1}^{-1} }&#10;\newcommand{\Transp}{{{\mathrm T}}}&#10;      &#10;\newcommand{\Rank}[1]    {\operatorname{rank}\inp{#1}}&#10;\newcommand{\Vol}[1]     {\operatorname{vol}\inp{#1}}&#10;\renewcommand{\Vec}[1]   {\operatorname{vec}\inp{#1}}&#10;\renewcommand{\Div}[1]   {\T{\nabla} \, #1}&#10;\newcommand{\Diag}[1]    {\operatorname{diag}\inp{#1}}&#10;\newcommand{\Dim}[1]     {\operatorname{dim}\inp{#1}}&#10;\newcommand{\Diagof}[1]  {\operatorname{diag}^{-1}\inp{#1}}&#10;\newcommand*{\diff}{\mathop{}\!\mathrm{d}} %e.g. $F(x) = \int\!f(x)\diff x$&#10;\newcommand{\Argmin}[1]{\underset{#1}{\operatorname{argmin}} \;}&#10;\newcommand{\Maxof}[1]{\underset{#1}{\operatorname{max}} \;}&#10;\newcommand{\Minof}[1]{\underset{#1}{\operatorname{min}} \;}&#10;&#10;\providecommand{\e}[1]{\ensuremath{\cdot 10^{#1}}}&#10;&#10;%workaround for mathbold in cool, cf. http://tex.stackexchange.com/questions/97910&#10;\let\oldmb\mathbold&#10;\protected\def\mathbold{\oldmb}&#10;&#10;\newcommand{\CB} [1]{{\color{#1}     $\bullet$}}&#10;\newcommand{\CBB}[2]{{\color[#1]{#2} $\bullet$}}&#10;&#10;\newcommand{\ie}{i.e.}&#10;\newcommand{\Ie}{I.e.}&#10;\newcommand{\eg}{e.g.}&#10;\newcommand{\Eg}{E.g.}&#10;\newcommand{\cf}{cf.\ }&#10;\newcommand{\Cf}{Cf.\ }&#10;\newcommand{\etc}{etc.\ }&#10;\newcommand{\wrt}{w.r.t.\ }&#10;\newcommand{\Wrt}{W.r.t.\ }&#10;% \newcommand{\wlog}{w.l.o.g.~}&#10;\newcommand{\Wlog}{W.l.o.g.\ }&#10;\newcommand{\resp}{resp.\ }&#10;\newcommand{\etal}{et al.\ }&#10;&#10;\newtheorem{theorem}{Theorem}&#10;\newtheorem{definition}{Definition}&#10;\newtheorem{expectation}{Expectation}&#10;\newtheorem{problem}{Problem}&#10;%\newtheorem{algorithm}{Algorithm}&#10;&#10;%\newenvironment{fshaded}{%&#10;%\def\FrameCommand{\fcolorbox{framecolor}{shadecolor}}%&#10;%\MakeFramed {\FrameRestore}}%&#10;%{\endMakeFramed}&#10;%&#10;%\newtheorem{theorem}{Theorem}[section]&#10;%&#10;%\newenvironment{fdfn}[1][]{&#10;%\definecolor{shadecolor}{rgb}{.9,.9,1}%DEFINITION_COLORBOX&#10;%\definecolor{framecolor}{rgb}{1,1,1}%&#10;%\begin{fshaded}\begin{theorem}[#1]}{\end{theorem}\end{fshaded}}&#10;%&#10;%&#10;%\begin{fdfn}[Blash]&#10;%Eine Zahlenfolge ...&#10;%\end{fdfn}&#10;%&#10;%\begin{fdfn}[Test]&#10;%Eine Zahlenfolge ...&#10;%\end{fdfn}&#10;&#10;% :mode=latex: %&#10;&#10;\begin{document}&#10;&#10;$f_{00} = 1$&#10;&#10;\end{document}"/>
  <p:tag name="IGUANATEXSIZE" val="22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%\usepackage[osf,sc]{mathpazo}&#10;\usepackage{cool}&#10;\pagestyle{empty}&#10;&#10;%!TEX root = diss.tex&#10;&#10;%%%%%%%%%%%%%%%%%%%%%%%%%%%%%%%%%%%%%%%%%%%%%%%%%%%%%%%%%%%%%&#10;%% LaTeX math macros&#10;%%%%%%%%%%%%%%%%%%%%%%%%%%%%%%%%%%%%%%%%%%%%%%%%%%%%%%%%%%%%%&#10;&#10;\newcommand{\mySetNotation}[1]{{\mathbb{#1}}}&#10;\newcommand{\RRSet}{{\mySetNotation{R}}}&#10;\newcommand{\EESet}{{\mySetNotation{E}}}&#10;\newcommand{\NNSet}{{\mySetNotation{N}}}&#10;\newcommand{\QQSet}{{\mySetNotation{Q}}}&#10;&#10;\newcommand{\myBoldNotation}[1]{{\mathbf #1}}&#10;%\newcommand{\myBoldNotation}[1]{{\mathbold{#1}}} %for euler math&#10;\newcommand{\va}   {{\myBoldNotation{a}}}&#10;\newcommand{\vb}   {{\myBoldNotation{b}}}&#10;\newcommand{\vc}   {{\myBoldNotation{c}}}&#10;\newcommand{\vd}   {{\myBoldNotation{d}}}&#10;\newcommand{\ve}   {{\myBoldNotation{e}}}&#10;\newcommand{\vf}   {{\myBoldNotation{f}}}&#10;\newcommand{\vg}   {{\myBoldNotation{g}}}&#10;\newcommand{\vh}   {{\myBoldNotation{h}}}&#10;\newcommand{\vi}   {{\myBoldNotation{i}}}&#10;\newcommand{\vj}   {{\myBoldNotation{j}}}&#10;\newcommand{\vk}   {{\myBoldNotation{k}}}&#10;\newcommand{\vl}   {{\myBoldNotation{l}}}&#10;\newcommand{\vm}   {{\myBoldNotation{m}}}&#10;\newcommand{\vn}   {{\myBoldNotation{n}}}&#10;\newcommand{\nn}   {{\myBoldNotation{n}}}&#10;\newcommand{\vo}   {{\myBoldNotation{o}}}&#10;\newcommand{\vp}   {{\myBoldNotation{p}}}&#10;\newcommand{\pp}   {{\myBoldNotation{p}}}&#10;\newcommand{\vq}   {{\myBoldNotation{q}}}&#10;\newcommand{\vr}   {{\myBoldNotation{r}}}&#10;\newcommand{\vs}   {{\myBoldNotation{s}}}&#10;\newcommand{\vt}   {{\myBoldNotation{t}}}&#10;\newcommand{\vu}   {{\myBoldNotation{u}}}&#10;\newcommand{\vv}   {{\myBoldNotation{v}}}&#10;\newcommand{\vw}   {{\myBoldNotation{w}}}&#10;\newcommand{\vx}   {{\myBoldNotation{x}}}&#10;\newcommand{\vy}   {{\myBoldNotation{y}}}&#10;\newcommand{\vz}   {{\myBoldNotation{z}}}&#10;\newcommand{\vNull}{{\myBoldNotation{0}}}&#10;\newcommand{\vOne} {{\myBoldNotation{1}}}&#10;&#10;\newcommand{\mA}   {{\myBoldNotation{A}}}&#10;\newcommand{\mB}   {{\myBoldNotation{B}}}&#10;\newcommand{\mC}   {{\myBoldNotation{C}}}&#10;\newcommand{\mD}   {{\myBoldNotation{D}}}&#10;\newcommand{\mE}   {{\myBoldNotation{E}}}&#10;\newcommand{\mF}   {{\myBoldNotation{F}}}&#10;\newcommand{\mG}   {{\myBoldNotation{G}}}&#10;\newcommand{\mH}   {{\myBoldNotation{H}}}&#10;\newcommand{\mI}   {{\myBoldNotation{I}}}&#10;\newcommand{\mJ}   {{\myBoldNotation{J}}}&#10;\newcommand{\mK}   {{\myBoldNotation{K}}}&#10;\newcommand{\mL}   {{\myBoldNotation{L}}}&#10;\newcommand{\mM}   {{\myBoldNotation{M}}}&#10;\newcommand{\mN}   {{\myBoldNotation{N}}}&#10;\newcommand{\mO}   {{\myBoldNotation{O}}}&#10;\newcommand{\mP}   {{\myBoldNotation{P}}}&#10;\newcommand{\mQ}   {{\myBoldNotation{Q}}}&#10;\newcommand{\mR}   {{\myBoldNotation{R}}}&#10;\newcommand{\mS}   {{\myBoldNotation{S}}}&#10;\newcommand{\mT}   {{\myBoldNotation{T}}}&#10;\newcommand{\mU}   {{\myBoldNotation{U}}}&#10;\newcommand{\mV}   {{\myBoldNotation{V}}}&#10;\newcommand{\mW}   {{\myBoldNotation{W}}}&#10;\newcommand{\mX}   {{\myBoldNotation{X}}}&#10;\newcommand{\mY}   {{\myBoldNotation{Y}}}&#10;\newcommand{\mZ}   {{\myBoldNotation{Z}}}&#10;\newcommand{\mNull}{{\myBoldNotation{0}}}&#10;&#10;%\newcommand{\myBoldGreekNotation}[1]{\boldsymbol{#1}}&#10;\newcommand{\myBoldGreekNotationLower}[1]{{\bm{#1}}}&#10;\newcommand{\myBoldGreekNotationUpper}[1]{{\bm{#1}}}&#10;\newcommand{\balpha}  {{\myBoldGreekNotationLower{\alpha}  }}&#10;\newcommand{\bbeta}   {{\myBoldGreekNotationLower{\beta}   }}&#10;\newcommand{\bgamma}  {{\myBoldGreekNotationLower{\gamma}  }}&#10;\newcommand{\bdelta}  {{\myBoldGreekNotationLower{\delta}  }}&#10;\newcommand{\bepsilon}{{\myBoldGreekNotationLower{\epsilon}}}&#10;\newcommand{\bzeta}   {{\myBoldGreekNotationLower{\zeta}   }}&#10;\newcommand{\btheta}  {{\myBoldGreekNotationLower{\theta}  }}&#10;\newcommand{\biota}   {{\myBoldGreekNotationLower{\iota}   }}&#10;\newcommand{\bkappa}  {{\myBoldGreekNotationLower{\kappa}  }}&#10;\newcommand{\blambda} {{\myBoldGreekNotationLower{\lambda} }}&#10;\newcommand{\bmu}     {{\myBoldGreekNotationLower{\mu}     }}&#10;\newcommand{\bnu}     {{\myBoldGreekNotationLower{\nu}     }}&#10;\newcommand{\bxi}     {{\myBoldGreekNotationLower{\xi}     }}&#10;\newcommand{\bomicron}{{\myBoldGreekNotationLower{\omicron}}}&#10;\newcommand{\bpi}     {{\myBoldGreekNotationLower{\pi}     }}&#10;\newcommand{\brho}    {{\myBoldGreekNotationLower{\rho}    }}&#10;\newcommand{\bsigma}  {{\myBoldGreekNotationLower{\sigma}  }}&#10;\newcommand{\btau}    {{\myBoldGreekNotationLower{\tau}    }}&#10;\newcommand{\bupsilon}{{\myBoldGreekNotationLower{\upsilon}}}&#10;\newcommand{\bphi}    {{\myBoldGreekNotationLower{\phi}    }}&#10;\newcommand{\bchi}    {{\myBoldGreekNotationLower{\chi}    }}&#10;\newcommand{\bpsi}    {{\myBoldGreekNotationLower{\psi}    }}&#10;\newcommand{\bomega}  {{\myBoldGreekNotationLower{\omega}  }}&#10;&#10;\newcommand{\bGamma}  {{\myBoldGreekNotationUpper{\Gamma}  }}&#10;\newcommand{\bDelta}  {{\myBoldGreekNotationUpper{\Delta}  }}&#10;\newcommand{\bTheta}  {{\myBoldGreekNotationUpper{\Theta}  }}&#10;\newcommand{\bLambda} {{\myBoldGreekNotationUpper{\Lambda} }}&#10;\newcommand{\bXi}     {{\myBoldGreekNotationUpper{\Xi}     }}&#10;\newcommand{\bPi}     {{\myBoldGreekNotationUpper{\Pi}     }}&#10;\newcommand{\bSigma}  {{\myBoldGreekNotationUpper{\Sigma}  }}&#10;\newcommand{\bUpsilon}{{\myBoldGreekNotationUpper{\Upsilon}}}&#10;\newcommand{\bPhi}    {{\myBoldGreekNotationUpper{\Phi}    }}&#10;\newcommand{\bPsi}    {{\myBoldGreekNotationUpper{\Psi}    }}&#10;\newcommand{\bOmega}  {{\myBoldGreekNotationUpper{\Omega}  }}&#10;&#10;\newcommand{\inn}[2][0cm]{\mathopen{}\left|{#2}\parbox[h][#1]{0cm}{}\right|}&#10;\newcommand{\invn}[2][0cm]{\mathopen{}\left|\left|{#2}\parbox[h][#1]{0cm}{}\right|\right|}&#10;&#10;%\newcommand{\Sa}{{\mathbf {Sa}}}&#10;%\newcommand{\Topo}{{\mathbf {Topo}}}&#10;%\newcommand{\Sep}{{\mathbf {Sep}}}&#10;%\newcommand{\Str}{{\mathbf {Str}}}&#10;%\newcommand{\Reg}{{\mathbf {Reg}}}&#10;&#10;%\newcommand{\PPhi}{{\pmb \Phi}}&#10;%\newcommand{\PPi}{{\pmb \Pi}}&#10;%\newcommand{\PPhi}{{\bm \Phi}}&#10;%\newcommand{\PPi}{{\bm \Pi}}&#10;\newcommand{\PPhi}{{\Phi}}&#10;\newcommand{\PPi}{{\Pi}}&#10;\newcommand{\ppi}{{\pi}}&#10;\newcommand{\ggam}{{\gamma}}&#10;&#10;\newcommand{\cA}{{\mathcal A}}&#10;\newcommand{\cB}{{\mathcal B}}&#10;\newcommand{\cC}{{\mathcal C}}&#10;\newcommand{\cD}{{\mathcal D}}&#10;\newcommand{\cE}{{\mathcal E}}&#10;\newcommand{\cF}{{\mathcal F}}&#10;\newcommand{\cG}{{\mathcal G}}&#10;\newcommand{\cH}{{\mathcal H}}&#10;\newcommand{\cI}{{\mathcal I}}&#10;\newcommand{\cJ}{{\mathcal J}}&#10;\newcommand{\cK}{{\mathcal K}}&#10;\newcommand{\cL}{{\mathcal L}}&#10;\newcommand{\cM}{{\mathcal M}}&#10;\newcommand{\cN}{{\mathcal N}}&#10;\newcommand{\cO}{{\mathcal O}}&#10;\newcommand{\cP}{{\mathcal P}}&#10;\newcommand{\cQ}{{\mathcal Q}}&#10;\newcommand{\cR}{{\mathcal R}}&#10;\newcommand{\cS}{{\mathcal S}}&#10;\newcommand{\cT}{{\mathcal T}}&#10;\newcommand{\cU}{{\mathcal U}}&#10;\newcommand{\cV}{{\mathcal V}}&#10;\newcommand{\cW}{{\mathcal W}}&#10;\newcommand{\cX}{{\mathcal X}}&#10;\newcommand{\cY}{{\mathcal Y}}&#10;\newcommand{\cZ}{{\mathcal Z}}&#10;&#10;\newcommand{\ca}{{\mathcal a}}&#10;\newcommand{\cb}{{\mathcal b}}&#10;\newcommand{\cc}{{\mathcal c}}&#10;\newcommand{\cd}{{\mathcal d}}&#10;\newcommand{\ce}{{\mathcal e}}&#10;%\newcommand{\cf}{{\mathcal f}}&#10;\newcommand{\cg}{{\mathcal g}}&#10;\newcommand{\ch}{{\mathcal h}}&#10;\newcommand{\ci}{{\mathcal i}}&#10;\newcommand{\cj}{{\mathcal j}}&#10;%\newcommand{\ck}{{\mathcal k}}&#10;\newcommand{\cl}{{\mathcal l}}&#10;\newcommand{\cm}{{\mathcal m}}&#10;\newcommand{\cn}{{\mathcal n}}&#10;\newcommand{\co}{{\mathcal o}}&#10;\newcommand{\cp}{{\mathcal p}}&#10;\newcommand{\cq}{{\mathcal q}}&#10;%\newcommand{\cr}{{\mathcal r}}&#10;\newcommand{\cs}{{\mathcal s}}&#10;\newcommand{\ct}{{\mathcal t}}&#10;\newcommand{\cu}{{\mathcal u}}&#10;\newcommand{\cv}{{\mathcal v}}&#10;\newcommand{\cw}{{\mathcal w}}&#10;\newcommand{\cx}{{\mathcal x}}&#10;\newcommand{\cy}{{\mathcal y}}&#10;\newcommand{\cz}{{\mathcal z}}&#10;&#10;%cool package Styles&#10;\Style{IdentityMatrixSymb=\mI,%&#10;       DSymb={\mathrm d},%&#10;       IntegrateDifferentialDSymb={\mathrm d},%&#10;       TrParen=p,%&#10;       DetParen=p}&#10;\Style{DDisplayFunc=outset}&#10;\renewcommand{\Transpose}[1]{ {#1}^\Transp }&#10;\newcommand{\TransposeInv}[1]{ {#1}^{-\Transp} }&#10;\newcommand{\T}[1]{\Transpose{#1}}&#10;\newcommand{\TInv}[1]{\TransposeInv{#1}}&#10;\newcommand{\Inv}[1]{ {#1}^{-1} }&#10;\newcommand{\Transp}{{{\mathrm T}}}&#10;      &#10;\newcommand{\Rank}[1]    {\operatorname{rank}\inp{#1}}&#10;\newcommand{\Vol}[1]     {\operatorname{vol}\inp{#1}}&#10;\renewcommand{\Vec}[1]   {\operatorname{vec}\inp{#1}}&#10;\renewcommand{\Div}[1]   {\T{\nabla} \, #1}&#10;\newcommand{\Diag}[1]    {\operatorname{diag}\inp{#1}}&#10;\newcommand{\Dim}[1]     {\operatorname{dim}\inp{#1}}&#10;\newcommand{\Diagof}[1]  {\operatorname{diag}^{-1}\inp{#1}}&#10;\newcommand*{\diff}{\mathop{}\!\mathrm{d}} %e.g. $F(x) = \int\!f(x)\diff x$&#10;\newcommand{\Argmin}[1]{\underset{#1}{\operatorname{argmin}} \;}&#10;\newcommand{\Maxof}[1]{\underset{#1}{\operatorname{max}} \;}&#10;\newcommand{\Minof}[1]{\underset{#1}{\operatorname{min}} \;}&#10;&#10;\providecommand{\e}[1]{\ensuremath{\cdot 10^{#1}}}&#10;&#10;%workaround for mathbold in cool, cf. http://tex.stackexchange.com/questions/97910&#10;\let\oldmb\mathbold&#10;\protected\def\mathbold{\oldmb}&#10;&#10;\newcommand{\CB} [1]{{\color{#1}     $\bullet$}}&#10;\newcommand{\CBB}[2]{{\color[#1]{#2} $\bullet$}}&#10;&#10;\newcommand{\ie}{i.e.}&#10;\newcommand{\Ie}{I.e.}&#10;\newcommand{\eg}{e.g.}&#10;\newcommand{\Eg}{E.g.}&#10;\newcommand{\cf}{cf.\ }&#10;\newcommand{\Cf}{Cf.\ }&#10;\newcommand{\etc}{etc.\ }&#10;\newcommand{\wrt}{w.r.t.\ }&#10;\newcommand{\Wrt}{W.r.t.\ }&#10;% \newcommand{\wlog}{w.l.o.g.~}&#10;\newcommand{\Wlog}{W.l.o.g.\ }&#10;\newcommand{\resp}{resp.\ }&#10;\newcommand{\etal}{et al.\ }&#10;&#10;\newtheorem{theorem}{Theorem}&#10;\newtheorem{definition}{Definition}&#10;\newtheorem{expectation}{Expectation}&#10;\newtheorem{problem}{Problem}&#10;%\newtheorem{algorithm}{Algorithm}&#10;&#10;%\newenvironment{fshaded}{%&#10;%\def\FrameCommand{\fcolorbox{framecolor}{shadecolor}}%&#10;%\MakeFramed {\FrameRestore}}%&#10;%{\endMakeFramed}&#10;%&#10;%\newtheorem{theorem}{Theorem}[section]&#10;%&#10;%\newenvironment{fdfn}[1][]{&#10;%\definecolor{shadecolor}{rgb}{.9,.9,1}%DEFINITION_COLORBOX&#10;%\definecolor{framecolor}{rgb}{1,1,1}%&#10;%\begin{fshaded}\begin{theorem}[#1]}{\end{theorem}\end{fshaded}}&#10;%&#10;%&#10;%\begin{fdfn}[Blash]&#10;%Eine Zahlenfolge ...&#10;%\end{fdfn}&#10;%&#10;%\begin{fdfn}[Test]&#10;%Eine Zahlenfolge ...&#10;%\end{fdfn}&#10;&#10;% :mode=latex: %&#10;&#10;\begin{document}&#10;&#10;$f_{10} = 2$&#10;&#10;\end{document}"/>
  <p:tag name="IGUANATEXSIZE" val="22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%\usepackage[osf,sc]{mathpazo}&#10;\usepackage{cool}&#10;\pagestyle{empty}&#10;&#10;%!TEX root = diss.tex&#10;&#10;%%%%%%%%%%%%%%%%%%%%%%%%%%%%%%%%%%%%%%%%%%%%%%%%%%%%%%%%%%%%%&#10;%% LaTeX math macros&#10;%%%%%%%%%%%%%%%%%%%%%%%%%%%%%%%%%%%%%%%%%%%%%%%%%%%%%%%%%%%%%&#10;&#10;\newcommand{\mySetNotation}[1]{{\mathbb{#1}}}&#10;\newcommand{\RRSet}{{\mySetNotation{R}}}&#10;\newcommand{\EESet}{{\mySetNotation{E}}}&#10;\newcommand{\NNSet}{{\mySetNotation{N}}}&#10;\newcommand{\QQSet}{{\mySetNotation{Q}}}&#10;&#10;\newcommand{\myBoldNotation}[1]{{\mathbf #1}}&#10;%\newcommand{\myBoldNotation}[1]{{\mathbold{#1}}} %for euler math&#10;\newcommand{\va}   {{\myBoldNotation{a}}}&#10;\newcommand{\vb}   {{\myBoldNotation{b}}}&#10;\newcommand{\vc}   {{\myBoldNotation{c}}}&#10;\newcommand{\vd}   {{\myBoldNotation{d}}}&#10;\newcommand{\ve}   {{\myBoldNotation{e}}}&#10;\newcommand{\vf}   {{\myBoldNotation{f}}}&#10;\newcommand{\vg}   {{\myBoldNotation{g}}}&#10;\newcommand{\vh}   {{\myBoldNotation{h}}}&#10;\newcommand{\vi}   {{\myBoldNotation{i}}}&#10;\newcommand{\vj}   {{\myBoldNotation{j}}}&#10;\newcommand{\vk}   {{\myBoldNotation{k}}}&#10;\newcommand{\vl}   {{\myBoldNotation{l}}}&#10;\newcommand{\vm}   {{\myBoldNotation{m}}}&#10;\newcommand{\vn}   {{\myBoldNotation{n}}}&#10;\newcommand{\nn}   {{\myBoldNotation{n}}}&#10;\newcommand{\vo}   {{\myBoldNotation{o}}}&#10;\newcommand{\vp}   {{\myBoldNotation{p}}}&#10;\newcommand{\pp}   {{\myBoldNotation{p}}}&#10;\newcommand{\vq}   {{\myBoldNotation{q}}}&#10;\newcommand{\vr}   {{\myBoldNotation{r}}}&#10;\newcommand{\vs}   {{\myBoldNotation{s}}}&#10;\newcommand{\vt}   {{\myBoldNotation{t}}}&#10;\newcommand{\vu}   {{\myBoldNotation{u}}}&#10;\newcommand{\vv}   {{\myBoldNotation{v}}}&#10;\newcommand{\vw}   {{\myBoldNotation{w}}}&#10;\newcommand{\vx}   {{\myBoldNotation{x}}}&#10;\newcommand{\vy}   {{\myBoldNotation{y}}}&#10;\newcommand{\vz}   {{\myBoldNotation{z}}}&#10;\newcommand{\vNull}{{\myBoldNotation{0}}}&#10;\newcommand{\vOne} {{\myBoldNotation{1}}}&#10;&#10;\newcommand{\mA}   {{\myBoldNotation{A}}}&#10;\newcommand{\mB}   {{\myBoldNotation{B}}}&#10;\newcommand{\mC}   {{\myBoldNotation{C}}}&#10;\newcommand{\mD}   {{\myBoldNotation{D}}}&#10;\newcommand{\mE}   {{\myBoldNotation{E}}}&#10;\newcommand{\mF}   {{\myBoldNotation{F}}}&#10;\newcommand{\mG}   {{\myBoldNotation{G}}}&#10;\newcommand{\mH}   {{\myBoldNotation{H}}}&#10;\newcommand{\mI}   {{\myBoldNotation{I}}}&#10;\newcommand{\mJ}   {{\myBoldNotation{J}}}&#10;\newcommand{\mK}   {{\myBoldNotation{K}}}&#10;\newcommand{\mL}   {{\myBoldNotation{L}}}&#10;\newcommand{\mM}   {{\myBoldNotation{M}}}&#10;\newcommand{\mN}   {{\myBoldNotation{N}}}&#10;\newcommand{\mO}   {{\myBoldNotation{O}}}&#10;\newcommand{\mP}   {{\myBoldNotation{P}}}&#10;\newcommand{\mQ}   {{\myBoldNotation{Q}}}&#10;\newcommand{\mR}   {{\myBoldNotation{R}}}&#10;\newcommand{\mS}   {{\myBoldNotation{S}}}&#10;\newcommand{\mT}   {{\myBoldNotation{T}}}&#10;\newcommand{\mU}   {{\myBoldNotation{U}}}&#10;\newcommand{\mV}   {{\myBoldNotation{V}}}&#10;\newcommand{\mW}   {{\myBoldNotation{W}}}&#10;\newcommand{\mX}   {{\myBoldNotation{X}}}&#10;\newcommand{\mY}   {{\myBoldNotation{Y}}}&#10;\newcommand{\mZ}   {{\myBoldNotation{Z}}}&#10;\newcommand{\mNull}{{\myBoldNotation{0}}}&#10;&#10;%\newcommand{\myBoldGreekNotation}[1]{\boldsymbol{#1}}&#10;\newcommand{\myBoldGreekNotationLower}[1]{{\bm{#1}}}&#10;\newcommand{\myBoldGreekNotationUpper}[1]{{\bm{#1}}}&#10;\newcommand{\balpha}  {{\myBoldGreekNotationLower{\alpha}  }}&#10;\newcommand{\bbeta}   {{\myBoldGreekNotationLower{\beta}   }}&#10;\newcommand{\bgamma}  {{\myBoldGreekNotationLower{\gamma}  }}&#10;\newcommand{\bdelta}  {{\myBoldGreekNotationLower{\delta}  }}&#10;\newcommand{\bepsilon}{{\myBoldGreekNotationLower{\epsilon}}}&#10;\newcommand{\bzeta}   {{\myBoldGreekNotationLower{\zeta}   }}&#10;\newcommand{\btheta}  {{\myBoldGreekNotationLower{\theta}  }}&#10;\newcommand{\biota}   {{\myBoldGreekNotationLower{\iota}   }}&#10;\newcommand{\bkappa}  {{\myBoldGreekNotationLower{\kappa}  }}&#10;\newcommand{\blambda} {{\myBoldGreekNotationLower{\lambda} }}&#10;\newcommand{\bmu}     {{\myBoldGreekNotationLower{\mu}     }}&#10;\newcommand{\bnu}     {{\myBoldGreekNotationLower{\nu}     }}&#10;\newcommand{\bxi}     {{\myBoldGreekNotationLower{\xi}     }}&#10;\newcommand{\bomicron}{{\myBoldGreekNotationLower{\omicron}}}&#10;\newcommand{\bpi}     {{\myBoldGreekNotationLower{\pi}     }}&#10;\newcommand{\brho}    {{\myBoldGreekNotationLower{\rho}    }}&#10;\newcommand{\bsigma}  {{\myBoldGreekNotationLower{\sigma}  }}&#10;\newcommand{\btau}    {{\myBoldGreekNotationLower{\tau}    }}&#10;\newcommand{\bupsilon}{{\myBoldGreekNotationLower{\upsilon}}}&#10;\newcommand{\bphi}    {{\myBoldGreekNotationLower{\phi}    }}&#10;\newcommand{\bchi}    {{\myBoldGreekNotationLower{\chi}    }}&#10;\newcommand{\bpsi}    {{\myBoldGreekNotationLower{\psi}    }}&#10;\newcommand{\bomega}  {{\myBoldGreekNotationLower{\omega}  }}&#10;&#10;\newcommand{\bGamma}  {{\myBoldGreekNotationUpper{\Gamma}  }}&#10;\newcommand{\bDelta}  {{\myBoldGreekNotationUpper{\Delta}  }}&#10;\newcommand{\bTheta}  {{\myBoldGreekNotationUpper{\Theta}  }}&#10;\newcommand{\bLambda} {{\myBoldGreekNotationUpper{\Lambda} }}&#10;\newcommand{\bXi}     {{\myBoldGreekNotationUpper{\Xi}     }}&#10;\newcommand{\bPi}     {{\myBoldGreekNotationUpper{\Pi}     }}&#10;\newcommand{\bSigma}  {{\myBoldGreekNotationUpper{\Sigma}  }}&#10;\newcommand{\bUpsilon}{{\myBoldGreekNotationUpper{\Upsilon}}}&#10;\newcommand{\bPhi}    {{\myBoldGreekNotationUpper{\Phi}    }}&#10;\newcommand{\bPsi}    {{\myBoldGreekNotationUpper{\Psi}    }}&#10;\newcommand{\bOmega}  {{\myBoldGreekNotationUpper{\Omega}  }}&#10;&#10;\newcommand{\inn}[2][0cm]{\mathopen{}\left|{#2}\parbox[h][#1]{0cm}{}\right|}&#10;\newcommand{\invn}[2][0cm]{\mathopen{}\left|\left|{#2}\parbox[h][#1]{0cm}{}\right|\right|}&#10;&#10;%\newcommand{\Sa}{{\mathbf {Sa}}}&#10;%\newcommand{\Topo}{{\mathbf {Topo}}}&#10;%\newcommand{\Sep}{{\mathbf {Sep}}}&#10;%\newcommand{\Str}{{\mathbf {Str}}}&#10;%\newcommand{\Reg}{{\mathbf {Reg}}}&#10;&#10;%\newcommand{\PPhi}{{\pmb \Phi}}&#10;%\newcommand{\PPi}{{\pmb \Pi}}&#10;%\newcommand{\PPhi}{{\bm \Phi}}&#10;%\newcommand{\PPi}{{\bm \Pi}}&#10;\newcommand{\PPhi}{{\Phi}}&#10;\newcommand{\PPi}{{\Pi}}&#10;\newcommand{\ppi}{{\pi}}&#10;\newcommand{\ggam}{{\gamma}}&#10;&#10;\newcommand{\cA}{{\mathcal A}}&#10;\newcommand{\cB}{{\mathcal B}}&#10;\newcommand{\cC}{{\mathcal C}}&#10;\newcommand{\cD}{{\mathcal D}}&#10;\newcommand{\cE}{{\mathcal E}}&#10;\newcommand{\cF}{{\mathcal F}}&#10;\newcommand{\cG}{{\mathcal G}}&#10;\newcommand{\cH}{{\mathcal H}}&#10;\newcommand{\cI}{{\mathcal I}}&#10;\newcommand{\cJ}{{\mathcal J}}&#10;\newcommand{\cK}{{\mathcal K}}&#10;\newcommand{\cL}{{\mathcal L}}&#10;\newcommand{\cM}{{\mathcal M}}&#10;\newcommand{\cN}{{\mathcal N}}&#10;\newcommand{\cO}{{\mathcal O}}&#10;\newcommand{\cP}{{\mathcal P}}&#10;\newcommand{\cQ}{{\mathcal Q}}&#10;\newcommand{\cR}{{\mathcal R}}&#10;\newcommand{\cS}{{\mathcal S}}&#10;\newcommand{\cT}{{\mathcal T}}&#10;\newcommand{\cU}{{\mathcal U}}&#10;\newcommand{\cV}{{\mathcal V}}&#10;\newcommand{\cW}{{\mathcal W}}&#10;\newcommand{\cX}{{\mathcal X}}&#10;\newcommand{\cY}{{\mathcal Y}}&#10;\newcommand{\cZ}{{\mathcal Z}}&#10;&#10;\newcommand{\ca}{{\mathcal a}}&#10;\newcommand{\cb}{{\mathcal b}}&#10;\newcommand{\cc}{{\mathcal c}}&#10;\newcommand{\cd}{{\mathcal d}}&#10;\newcommand{\ce}{{\mathcal e}}&#10;%\newcommand{\cf}{{\mathcal f}}&#10;\newcommand{\cg}{{\mathcal g}}&#10;\newcommand{\ch}{{\mathcal h}}&#10;\newcommand{\ci}{{\mathcal i}}&#10;\newcommand{\cj}{{\mathcal j}}&#10;%\newcommand{\ck}{{\mathcal k}}&#10;\newcommand{\cl}{{\mathcal l}}&#10;\newcommand{\cm}{{\mathcal m}}&#10;\newcommand{\cn}{{\mathcal n}}&#10;\newcommand{\co}{{\mathcal o}}&#10;\newcommand{\cp}{{\mathcal p}}&#10;\newcommand{\cq}{{\mathcal q}}&#10;%\newcommand{\cr}{{\mathcal r}}&#10;\newcommand{\cs}{{\mathcal s}}&#10;\newcommand{\ct}{{\mathcal t}}&#10;\newcommand{\cu}{{\mathcal u}}&#10;\newcommand{\cv}{{\mathcal v}}&#10;\newcommand{\cw}{{\mathcal w}}&#10;\newcommand{\cx}{{\mathcal x}}&#10;\newcommand{\cy}{{\mathcal y}}&#10;\newcommand{\cz}{{\mathcal z}}&#10;&#10;%cool package Styles&#10;\Style{IdentityMatrixSymb=\mI,%&#10;       DSymb={\mathrm d},%&#10;       IntegrateDifferentialDSymb={\mathrm d},%&#10;       TrParen=p,%&#10;       DetParen=p}&#10;\Style{DDisplayFunc=outset}&#10;\renewcommand{\Transpose}[1]{ {#1}^\Transp }&#10;\newcommand{\TransposeInv}[1]{ {#1}^{-\Transp} }&#10;\newcommand{\T}[1]{\Transpose{#1}}&#10;\newcommand{\TInv}[1]{\TransposeInv{#1}}&#10;\newcommand{\Inv}[1]{ {#1}^{-1} }&#10;\newcommand{\Transp}{{{\mathrm T}}}&#10;      &#10;\newcommand{\Rank}[1]    {\operatorname{rank}\inp{#1}}&#10;\newcommand{\Vol}[1]     {\operatorname{vol}\inp{#1}}&#10;\renewcommand{\Vec}[1]   {\operatorname{vec}\inp{#1}}&#10;\renewcommand{\Div}[1]   {\T{\nabla} \, #1}&#10;\newcommand{\Diag}[1]    {\operatorname{diag}\inp{#1}}&#10;\newcommand{\Dim}[1]     {\operatorname{dim}\inp{#1}}&#10;\newcommand{\Diagof}[1]  {\operatorname{diag}^{-1}\inp{#1}}&#10;\newcommand*{\diff}{\mathop{}\!\mathrm{d}} %e.g. $F(x) = \int\!f(x)\diff x$&#10;\newcommand{\Argmin}[1]{\underset{#1}{\operatorname{argmin}} \;}&#10;\newcommand{\Maxof}[1]{\underset{#1}{\operatorname{max}} \;}&#10;\newcommand{\Minof}[1]{\underset{#1}{\operatorname{min}} \;}&#10;&#10;\providecommand{\e}[1]{\ensuremath{\cdot 10^{#1}}}&#10;&#10;%workaround for mathbold in cool, cf. http://tex.stackexchange.com/questions/97910&#10;\let\oldmb\mathbold&#10;\protected\def\mathbold{\oldmb}&#10;&#10;\newcommand{\CB} [1]{{\color{#1}     $\bullet$}}&#10;\newcommand{\CBB}[2]{{\color[#1]{#2} $\bullet$}}&#10;&#10;\newcommand{\ie}{i.e.}&#10;\newcommand{\Ie}{I.e.}&#10;\newcommand{\eg}{e.g.}&#10;\newcommand{\Eg}{E.g.}&#10;\newcommand{\cf}{cf.\ }&#10;\newcommand{\Cf}{Cf.\ }&#10;\newcommand{\etc}{etc.\ }&#10;\newcommand{\wrt}{w.r.t.\ }&#10;\newcommand{\Wrt}{W.r.t.\ }&#10;% \newcommand{\wlog}{w.l.o.g.~}&#10;\newcommand{\Wlog}{W.l.o.g.\ }&#10;\newcommand{\resp}{resp.\ }&#10;\newcommand{\etal}{et al.\ }&#10;&#10;\newtheorem{theorem}{Theorem}&#10;\newtheorem{definition}{Definition}&#10;\newtheorem{expectation}{Expectation}&#10;\newtheorem{problem}{Problem}&#10;%\newtheorem{algorithm}{Algorithm}&#10;&#10;%\newenvironment{fshaded}{%&#10;%\def\FrameCommand{\fcolorbox{framecolor}{shadecolor}}%&#10;%\MakeFramed {\FrameRestore}}%&#10;%{\endMakeFramed}&#10;%&#10;%\newtheorem{theorem}{Theorem}[section]&#10;%&#10;%\newenvironment{fdfn}[1][]{&#10;%\definecolor{shadecolor}{rgb}{.9,.9,1}%DEFINITION_COLORBOX&#10;%\definecolor{framecolor}{rgb}{1,1,1}%&#10;%\begin{fshaded}\begin{theorem}[#1]}{\end{theorem}\end{fshaded}}&#10;%&#10;%&#10;%\begin{fdfn}[Blash]&#10;%Eine Zahlenfolge ...&#10;%\end{fdfn}&#10;%&#10;%\begin{fdfn}[Test]&#10;%Eine Zahlenfolge ...&#10;%\end{fdfn}&#10;&#10;% :mode=latex: %&#10;&#10;\begin{document}&#10;&#10;$f_{11} = 1$&#10;&#10;\end{document}"/>
  <p:tag name="IGUANATEXSIZE" val="22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%\usepackage[osf,sc]{mathpazo}&#10;\usepackage{cool}&#10;\pagestyle{empty}&#10;&#10;%!TEX root = diss.tex&#10;&#10;%%%%%%%%%%%%%%%%%%%%%%%%%%%%%%%%%%%%%%%%%%%%%%%%%%%%%%%%%%%%%&#10;%% LaTeX math macros&#10;%%%%%%%%%%%%%%%%%%%%%%%%%%%%%%%%%%%%%%%%%%%%%%%%%%%%%%%%%%%%%&#10;&#10;\newcommand{\mySetNotation}[1]{{\mathbb{#1}}}&#10;\newcommand{\RRSet}{{\mySetNotation{R}}}&#10;\newcommand{\EESet}{{\mySetNotation{E}}}&#10;\newcommand{\NNSet}{{\mySetNotation{N}}}&#10;\newcommand{\QQSet}{{\mySetNotation{Q}}}&#10;&#10;\newcommand{\myBoldNotation}[1]{{\mathbf #1}}&#10;%\newcommand{\myBoldNotation}[1]{{\mathbold{#1}}} %for euler math&#10;\newcommand{\va}   {{\myBoldNotation{a}}}&#10;\newcommand{\vb}   {{\myBoldNotation{b}}}&#10;\newcommand{\vc}   {{\myBoldNotation{c}}}&#10;\newcommand{\vd}   {{\myBoldNotation{d}}}&#10;\newcommand{\ve}   {{\myBoldNotation{e}}}&#10;\newcommand{\vf}   {{\myBoldNotation{f}}}&#10;\newcommand{\vg}   {{\myBoldNotation{g}}}&#10;\newcommand{\vh}   {{\myBoldNotation{h}}}&#10;\newcommand{\vi}   {{\myBoldNotation{i}}}&#10;\newcommand{\vj}   {{\myBoldNotation{j}}}&#10;\newcommand{\vk}   {{\myBoldNotation{k}}}&#10;\newcommand{\vl}   {{\myBoldNotation{l}}}&#10;\newcommand{\vm}   {{\myBoldNotation{m}}}&#10;\newcommand{\vn}   {{\myBoldNotation{n}}}&#10;\newcommand{\nn}   {{\myBoldNotation{n}}}&#10;\newcommand{\vo}   {{\myBoldNotation{o}}}&#10;\newcommand{\vp}   {{\myBoldNotation{p}}}&#10;\newcommand{\pp}   {{\myBoldNotation{p}}}&#10;\newcommand{\vq}   {{\myBoldNotation{q}}}&#10;\newcommand{\vr}   {{\myBoldNotation{r}}}&#10;\newcommand{\vs}   {{\myBoldNotation{s}}}&#10;\newcommand{\vt}   {{\myBoldNotation{t}}}&#10;\newcommand{\vu}   {{\myBoldNotation{u}}}&#10;\newcommand{\vv}   {{\myBoldNotation{v}}}&#10;\newcommand{\vw}   {{\myBoldNotation{w}}}&#10;\newcommand{\vx}   {{\myBoldNotation{x}}}&#10;\newcommand{\vy}   {{\myBoldNotation{y}}}&#10;\newcommand{\vz}   {{\myBoldNotation{z}}}&#10;\newcommand{\vNull}{{\myBoldNotation{0}}}&#10;\newcommand{\vOne} {{\myBoldNotation{1}}}&#10;&#10;\newcommand{\mA}   {{\myBoldNotation{A}}}&#10;\newcommand{\mB}   {{\myBoldNotation{B}}}&#10;\newcommand{\mC}   {{\myBoldNotation{C}}}&#10;\newcommand{\mD}   {{\myBoldNotation{D}}}&#10;\newcommand{\mE}   {{\myBoldNotation{E}}}&#10;\newcommand{\mF}   {{\myBoldNotation{F}}}&#10;\newcommand{\mG}   {{\myBoldNotation{G}}}&#10;\newcommand{\mH}   {{\myBoldNotation{H}}}&#10;\newcommand{\mI}   {{\myBoldNotation{I}}}&#10;\newcommand{\mJ}   {{\myBoldNotation{J}}}&#10;\newcommand{\mK}   {{\myBoldNotation{K}}}&#10;\newcommand{\mL}   {{\myBoldNotation{L}}}&#10;\newcommand{\mM}   {{\myBoldNotation{M}}}&#10;\newcommand{\mN}   {{\myBoldNotation{N}}}&#10;\newcommand{\mO}   {{\myBoldNotation{O}}}&#10;\newcommand{\mP}   {{\myBoldNotation{P}}}&#10;\newcommand{\mQ}   {{\myBoldNotation{Q}}}&#10;\newcommand{\mR}   {{\myBoldNotation{R}}}&#10;\newcommand{\mS}   {{\myBoldNotation{S}}}&#10;\newcommand{\mT}   {{\myBoldNotation{T}}}&#10;\newcommand{\mU}   {{\myBoldNotation{U}}}&#10;\newcommand{\mV}   {{\myBoldNotation{V}}}&#10;\newcommand{\mW}   {{\myBoldNotation{W}}}&#10;\newcommand{\mX}   {{\myBoldNotation{X}}}&#10;\newcommand{\mY}   {{\myBoldNotation{Y}}}&#10;\newcommand{\mZ}   {{\myBoldNotation{Z}}}&#10;\newcommand{\mNull}{{\myBoldNotation{0}}}&#10;&#10;%\newcommand{\myBoldGreekNotation}[1]{\boldsymbol{#1}}&#10;\newcommand{\myBoldGreekNotationLower}[1]{{\bm{#1}}}&#10;\newcommand{\myBoldGreekNotationUpper}[1]{{\bm{#1}}}&#10;\newcommand{\balpha}  {{\myBoldGreekNotationLower{\alpha}  }}&#10;\newcommand{\bbeta}   {{\myBoldGreekNotationLower{\beta}   }}&#10;\newcommand{\bgamma}  {{\myBoldGreekNotationLower{\gamma}  }}&#10;\newcommand{\bdelta}  {{\myBoldGreekNotationLower{\delta}  }}&#10;\newcommand{\bepsilon}{{\myBoldGreekNotationLower{\epsilon}}}&#10;\newcommand{\bzeta}   {{\myBoldGreekNotationLower{\zeta}   }}&#10;\newcommand{\btheta}  {{\myBoldGreekNotationLower{\theta}  }}&#10;\newcommand{\biota}   {{\myBoldGreekNotationLower{\iota}   }}&#10;\newcommand{\bkappa}  {{\myBoldGreekNotationLower{\kappa}  }}&#10;\newcommand{\blambda} {{\myBoldGreekNotationLower{\lambda} }}&#10;\newcommand{\bmu}     {{\myBoldGreekNotationLower{\mu}     }}&#10;\newcommand{\bnu}     {{\myBoldGreekNotationLower{\nu}     }}&#10;\newcommand{\bxi}     {{\myBoldGreekNotationLower{\xi}     }}&#10;\newcommand{\bomicron}{{\myBoldGreekNotationLower{\omicron}}}&#10;\newcommand{\bpi}     {{\myBoldGreekNotationLower{\pi}     }}&#10;\newcommand{\brho}    {{\myBoldGreekNotationLower{\rho}    }}&#10;\newcommand{\bsigma}  {{\myBoldGreekNotationLower{\sigma}  }}&#10;\newcommand{\btau}    {{\myBoldGreekNotationLower{\tau}    }}&#10;\newcommand{\bupsilon}{{\myBoldGreekNotationLower{\upsilon}}}&#10;\newcommand{\bphi}    {{\myBoldGreekNotationLower{\phi}    }}&#10;\newcommand{\bchi}    {{\myBoldGreekNotationLower{\chi}    }}&#10;\newcommand{\bpsi}    {{\myBoldGreekNotationLower{\psi}    }}&#10;\newcommand{\bomega}  {{\myBoldGreekNotationLower{\omega}  }}&#10;&#10;\newcommand{\bGamma}  {{\myBoldGreekNotationUpper{\Gamma}  }}&#10;\newcommand{\bDelta}  {{\myBoldGreekNotationUpper{\Delta}  }}&#10;\newcommand{\bTheta}  {{\myBoldGreekNotationUpper{\Theta}  }}&#10;\newcommand{\bLambda} {{\myBoldGreekNotationUpper{\Lambda} }}&#10;\newcommand{\bXi}     {{\myBoldGreekNotationUpper{\Xi}     }}&#10;\newcommand{\bPi}     {{\myBoldGreekNotationUpper{\Pi}     }}&#10;\newcommand{\bSigma}  {{\myBoldGreekNotationUpper{\Sigma}  }}&#10;\newcommand{\bUpsilon}{{\myBoldGreekNotationUpper{\Upsilon}}}&#10;\newcommand{\bPhi}    {{\myBoldGreekNotationUpper{\Phi}    }}&#10;\newcommand{\bPsi}    {{\myBoldGreekNotationUpper{\Psi}    }}&#10;\newcommand{\bOmega}  {{\myBoldGreekNotationUpper{\Omega}  }}&#10;&#10;\newcommand{\inn}[2][0cm]{\mathopen{}\left|{#2}\parbox[h][#1]{0cm}{}\right|}&#10;\newcommand{\invn}[2][0cm]{\mathopen{}\left|\left|{#2}\parbox[h][#1]{0cm}{}\right|\right|}&#10;&#10;%\newcommand{\Sa}{{\mathbf {Sa}}}&#10;%\newcommand{\Topo}{{\mathbf {Topo}}}&#10;%\newcommand{\Sep}{{\mathbf {Sep}}}&#10;%\newcommand{\Str}{{\mathbf {Str}}}&#10;%\newcommand{\Reg}{{\mathbf {Reg}}}&#10;&#10;%\newcommand{\PPhi}{{\pmb \Phi}}&#10;%\newcommand{\PPi}{{\pmb \Pi}}&#10;%\newcommand{\PPhi}{{\bm \Phi}}&#10;%\newcommand{\PPi}{{\bm \Pi}}&#10;\newcommand{\PPhi}{{\Phi}}&#10;\newcommand{\PPi}{{\Pi}}&#10;\newcommand{\ppi}{{\pi}}&#10;\newcommand{\ggam}{{\gamma}}&#10;&#10;\newcommand{\cA}{{\mathcal A}}&#10;\newcommand{\cB}{{\mathcal B}}&#10;\newcommand{\cC}{{\mathcal C}}&#10;\newcommand{\cD}{{\mathcal D}}&#10;\newcommand{\cE}{{\mathcal E}}&#10;\newcommand{\cF}{{\mathcal F}}&#10;\newcommand{\cG}{{\mathcal G}}&#10;\newcommand{\cH}{{\mathcal H}}&#10;\newcommand{\cI}{{\mathcal I}}&#10;\newcommand{\cJ}{{\mathcal J}}&#10;\newcommand{\cK}{{\mathcal K}}&#10;\newcommand{\cL}{{\mathcal L}}&#10;\newcommand{\cM}{{\mathcal M}}&#10;\newcommand{\cN}{{\mathcal N}}&#10;\newcommand{\cO}{{\mathcal O}}&#10;\newcommand{\cP}{{\mathcal P}}&#10;\newcommand{\cQ}{{\mathcal Q}}&#10;\newcommand{\cR}{{\mathcal R}}&#10;\newcommand{\cS}{{\mathcal S}}&#10;\newcommand{\cT}{{\mathcal T}}&#10;\newcommand{\cU}{{\mathcal U}}&#10;\newcommand{\cV}{{\mathcal V}}&#10;\newcommand{\cW}{{\mathcal W}}&#10;\newcommand{\cX}{{\mathcal X}}&#10;\newcommand{\cY}{{\mathcal Y}}&#10;\newcommand{\cZ}{{\mathcal Z}}&#10;&#10;\newcommand{\ca}{{\mathcal a}}&#10;\newcommand{\cb}{{\mathcal b}}&#10;\newcommand{\cc}{{\mathcal c}}&#10;\newcommand{\cd}{{\mathcal d}}&#10;\newcommand{\ce}{{\mathcal e}}&#10;%\newcommand{\cf}{{\mathcal f}}&#10;\newcommand{\cg}{{\mathcal g}}&#10;\newcommand{\ch}{{\mathcal h}}&#10;\newcommand{\ci}{{\mathcal i}}&#10;\newcommand{\cj}{{\mathcal j}}&#10;%\newcommand{\ck}{{\mathcal k}}&#10;\newcommand{\cl}{{\mathcal l}}&#10;\newcommand{\cm}{{\mathcal m}}&#10;\newcommand{\cn}{{\mathcal n}}&#10;\newcommand{\co}{{\mathcal o}}&#10;\newcommand{\cp}{{\mathcal p}}&#10;\newcommand{\cq}{{\mathcal q}}&#10;%\newcommand{\cr}{{\mathcal r}}&#10;\newcommand{\cs}{{\mathcal s}}&#10;\newcommand{\ct}{{\mathcal t}}&#10;\newcommand{\cu}{{\mathcal u}}&#10;\newcommand{\cv}{{\mathcal v}}&#10;\newcommand{\cw}{{\mathcal w}}&#10;\newcommand{\cx}{{\mathcal x}}&#10;\newcommand{\cy}{{\mathcal y}}&#10;\newcommand{\cz}{{\mathcal z}}&#10;&#10;%cool package Styles&#10;\Style{IdentityMatrixSymb=\mI,%&#10;       DSymb={\mathrm d},%&#10;       IntegrateDifferentialDSymb={\mathrm d},%&#10;       TrParen=p,%&#10;       DetParen=p}&#10;\Style{DDisplayFunc=outset}&#10;\renewcommand{\Transpose}[1]{ {#1}^\Transp }&#10;\newcommand{\TransposeInv}[1]{ {#1}^{-\Transp} }&#10;\newcommand{\T}[1]{\Transpose{#1}}&#10;\newcommand{\TInv}[1]{\TransposeInv{#1}}&#10;\newcommand{\Inv}[1]{ {#1}^{-1} }&#10;\newcommand{\Transp}{{{\mathrm T}}}&#10;      &#10;\newcommand{\Rank}[1]    {\operatorname{rank}\inp{#1}}&#10;\newcommand{\Vol}[1]     {\operatorname{vol}\inp{#1}}&#10;\renewcommand{\Vec}[1]   {\operatorname{vec}\inp{#1}}&#10;\renewcommand{\Div}[1]   {\T{\nabla} \, #1}&#10;\newcommand{\Diag}[1]    {\operatorname{diag}\inp{#1}}&#10;\newcommand{\Dim}[1]     {\operatorname{dim}\inp{#1}}&#10;\newcommand{\Diagof}[1]  {\operatorname{diag}^{-1}\inp{#1}}&#10;\newcommand*{\diff}{\mathop{}\!\mathrm{d}} %e.g. $F(x) = \int\!f(x)\diff x$&#10;\newcommand{\Argmin}[1]{\underset{#1}{\operatorname{argmin}} \;}&#10;\newcommand{\Maxof}[1]{\underset{#1}{\operatorname{max}} \;}&#10;\newcommand{\Minof}[1]{\underset{#1}{\operatorname{min}} \;}&#10;&#10;\providecommand{\e}[1]{\ensuremath{\cdot 10^{#1}}}&#10;&#10;%workaround for mathbold in cool, cf. http://tex.stackexchange.com/questions/97910&#10;\let\oldmb\mathbold&#10;\protected\def\mathbold{\oldmb}&#10;&#10;\newcommand{\CB} [1]{{\color{#1}     $\bullet$}}&#10;\newcommand{\CBB}[2]{{\color[#1]{#2} $\bullet$}}&#10;&#10;\newcommand{\ie}{i.e.}&#10;\newcommand{\Ie}{I.e.}&#10;\newcommand{\eg}{e.g.}&#10;\newcommand{\Eg}{E.g.}&#10;\newcommand{\cf}{cf.\ }&#10;\newcommand{\Cf}{Cf.\ }&#10;\newcommand{\etc}{etc.\ }&#10;\newcommand{\wrt}{w.r.t.\ }&#10;\newcommand{\Wrt}{W.r.t.\ }&#10;% \newcommand{\wlog}{w.l.o.g.~}&#10;\newcommand{\Wlog}{W.l.o.g.\ }&#10;\newcommand{\resp}{resp.\ }&#10;\newcommand{\etal}{et al.\ }&#10;&#10;\newtheorem{theorem}{Theorem}&#10;\newtheorem{definition}{Definition}&#10;\newtheorem{expectation}{Expectation}&#10;\newtheorem{problem}{Problem}&#10;%\newtheorem{algorithm}{Algorithm}&#10;&#10;%\newenvironment{fshaded}{%&#10;%\def\FrameCommand{\fcolorbox{framecolor}{shadecolor}}%&#10;%\MakeFramed {\FrameRestore}}%&#10;%{\endMakeFramed}&#10;%&#10;%\newtheorem{theorem}{Theorem}[section]&#10;%&#10;%\newenvironment{fdfn}[1][]{&#10;%\definecolor{shadecolor}{rgb}{.9,.9,1}%DEFINITION_COLORBOX&#10;%\definecolor{framecolor}{rgb}{1,1,1}%&#10;%\begin{fshaded}\begin{theorem}[#1]}{\end{theorem}\end{fshaded}}&#10;%&#10;%&#10;%\begin{fdfn}[Blash]&#10;%Eine Zahlenfolge ...&#10;%\end{fdfn}&#10;%&#10;%\begin{fdfn}[Test]&#10;%Eine Zahlenfolge ...&#10;%\end{fdfn}&#10;&#10;% :mode=latex: %&#10;&#10;\begin{document}&#10;&#10;$f(0.5,0.75) = ?$&#10;&#10;\end{document}"/>
  <p:tag name="IGUANATEXSIZE" val="22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%\usepackage[osf,sc]{mathpazo}&#10;\usepackage{cool}&#10;\pagestyle{empty}&#10;&#10;%!TEX root = diss.tex&#10;&#10;%%%%%%%%%%%%%%%%%%%%%%%%%%%%%%%%%%%%%%%%%%%%%%%%%%%%%%%%%%%%%&#10;%% LaTeX math macros&#10;%%%%%%%%%%%%%%%%%%%%%%%%%%%%%%%%%%%%%%%%%%%%%%%%%%%%%%%%%%%%%&#10;&#10;\newcommand{\mySetNotation}[1]{{\mathbb{#1}}}&#10;\newcommand{\RRSet}{{\mySetNotation{R}}}&#10;\newcommand{\EESet}{{\mySetNotation{E}}}&#10;\newcommand{\NNSet}{{\mySetNotation{N}}}&#10;\newcommand{\QQSet}{{\mySetNotation{Q}}}&#10;&#10;\newcommand{\myBoldNotation}[1]{{\mathbf #1}}&#10;%\newcommand{\myBoldNotation}[1]{{\mathbold{#1}}} %for euler math&#10;\newcommand{\va}   {{\myBoldNotation{a}}}&#10;\newcommand{\vb}   {{\myBoldNotation{b}}}&#10;\newcommand{\vc}   {{\myBoldNotation{c}}}&#10;\newcommand{\vd}   {{\myBoldNotation{d}}}&#10;\newcommand{\ve}   {{\myBoldNotation{e}}}&#10;\newcommand{\vf}   {{\myBoldNotation{f}}}&#10;\newcommand{\vg}   {{\myBoldNotation{g}}}&#10;\newcommand{\vh}   {{\myBoldNotation{h}}}&#10;\newcommand{\vi}   {{\myBoldNotation{i}}}&#10;\newcommand{\vj}   {{\myBoldNotation{j}}}&#10;\newcommand{\vk}   {{\myBoldNotation{k}}}&#10;\newcommand{\vl}   {{\myBoldNotation{l}}}&#10;\newcommand{\vm}   {{\myBoldNotation{m}}}&#10;\newcommand{\vn}   {{\myBoldNotation{n}}}&#10;\newcommand{\nn}   {{\myBoldNotation{n}}}&#10;\newcommand{\vo}   {{\myBoldNotation{o}}}&#10;\newcommand{\vp}   {{\myBoldNotation{p}}}&#10;\newcommand{\pp}   {{\myBoldNotation{p}}}&#10;\newcommand{\vq}   {{\myBoldNotation{q}}}&#10;\newcommand{\vr}   {{\myBoldNotation{r}}}&#10;\newcommand{\vs}   {{\myBoldNotation{s}}}&#10;\newcommand{\vt}   {{\myBoldNotation{t}}}&#10;\newcommand{\vu}   {{\myBoldNotation{u}}}&#10;\newcommand{\vv}   {{\myBoldNotation{v}}}&#10;\newcommand{\vw}   {{\myBoldNotation{w}}}&#10;\newcommand{\vx}   {{\myBoldNotation{x}}}&#10;\newcommand{\vy}   {{\myBoldNotation{y}}}&#10;\newcommand{\vz}   {{\myBoldNotation{z}}}&#10;\newcommand{\vNull}{{\myBoldNotation{0}}}&#10;\newcommand{\vOne} {{\myBoldNotation{1}}}&#10;&#10;\newcommand{\mA}   {{\myBoldNotation{A}}}&#10;\newcommand{\mB}   {{\myBoldNotation{B}}}&#10;\newcommand{\mC}   {{\myBoldNotation{C}}}&#10;\newcommand{\mD}   {{\myBoldNotation{D}}}&#10;\newcommand{\mE}   {{\myBoldNotation{E}}}&#10;\newcommand{\mF}   {{\myBoldNotation{F}}}&#10;\newcommand{\mG}   {{\myBoldNotation{G}}}&#10;\newcommand{\mH}   {{\myBoldNotation{H}}}&#10;\newcommand{\mI}   {{\myBoldNotation{I}}}&#10;\newcommand{\mJ}   {{\myBoldNotation{J}}}&#10;\newcommand{\mK}   {{\myBoldNotation{K}}}&#10;\newcommand{\mL}   {{\myBoldNotation{L}}}&#10;\newcommand{\mM}   {{\myBoldNotation{M}}}&#10;\newcommand{\mN}   {{\myBoldNotation{N}}}&#10;\newcommand{\mO}   {{\myBoldNotation{O}}}&#10;\newcommand{\mP}   {{\myBoldNotation{P}}}&#10;\newcommand{\mQ}   {{\myBoldNotation{Q}}}&#10;\newcommand{\mR}   {{\myBoldNotation{R}}}&#10;\newcommand{\mS}   {{\myBoldNotation{S}}}&#10;\newcommand{\mT}   {{\myBoldNotation{T}}}&#10;\newcommand{\mU}   {{\myBoldNotation{U}}}&#10;\newcommand{\mV}   {{\myBoldNotation{V}}}&#10;\newcommand{\mW}   {{\myBoldNotation{W}}}&#10;\newcommand{\mX}   {{\myBoldNotation{X}}}&#10;\newcommand{\mY}   {{\myBoldNotation{Y}}}&#10;\newcommand{\mZ}   {{\myBoldNotation{Z}}}&#10;\newcommand{\mNull}{{\myBoldNotation{0}}}&#10;&#10;%\newcommand{\myBoldGreekNotation}[1]{\boldsymbol{#1}}&#10;\newcommand{\myBoldGreekNotationLower}[1]{{\bm{#1}}}&#10;\newcommand{\myBoldGreekNotationUpper}[1]{{\bm{#1}}}&#10;\newcommand{\balpha}  {{\myBoldGreekNotationLower{\alpha}  }}&#10;\newcommand{\bbeta}   {{\myBoldGreekNotationLower{\beta}   }}&#10;\newcommand{\bgamma}  {{\myBoldGreekNotationLower{\gamma}  }}&#10;\newcommand{\bdelta}  {{\myBoldGreekNotationLower{\delta}  }}&#10;\newcommand{\bepsilon}{{\myBoldGreekNotationLower{\epsilon}}}&#10;\newcommand{\bzeta}   {{\myBoldGreekNotationLower{\zeta}   }}&#10;\newcommand{\btheta}  {{\myBoldGreekNotationLower{\theta}  }}&#10;\newcommand{\biota}   {{\myBoldGreekNotationLower{\iota}   }}&#10;\newcommand{\bkappa}  {{\myBoldGreekNotationLower{\kappa}  }}&#10;\newcommand{\blambda} {{\myBoldGreekNotationLower{\lambda} }}&#10;\newcommand{\bmu}     {{\myBoldGreekNotationLower{\mu}     }}&#10;\newcommand{\bnu}     {{\myBoldGreekNotationLower{\nu}     }}&#10;\newcommand{\bxi}     {{\myBoldGreekNotationLower{\xi}     }}&#10;\newcommand{\bomicron}{{\myBoldGreekNotationLower{\omicron}}}&#10;\newcommand{\bpi}     {{\myBoldGreekNotationLower{\pi}     }}&#10;\newcommand{\brho}    {{\myBoldGreekNotationLower{\rho}    }}&#10;\newcommand{\bsigma}  {{\myBoldGreekNotationLower{\sigma}  }}&#10;\newcommand{\btau}    {{\myBoldGreekNotationLower{\tau}    }}&#10;\newcommand{\bupsilon}{{\myBoldGreekNotationLower{\upsilon}}}&#10;\newcommand{\bphi}    {{\myBoldGreekNotationLower{\phi}    }}&#10;\newcommand{\bchi}    {{\myBoldGreekNotationLower{\chi}    }}&#10;\newcommand{\bpsi}    {{\myBoldGreekNotationLower{\psi}    }}&#10;\newcommand{\bomega}  {{\myBoldGreekNotationLower{\omega}  }}&#10;&#10;\newcommand{\bGamma}  {{\myBoldGreekNotationUpper{\Gamma}  }}&#10;\newcommand{\bDelta}  {{\myBoldGreekNotationUpper{\Delta}  }}&#10;\newcommand{\bTheta}  {{\myBoldGreekNotationUpper{\Theta}  }}&#10;\newcommand{\bLambda} {{\myBoldGreekNotationUpper{\Lambda} }}&#10;\newcommand{\bXi}     {{\myBoldGreekNotationUpper{\Xi}     }}&#10;\newcommand{\bPi}     {{\myBoldGreekNotationUpper{\Pi}     }}&#10;\newcommand{\bSigma}  {{\myBoldGreekNotationUpper{\Sigma}  }}&#10;\newcommand{\bUpsilon}{{\myBoldGreekNotationUpper{\Upsilon}}}&#10;\newcommand{\bPhi}    {{\myBoldGreekNotationUpper{\Phi}    }}&#10;\newcommand{\bPsi}    {{\myBoldGreekNotationUpper{\Psi}    }}&#10;\newcommand{\bOmega}  {{\myBoldGreekNotationUpper{\Omega}  }}&#10;&#10;\newcommand{\inn}[2][0cm]{\mathopen{}\left|{#2}\parbox[h][#1]{0cm}{}\right|}&#10;\newcommand{\invn}[2][0cm]{\mathopen{}\left|\left|{#2}\parbox[h][#1]{0cm}{}\right|\right|}&#10;&#10;%\newcommand{\Sa}{{\mathbf {Sa}}}&#10;%\newcommand{\Topo}{{\mathbf {Topo}}}&#10;%\newcommand{\Sep}{{\mathbf {Sep}}}&#10;%\newcommand{\Str}{{\mathbf {Str}}}&#10;%\newcommand{\Reg}{{\mathbf {Reg}}}&#10;&#10;%\newcommand{\PPhi}{{\pmb \Phi}}&#10;%\newcommand{\PPi}{{\pmb \Pi}}&#10;%\newcommand{\PPhi}{{\bm \Phi}}&#10;%\newcommand{\PPi}{{\bm \Pi}}&#10;\newcommand{\PPhi}{{\Phi}}&#10;\newcommand{\PPi}{{\Pi}}&#10;\newcommand{\ppi}{{\pi}}&#10;\newcommand{\ggam}{{\gamma}}&#10;&#10;\newcommand{\cA}{{\mathcal A}}&#10;\newcommand{\cB}{{\mathcal B}}&#10;\newcommand{\cC}{{\mathcal C}}&#10;\newcommand{\cD}{{\mathcal D}}&#10;\newcommand{\cE}{{\mathcal E}}&#10;\newcommand{\cF}{{\mathcal F}}&#10;\newcommand{\cG}{{\mathcal G}}&#10;\newcommand{\cH}{{\mathcal H}}&#10;\newcommand{\cI}{{\mathcal I}}&#10;\newcommand{\cJ}{{\mathcal J}}&#10;\newcommand{\cK}{{\mathcal K}}&#10;\newcommand{\cL}{{\mathcal L}}&#10;\newcommand{\cM}{{\mathcal M}}&#10;\newcommand{\cN}{{\mathcal N}}&#10;\newcommand{\cO}{{\mathcal O}}&#10;\newcommand{\cP}{{\mathcal P}}&#10;\newcommand{\cQ}{{\mathcal Q}}&#10;\newcommand{\cR}{{\mathcal R}}&#10;\newcommand{\cS}{{\mathcal S}}&#10;\newcommand{\cT}{{\mathcal T}}&#10;\newcommand{\cU}{{\mathcal U}}&#10;\newcommand{\cV}{{\mathcal V}}&#10;\newcommand{\cW}{{\mathcal W}}&#10;\newcommand{\cX}{{\mathcal X}}&#10;\newcommand{\cY}{{\mathcal Y}}&#10;\newcommand{\cZ}{{\mathcal Z}}&#10;&#10;\newcommand{\ca}{{\mathcal a}}&#10;\newcommand{\cb}{{\mathcal b}}&#10;\newcommand{\cc}{{\mathcal c}}&#10;\newcommand{\cd}{{\mathcal d}}&#10;\newcommand{\ce}{{\mathcal e}}&#10;%\newcommand{\cf}{{\mathcal f}}&#10;\newcommand{\cg}{{\mathcal g}}&#10;\newcommand{\ch}{{\mathcal h}}&#10;\newcommand{\ci}{{\mathcal i}}&#10;\newcommand{\cj}{{\mathcal j}}&#10;%\newcommand{\ck}{{\mathcal k}}&#10;\newcommand{\cl}{{\mathcal l}}&#10;\newcommand{\cm}{{\mathcal m}}&#10;\newcommand{\cn}{{\mathcal n}}&#10;\newcommand{\co}{{\mathcal o}}&#10;\newcommand{\cp}{{\mathcal p}}&#10;\newcommand{\cq}{{\mathcal q}}&#10;%\newcommand{\cr}{{\mathcal r}}&#10;\newcommand{\cs}{{\mathcal s}}&#10;\newcommand{\ct}{{\mathcal t}}&#10;\newcommand{\cu}{{\mathcal u}}&#10;\newcommand{\cv}{{\mathcal v}}&#10;\newcommand{\cw}{{\mathcal w}}&#10;\newcommand{\cx}{{\mathcal x}}&#10;\newcommand{\cy}{{\mathcal y}}&#10;\newcommand{\cz}{{\mathcal z}}&#10;&#10;%cool package Styles&#10;\Style{IdentityMatrixSymb=\mI,%&#10;       DSymb={\mathrm d},%&#10;       IntegrateDifferentialDSymb={\mathrm d},%&#10;       TrParen=p,%&#10;       DetParen=p}&#10;\Style{DDisplayFunc=outset}&#10;\renewcommand{\Transpose}[1]{ {#1}^\Transp }&#10;\newcommand{\TransposeInv}[1]{ {#1}^{-\Transp} }&#10;\newcommand{\T}[1]{\Transpose{#1}}&#10;\newcommand{\TInv}[1]{\TransposeInv{#1}}&#10;\newcommand{\Inv}[1]{ {#1}^{-1} }&#10;\newcommand{\Transp}{{{\mathrm T}}}&#10;      &#10;\newcommand{\Rank}[1]    {\operatorname{rank}\inp{#1}}&#10;\newcommand{\Vol}[1]     {\operatorname{vol}\inp{#1}}&#10;\renewcommand{\Vec}[1]   {\operatorname{vec}\inp{#1}}&#10;\renewcommand{\Div}[1]   {\T{\nabla} \, #1}&#10;\newcommand{\Diag}[1]    {\operatorname{diag}\inp{#1}}&#10;\newcommand{\Dim}[1]     {\operatorname{dim}\inp{#1}}&#10;\newcommand{\Diagof}[1]  {\operatorname{diag}^{-1}\inp{#1}}&#10;\newcommand*{\diff}{\mathop{}\!\mathrm{d}} %e.g. $F(x) = \int\!f(x)\diff x$&#10;\newcommand{\Argmin}[1]{\underset{#1}{\operatorname{argmin}} \;}&#10;\newcommand{\Maxof}[1]{\underset{#1}{\operatorname{max}} \;}&#10;\newcommand{\Minof}[1]{\underset{#1}{\operatorname{min}} \;}&#10;&#10;\providecommand{\e}[1]{\ensuremath{\cdot 10^{#1}}}&#10;&#10;%workaround for mathbold in cool, cf. http://tex.stackexchange.com/questions/97910&#10;\let\oldmb\mathbold&#10;\protected\def\mathbold{\oldmb}&#10;&#10;\newcommand{\CB} [1]{{\color{#1}     $\bullet$}}&#10;\newcommand{\CBB}[2]{{\color[#1]{#2} $\bullet$}}&#10;&#10;\newcommand{\ie}{i.e.}&#10;\newcommand{\Ie}{I.e.}&#10;\newcommand{\eg}{e.g.}&#10;\newcommand{\Eg}{E.g.}&#10;\newcommand{\cf}{cf.\ }&#10;\newcommand{\Cf}{Cf.\ }&#10;\newcommand{\etc}{etc.\ }&#10;\newcommand{\wrt}{w.r.t.\ }&#10;\newcommand{\Wrt}{W.r.t.\ }&#10;% \newcommand{\wlog}{w.l.o.g.~}&#10;\newcommand{\Wlog}{W.l.o.g.\ }&#10;\newcommand{\resp}{resp.\ }&#10;\newcommand{\etal}{et al.\ }&#10;&#10;\newtheorem{theorem}{Theorem}&#10;\newtheorem{definition}{Definition}&#10;\newtheorem{expectation}{Expectation}&#10;\newtheorem{problem}{Problem}&#10;%\newtheorem{algorithm}{Algorithm}&#10;&#10;%\newenvironment{fshaded}{%&#10;%\def\FrameCommand{\fcolorbox{framecolor}{shadecolor}}%&#10;%\MakeFramed {\FrameRestore}}%&#10;%{\endMakeFramed}&#10;%&#10;%\newtheorem{theorem}{Theorem}[section]&#10;%&#10;%\newenvironment{fdfn}[1][]{&#10;%\definecolor{shadecolor}{rgb}{.9,.9,1}%DEFINITION_COLORBOX&#10;%\definecolor{framecolor}{rgb}{1,1,1}%&#10;%\begin{fshaded}\begin{theorem}[#1]}{\end{theorem}\end{fshaded}}&#10;%&#10;%&#10;%\begin{fdfn}[Blash]&#10;%Eine Zahlenfolge ...&#10;%\end{fdfn}&#10;%&#10;%\begin{fdfn}[Test]&#10;%Eine Zahlenfolge ...&#10;%\end{fdfn}&#10;&#10;% :mode=latex: %&#10;&#10;\begin{document}&#10;&#10;$0.5$&#10;&#10;\end{document}"/>
  <p:tag name="IGUANATEXSIZE" val="14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%\usepackage[osf,sc]{mathpazo}&#10;\usepackage{cool}&#10;\pagestyle{empty}&#10;&#10;%!TEX root = diss.tex&#10;&#10;%%%%%%%%%%%%%%%%%%%%%%%%%%%%%%%%%%%%%%%%%%%%%%%%%%%%%%%%%%%%%&#10;%% LaTeX math macros&#10;%%%%%%%%%%%%%%%%%%%%%%%%%%%%%%%%%%%%%%%%%%%%%%%%%%%%%%%%%%%%%&#10;&#10;\newcommand{\mySetNotation}[1]{{\mathbb{#1}}}&#10;\newcommand{\RRSet}{{\mySetNotation{R}}}&#10;\newcommand{\EESet}{{\mySetNotation{E}}}&#10;\newcommand{\NNSet}{{\mySetNotation{N}}}&#10;\newcommand{\QQSet}{{\mySetNotation{Q}}}&#10;&#10;\newcommand{\myBoldNotation}[1]{{\mathbf #1}}&#10;%\newcommand{\myBoldNotation}[1]{{\mathbold{#1}}} %for euler math&#10;\newcommand{\va}   {{\myBoldNotation{a}}}&#10;\newcommand{\vb}   {{\myBoldNotation{b}}}&#10;\newcommand{\vc}   {{\myBoldNotation{c}}}&#10;\newcommand{\vd}   {{\myBoldNotation{d}}}&#10;\newcommand{\ve}   {{\myBoldNotation{e}}}&#10;\newcommand{\vf}   {{\myBoldNotation{f}}}&#10;\newcommand{\vg}   {{\myBoldNotation{g}}}&#10;\newcommand{\vh}   {{\myBoldNotation{h}}}&#10;\newcommand{\vi}   {{\myBoldNotation{i}}}&#10;\newcommand{\vj}   {{\myBoldNotation{j}}}&#10;\newcommand{\vk}   {{\myBoldNotation{k}}}&#10;\newcommand{\vl}   {{\myBoldNotation{l}}}&#10;\newcommand{\vm}   {{\myBoldNotation{m}}}&#10;\newcommand{\vn}   {{\myBoldNotation{n}}}&#10;\newcommand{\nn}   {{\myBoldNotation{n}}}&#10;\newcommand{\vo}   {{\myBoldNotation{o}}}&#10;\newcommand{\vp}   {{\myBoldNotation{p}}}&#10;\newcommand{\pp}   {{\myBoldNotation{p}}}&#10;\newcommand{\vq}   {{\myBoldNotation{q}}}&#10;\newcommand{\vr}   {{\myBoldNotation{r}}}&#10;\newcommand{\vs}   {{\myBoldNotation{s}}}&#10;\newcommand{\vt}   {{\myBoldNotation{t}}}&#10;\newcommand{\vu}   {{\myBoldNotation{u}}}&#10;\newcommand{\vv}   {{\myBoldNotation{v}}}&#10;\newcommand{\vw}   {{\myBoldNotation{w}}}&#10;\newcommand{\vx}   {{\myBoldNotation{x}}}&#10;\newcommand{\vy}   {{\myBoldNotation{y}}}&#10;\newcommand{\vz}   {{\myBoldNotation{z}}}&#10;\newcommand{\vNull}{{\myBoldNotation{0}}}&#10;\newcommand{\vOne} {{\myBoldNotation{1}}}&#10;&#10;\newcommand{\mA}   {{\myBoldNotation{A}}}&#10;\newcommand{\mB}   {{\myBoldNotation{B}}}&#10;\newcommand{\mC}   {{\myBoldNotation{C}}}&#10;\newcommand{\mD}   {{\myBoldNotation{D}}}&#10;\newcommand{\mE}   {{\myBoldNotation{E}}}&#10;\newcommand{\mF}   {{\myBoldNotation{F}}}&#10;\newcommand{\mG}   {{\myBoldNotation{G}}}&#10;\newcommand{\mH}   {{\myBoldNotation{H}}}&#10;\newcommand{\mI}   {{\myBoldNotation{I}}}&#10;\newcommand{\mJ}   {{\myBoldNotation{J}}}&#10;\newcommand{\mK}   {{\myBoldNotation{K}}}&#10;\newcommand{\mL}   {{\myBoldNotation{L}}}&#10;\newcommand{\mM}   {{\myBoldNotation{M}}}&#10;\newcommand{\mN}   {{\myBoldNotation{N}}}&#10;\newcommand{\mO}   {{\myBoldNotation{O}}}&#10;\newcommand{\mP}   {{\myBoldNotation{P}}}&#10;\newcommand{\mQ}   {{\myBoldNotation{Q}}}&#10;\newcommand{\mR}   {{\myBoldNotation{R}}}&#10;\newcommand{\mS}   {{\myBoldNotation{S}}}&#10;\newcommand{\mT}   {{\myBoldNotation{T}}}&#10;\newcommand{\mU}   {{\myBoldNotation{U}}}&#10;\newcommand{\mV}   {{\myBoldNotation{V}}}&#10;\newcommand{\mW}   {{\myBoldNotation{W}}}&#10;\newcommand{\mX}   {{\myBoldNotation{X}}}&#10;\newcommand{\mY}   {{\myBoldNotation{Y}}}&#10;\newcommand{\mZ}   {{\myBoldNotation{Z}}}&#10;\newcommand{\mNull}{{\myBoldNotation{0}}}&#10;&#10;%\newcommand{\myBoldGreekNotation}[1]{\boldsymbol{#1}}&#10;\newcommand{\myBoldGreekNotationLower}[1]{{\bm{#1}}}&#10;\newcommand{\myBoldGreekNotationUpper}[1]{{\bm{#1}}}&#10;\newcommand{\balpha}  {{\myBoldGreekNotationLower{\alpha}  }}&#10;\newcommand{\bbeta}   {{\myBoldGreekNotationLower{\beta}   }}&#10;\newcommand{\bgamma}  {{\myBoldGreekNotationLower{\gamma}  }}&#10;\newcommand{\bdelta}  {{\myBoldGreekNotationLower{\delta}  }}&#10;\newcommand{\bepsilon}{{\myBoldGreekNotationLower{\epsilon}}}&#10;\newcommand{\bzeta}   {{\myBoldGreekNotationLower{\zeta}   }}&#10;\newcommand{\btheta}  {{\myBoldGreekNotationLower{\theta}  }}&#10;\newcommand{\biota}   {{\myBoldGreekNotationLower{\iota}   }}&#10;\newcommand{\bkappa}  {{\myBoldGreekNotationLower{\kappa}  }}&#10;\newcommand{\blambda} {{\myBoldGreekNotationLower{\lambda} }}&#10;\newcommand{\bmu}     {{\myBoldGreekNotationLower{\mu}     }}&#10;\newcommand{\bnu}     {{\myBoldGreekNotationLower{\nu}     }}&#10;\newcommand{\bxi}     {{\myBoldGreekNotationLower{\xi}     }}&#10;\newcommand{\bomicron}{{\myBoldGreekNotationLower{\omicron}}}&#10;\newcommand{\bpi}     {{\myBoldGreekNotationLower{\pi}     }}&#10;\newcommand{\brho}    {{\myBoldGreekNotationLower{\rho}    }}&#10;\newcommand{\bsigma}  {{\myBoldGreekNotationLower{\sigma}  }}&#10;\newcommand{\btau}    {{\myBoldGreekNotationLower{\tau}    }}&#10;\newcommand{\bupsilon}{{\myBoldGreekNotationLower{\upsilon}}}&#10;\newcommand{\bphi}    {{\myBoldGreekNotationLower{\phi}    }}&#10;\newcommand{\bchi}    {{\myBoldGreekNotationLower{\chi}    }}&#10;\newcommand{\bpsi}    {{\myBoldGreekNotationLower{\psi}    }}&#10;\newcommand{\bomega}  {{\myBoldGreekNotationLower{\omega}  }}&#10;&#10;\newcommand{\bGamma}  {{\myBoldGreekNotationUpper{\Gamma}  }}&#10;\newcommand{\bDelta}  {{\myBoldGreekNotationUpper{\Delta}  }}&#10;\newcommand{\bTheta}  {{\myBoldGreekNotationUpper{\Theta}  }}&#10;\newcommand{\bLambda} {{\myBoldGreekNotationUpper{\Lambda} }}&#10;\newcommand{\bXi}     {{\myBoldGreekNotationUpper{\Xi}     }}&#10;\newcommand{\bPi}     {{\myBoldGreekNotationUpper{\Pi}     }}&#10;\newcommand{\bSigma}  {{\myBoldGreekNotationUpper{\Sigma}  }}&#10;\newcommand{\bUpsilon}{{\myBoldGreekNotationUpper{\Upsilon}}}&#10;\newcommand{\bPhi}    {{\myBoldGreekNotationUpper{\Phi}    }}&#10;\newcommand{\bPsi}    {{\myBoldGreekNotationUpper{\Psi}    }}&#10;\newcommand{\bOmega}  {{\myBoldGreekNotationUpper{\Omega}  }}&#10;&#10;\newcommand{\inn}[2][0cm]{\mathopen{}\left|{#2}\parbox[h][#1]{0cm}{}\right|}&#10;\newcommand{\invn}[2][0cm]{\mathopen{}\left|\left|{#2}\parbox[h][#1]{0cm}{}\right|\right|}&#10;&#10;%\newcommand{\Sa}{{\mathbf {Sa}}}&#10;%\newcommand{\Topo}{{\mathbf {Topo}}}&#10;%\newcommand{\Sep}{{\mathbf {Sep}}}&#10;%\newcommand{\Str}{{\mathbf {Str}}}&#10;%\newcommand{\Reg}{{\mathbf {Reg}}}&#10;&#10;%\newcommand{\PPhi}{{\pmb \Phi}}&#10;%\newcommand{\PPi}{{\pmb \Pi}}&#10;%\newcommand{\PPhi}{{\bm \Phi}}&#10;%\newcommand{\PPi}{{\bm \Pi}}&#10;\newcommand{\PPhi}{{\Phi}}&#10;\newcommand{\PPi}{{\Pi}}&#10;\newcommand{\ppi}{{\pi}}&#10;\newcommand{\ggam}{{\gamma}}&#10;&#10;\newcommand{\cA}{{\mathcal A}}&#10;\newcommand{\cB}{{\mathcal B}}&#10;\newcommand{\cC}{{\mathcal C}}&#10;\newcommand{\cD}{{\mathcal D}}&#10;\newcommand{\cE}{{\mathcal E}}&#10;\newcommand{\cF}{{\mathcal F}}&#10;\newcommand{\cG}{{\mathcal G}}&#10;\newcommand{\cH}{{\mathcal H}}&#10;\newcommand{\cI}{{\mathcal I}}&#10;\newcommand{\cJ}{{\mathcal J}}&#10;\newcommand{\cK}{{\mathcal K}}&#10;\newcommand{\cL}{{\mathcal L}}&#10;\newcommand{\cM}{{\mathcal M}}&#10;\newcommand{\cN}{{\mathcal N}}&#10;\newcommand{\cO}{{\mathcal O}}&#10;\newcommand{\cP}{{\mathcal P}}&#10;\newcommand{\cQ}{{\mathcal Q}}&#10;\newcommand{\cR}{{\mathcal R}}&#10;\newcommand{\cS}{{\mathcal S}}&#10;\newcommand{\cT}{{\mathcal T}}&#10;\newcommand{\cU}{{\mathcal U}}&#10;\newcommand{\cV}{{\mathcal V}}&#10;\newcommand{\cW}{{\mathcal W}}&#10;\newcommand{\cX}{{\mathcal X}}&#10;\newcommand{\cY}{{\mathcal Y}}&#10;\newcommand{\cZ}{{\mathcal Z}}&#10;&#10;\newcommand{\ca}{{\mathcal a}}&#10;\newcommand{\cb}{{\mathcal b}}&#10;\newcommand{\cc}{{\mathcal c}}&#10;\newcommand{\cd}{{\mathcal d}}&#10;\newcommand{\ce}{{\mathcal e}}&#10;%\newcommand{\cf}{{\mathcal f}}&#10;\newcommand{\cg}{{\mathcal g}}&#10;\newcommand{\ch}{{\mathcal h}}&#10;\newcommand{\ci}{{\mathcal i}}&#10;\newcommand{\cj}{{\mathcal j}}&#10;%\newcommand{\ck}{{\mathcal k}}&#10;\newcommand{\cl}{{\mathcal l}}&#10;\newcommand{\cm}{{\mathcal m}}&#10;\newcommand{\cn}{{\mathcal n}}&#10;\newcommand{\co}{{\mathcal o}}&#10;\newcommand{\cp}{{\mathcal p}}&#10;\newcommand{\cq}{{\mathcal q}}&#10;%\newcommand{\cr}{{\mathcal r}}&#10;\newcommand{\cs}{{\mathcal s}}&#10;\newcommand{\ct}{{\mathcal t}}&#10;\newcommand{\cu}{{\mathcal u}}&#10;\newcommand{\cv}{{\mathcal v}}&#10;\newcommand{\cw}{{\mathcal w}}&#10;\newcommand{\cx}{{\mathcal x}}&#10;\newcommand{\cy}{{\mathcal y}}&#10;\newcommand{\cz}{{\mathcal z}}&#10;&#10;%cool package Styles&#10;\Style{IdentityMatrixSymb=\mI,%&#10;       DSymb={\mathrm d},%&#10;       IntegrateDifferentialDSymb={\mathrm d},%&#10;       TrParen=p,%&#10;       DetParen=p}&#10;\Style{DDisplayFunc=outset}&#10;\renewcommand{\Transpose}[1]{ {#1}^\Transp }&#10;\newcommand{\TransposeInv}[1]{ {#1}^{-\Transp} }&#10;\newcommand{\T}[1]{\Transpose{#1}}&#10;\newcommand{\TInv}[1]{\TransposeInv{#1}}&#10;\newcommand{\Inv}[1]{ {#1}^{-1} }&#10;\newcommand{\Transp}{{{\mathrm T}}}&#10;      &#10;\newcommand{\Rank}[1]    {\operatorname{rank}\inp{#1}}&#10;\newcommand{\Vol}[1]     {\operatorname{vol}\inp{#1}}&#10;\renewcommand{\Vec}[1]   {\operatorname{vec}\inp{#1}}&#10;\renewcommand{\Div}[1]   {\T{\nabla} \, #1}&#10;\newcommand{\Diag}[1]    {\operatorname{diag}\inp{#1}}&#10;\newcommand{\Dim}[1]     {\operatorname{dim}\inp{#1}}&#10;\newcommand{\Diagof}[1]  {\operatorname{diag}^{-1}\inp{#1}}&#10;\newcommand*{\diff}{\mathop{}\!\mathrm{d}} %e.g. $F(x) = \int\!f(x)\diff x$&#10;\newcommand{\Argmin}[1]{\underset{#1}{\operatorname{argmin}} \;}&#10;\newcommand{\Maxof}[1]{\underset{#1}{\operatorname{max}} \;}&#10;\newcommand{\Minof}[1]{\underset{#1}{\operatorname{min}} \;}&#10;&#10;\providecommand{\e}[1]{\ensuremath{\cdot 10^{#1}}}&#10;&#10;%workaround for mathbold in cool, cf. http://tex.stackexchange.com/questions/97910&#10;\let\oldmb\mathbold&#10;\protected\def\mathbold{\oldmb}&#10;&#10;\newcommand{\CB} [1]{{\color{#1}     $\bullet$}}&#10;\newcommand{\CBB}[2]{{\color[#1]{#2} $\bullet$}}&#10;&#10;\newcommand{\ie}{i.e.}&#10;\newcommand{\Ie}{I.e.}&#10;\newcommand{\eg}{e.g.}&#10;\newcommand{\Eg}{E.g.}&#10;\newcommand{\cf}{cf.\ }&#10;\newcommand{\Cf}{Cf.\ }&#10;\newcommand{\etc}{etc.\ }&#10;\newcommand{\wrt}{w.r.t.\ }&#10;\newcommand{\Wrt}{W.r.t.\ }&#10;% \newcommand{\wlog}{w.l.o.g.~}&#10;\newcommand{\Wlog}{W.l.o.g.\ }&#10;\newcommand{\resp}{resp.\ }&#10;\newcommand{\etal}{et al.\ }&#10;&#10;\newtheorem{theorem}{Theorem}&#10;\newtheorem{definition}{Definition}&#10;\newtheorem{expectation}{Expectation}&#10;\newtheorem{problem}{Problem}&#10;%\newtheorem{algorithm}{Algorithm}&#10;&#10;%\newenvironment{fshaded}{%&#10;%\def\FrameCommand{\fcolorbox{framecolor}{shadecolor}}%&#10;%\MakeFramed {\FrameRestore}}%&#10;%{\endMakeFramed}&#10;%&#10;%\newtheorem{theorem}{Theorem}[section]&#10;%&#10;%\newenvironment{fdfn}[1][]{&#10;%\definecolor{shadecolor}{rgb}{.9,.9,1}%DEFINITION_COLORBOX&#10;%\definecolor{framecolor}{rgb}{1,1,1}%&#10;%\begin{fshaded}\begin{theorem}[#1]}{\end{theorem}\end{fshaded}}&#10;%&#10;%&#10;%\begin{fdfn}[Blash]&#10;%Eine Zahlenfolge ...&#10;%\end{fdfn}&#10;%&#10;%\begin{fdfn}[Test]&#10;%Eine Zahlenfolge ...&#10;%\end{fdfn}&#10;&#10;% :mode=latex: %&#10;&#10;\begin{document}&#10;&#10;$(1-0.5)$&#10;&#10;\end{document}"/>
  <p:tag name="IGUANATEXSIZE" val="14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%\usepackage[osf,sc]{mathpazo}&#10;\usepackage{cool}&#10;\pagestyle{empty}&#10;&#10;%!TEX root = diss.tex&#10;&#10;%%%%%%%%%%%%%%%%%%%%%%%%%%%%%%%%%%%%%%%%%%%%%%%%%%%%%%%%%%%%%&#10;%% LaTeX math macros&#10;%%%%%%%%%%%%%%%%%%%%%%%%%%%%%%%%%%%%%%%%%%%%%%%%%%%%%%%%%%%%%&#10;&#10;\newcommand{\mySetNotation}[1]{{\mathbb{#1}}}&#10;\newcommand{\RRSet}{{\mySetNotation{R}}}&#10;\newcommand{\EESet}{{\mySetNotation{E}}}&#10;\newcommand{\NNSet}{{\mySetNotation{N}}}&#10;\newcommand{\QQSet}{{\mySetNotation{Q}}}&#10;&#10;\newcommand{\myBoldNotation}[1]{{\mathbf #1}}&#10;%\newcommand{\myBoldNotation}[1]{{\mathbold{#1}}} %for euler math&#10;\newcommand{\va}   {{\myBoldNotation{a}}}&#10;\newcommand{\vb}   {{\myBoldNotation{b}}}&#10;\newcommand{\vc}   {{\myBoldNotation{c}}}&#10;\newcommand{\vd}   {{\myBoldNotation{d}}}&#10;\newcommand{\ve}   {{\myBoldNotation{e}}}&#10;\newcommand{\vf}   {{\myBoldNotation{f}}}&#10;\newcommand{\vg}   {{\myBoldNotation{g}}}&#10;\newcommand{\vh}   {{\myBoldNotation{h}}}&#10;\newcommand{\vi}   {{\myBoldNotation{i}}}&#10;\newcommand{\vj}   {{\myBoldNotation{j}}}&#10;\newcommand{\vk}   {{\myBoldNotation{k}}}&#10;\newcommand{\vl}   {{\myBoldNotation{l}}}&#10;\newcommand{\vm}   {{\myBoldNotation{m}}}&#10;\newcommand{\vn}   {{\myBoldNotation{n}}}&#10;\newcommand{\nn}   {{\myBoldNotation{n}}}&#10;\newcommand{\vo}   {{\myBoldNotation{o}}}&#10;\newcommand{\vp}   {{\myBoldNotation{p}}}&#10;\newcommand{\pp}   {{\myBoldNotation{p}}}&#10;\newcommand{\vq}   {{\myBoldNotation{q}}}&#10;\newcommand{\vr}   {{\myBoldNotation{r}}}&#10;\newcommand{\vs}   {{\myBoldNotation{s}}}&#10;\newcommand{\vt}   {{\myBoldNotation{t}}}&#10;\newcommand{\vu}   {{\myBoldNotation{u}}}&#10;\newcommand{\vv}   {{\myBoldNotation{v}}}&#10;\newcommand{\vw}   {{\myBoldNotation{w}}}&#10;\newcommand{\vx}   {{\myBoldNotation{x}}}&#10;\newcommand{\vy}   {{\myBoldNotation{y}}}&#10;\newcommand{\vz}   {{\myBoldNotation{z}}}&#10;\newcommand{\vNull}{{\myBoldNotation{0}}}&#10;\newcommand{\vOne} {{\myBoldNotation{1}}}&#10;&#10;\newcommand{\mA}   {{\myBoldNotation{A}}}&#10;\newcommand{\mB}   {{\myBoldNotation{B}}}&#10;\newcommand{\mC}   {{\myBoldNotation{C}}}&#10;\newcommand{\mD}   {{\myBoldNotation{D}}}&#10;\newcommand{\mE}   {{\myBoldNotation{E}}}&#10;\newcommand{\mF}   {{\myBoldNotation{F}}}&#10;\newcommand{\mG}   {{\myBoldNotation{G}}}&#10;\newcommand{\mH}   {{\myBoldNotation{H}}}&#10;\newcommand{\mI}   {{\myBoldNotation{I}}}&#10;\newcommand{\mJ}   {{\myBoldNotation{J}}}&#10;\newcommand{\mK}   {{\myBoldNotation{K}}}&#10;\newcommand{\mL}   {{\myBoldNotation{L}}}&#10;\newcommand{\mM}   {{\myBoldNotation{M}}}&#10;\newcommand{\mN}   {{\myBoldNotation{N}}}&#10;\newcommand{\mO}   {{\myBoldNotation{O}}}&#10;\newcommand{\mP}   {{\myBoldNotation{P}}}&#10;\newcommand{\mQ}   {{\myBoldNotation{Q}}}&#10;\newcommand{\mR}   {{\myBoldNotation{R}}}&#10;\newcommand{\mS}   {{\myBoldNotation{S}}}&#10;\newcommand{\mT}   {{\myBoldNotation{T}}}&#10;\newcommand{\mU}   {{\myBoldNotation{U}}}&#10;\newcommand{\mV}   {{\myBoldNotation{V}}}&#10;\newcommand{\mW}   {{\myBoldNotation{W}}}&#10;\newcommand{\mX}   {{\myBoldNotation{X}}}&#10;\newcommand{\mY}   {{\myBoldNotation{Y}}}&#10;\newcommand{\mZ}   {{\myBoldNotation{Z}}}&#10;\newcommand{\mNull}{{\myBoldNotation{0}}}&#10;&#10;%\newcommand{\myBoldGreekNotation}[1]{\boldsymbol{#1}}&#10;\newcommand{\myBoldGreekNotationLower}[1]{{\bm{#1}}}&#10;\newcommand{\myBoldGreekNotationUpper}[1]{{\bm{#1}}}&#10;\newcommand{\balpha}  {{\myBoldGreekNotationLower{\alpha}  }}&#10;\newcommand{\bbeta}   {{\myBoldGreekNotationLower{\beta}   }}&#10;\newcommand{\bgamma}  {{\myBoldGreekNotationLower{\gamma}  }}&#10;\newcommand{\bdelta}  {{\myBoldGreekNotationLower{\delta}  }}&#10;\newcommand{\bepsilon}{{\myBoldGreekNotationLower{\epsilon}}}&#10;\newcommand{\bzeta}   {{\myBoldGreekNotationLower{\zeta}   }}&#10;\newcommand{\btheta}  {{\myBoldGreekNotationLower{\theta}  }}&#10;\newcommand{\biota}   {{\myBoldGreekNotationLower{\iota}   }}&#10;\newcommand{\bkappa}  {{\myBoldGreekNotationLower{\kappa}  }}&#10;\newcommand{\blambda} {{\myBoldGreekNotationLower{\lambda} }}&#10;\newcommand{\bmu}     {{\myBoldGreekNotationLower{\mu}     }}&#10;\newcommand{\bnu}     {{\myBoldGreekNotationLower{\nu}     }}&#10;\newcommand{\bxi}     {{\myBoldGreekNotationLower{\xi}     }}&#10;\newcommand{\bomicron}{{\myBoldGreekNotationLower{\omicron}}}&#10;\newcommand{\bpi}     {{\myBoldGreekNotationLower{\pi}     }}&#10;\newcommand{\brho}    {{\myBoldGreekNotationLower{\rho}    }}&#10;\newcommand{\bsigma}  {{\myBoldGreekNotationLower{\sigma}  }}&#10;\newcommand{\btau}    {{\myBoldGreekNotationLower{\tau}    }}&#10;\newcommand{\bupsilon}{{\myBoldGreekNotationLower{\upsilon}}}&#10;\newcommand{\bphi}    {{\myBoldGreekNotationLower{\phi}    }}&#10;\newcommand{\bchi}    {{\myBoldGreekNotationLower{\chi}    }}&#10;\newcommand{\bpsi}    {{\myBoldGreekNotationLower{\psi}    }}&#10;\newcommand{\bomega}  {{\myBoldGreekNotationLower{\omega}  }}&#10;&#10;\newcommand{\bGamma}  {{\myBoldGreekNotationUpper{\Gamma}  }}&#10;\newcommand{\bDelta}  {{\myBoldGreekNotationUpper{\Delta}  }}&#10;\newcommand{\bTheta}  {{\myBoldGreekNotationUpper{\Theta}  }}&#10;\newcommand{\bLambda} {{\myBoldGreekNotationUpper{\Lambda} }}&#10;\newcommand{\bXi}     {{\myBoldGreekNotationUpper{\Xi}     }}&#10;\newcommand{\bPi}     {{\myBoldGreekNotationUpper{\Pi}     }}&#10;\newcommand{\bSigma}  {{\myBoldGreekNotationUpper{\Sigma}  }}&#10;\newcommand{\bUpsilon}{{\myBoldGreekNotationUpper{\Upsilon}}}&#10;\newcommand{\bPhi}    {{\myBoldGreekNotationUpper{\Phi}    }}&#10;\newcommand{\bPsi}    {{\myBoldGreekNotationUpper{\Psi}    }}&#10;\newcommand{\bOmega}  {{\myBoldGreekNotationUpper{\Omega}  }}&#10;&#10;\newcommand{\inn}[2][0cm]{\mathopen{}\left|{#2}\parbox[h][#1]{0cm}{}\right|}&#10;\newcommand{\invn}[2][0cm]{\mathopen{}\left|\left|{#2}\parbox[h][#1]{0cm}{}\right|\right|}&#10;&#10;%\newcommand{\Sa}{{\mathbf {Sa}}}&#10;%\newcommand{\Topo}{{\mathbf {Topo}}}&#10;%\newcommand{\Sep}{{\mathbf {Sep}}}&#10;%\newcommand{\Str}{{\mathbf {Str}}}&#10;%\newcommand{\Reg}{{\mathbf {Reg}}}&#10;&#10;%\newcommand{\PPhi}{{\pmb \Phi}}&#10;%\newcommand{\PPi}{{\pmb \Pi}}&#10;%\newcommand{\PPhi}{{\bm \Phi}}&#10;%\newcommand{\PPi}{{\bm \Pi}}&#10;\newcommand{\PPhi}{{\Phi}}&#10;\newcommand{\PPi}{{\Pi}}&#10;\newcommand{\ppi}{{\pi}}&#10;\newcommand{\ggam}{{\gamma}}&#10;&#10;\newcommand{\cA}{{\mathcal A}}&#10;\newcommand{\cB}{{\mathcal B}}&#10;\newcommand{\cC}{{\mathcal C}}&#10;\newcommand{\cD}{{\mathcal D}}&#10;\newcommand{\cE}{{\mathcal E}}&#10;\newcommand{\cF}{{\mathcal F}}&#10;\newcommand{\cG}{{\mathcal G}}&#10;\newcommand{\cH}{{\mathcal H}}&#10;\newcommand{\cI}{{\mathcal I}}&#10;\newcommand{\cJ}{{\mathcal J}}&#10;\newcommand{\cK}{{\mathcal K}}&#10;\newcommand{\cL}{{\mathcal L}}&#10;\newcommand{\cM}{{\mathcal M}}&#10;\newcommand{\cN}{{\mathcal N}}&#10;\newcommand{\cO}{{\mathcal O}}&#10;\newcommand{\cP}{{\mathcal P}}&#10;\newcommand{\cQ}{{\mathcal Q}}&#10;\newcommand{\cR}{{\mathcal R}}&#10;\newcommand{\cS}{{\mathcal S}}&#10;\newcommand{\cT}{{\mathcal T}}&#10;\newcommand{\cU}{{\mathcal U}}&#10;\newcommand{\cV}{{\mathcal V}}&#10;\newcommand{\cW}{{\mathcal W}}&#10;\newcommand{\cX}{{\mathcal X}}&#10;\newcommand{\cY}{{\mathcal Y}}&#10;\newcommand{\cZ}{{\mathcal Z}}&#10;&#10;\newcommand{\ca}{{\mathcal a}}&#10;\newcommand{\cb}{{\mathcal b}}&#10;\newcommand{\cc}{{\mathcal c}}&#10;\newcommand{\cd}{{\mathcal d}}&#10;\newcommand{\ce}{{\mathcal e}}&#10;%\newcommand{\cf}{{\mathcal f}}&#10;\newcommand{\cg}{{\mathcal g}}&#10;\newcommand{\ch}{{\mathcal h}}&#10;\newcommand{\ci}{{\mathcal i}}&#10;\newcommand{\cj}{{\mathcal j}}&#10;%\newcommand{\ck}{{\mathcal k}}&#10;\newcommand{\cl}{{\mathcal l}}&#10;\newcommand{\cm}{{\mathcal m}}&#10;\newcommand{\cn}{{\mathcal n}}&#10;\newcommand{\co}{{\mathcal o}}&#10;\newcommand{\cp}{{\mathcal p}}&#10;\newcommand{\cq}{{\mathcal q}}&#10;%\newcommand{\cr}{{\mathcal r}}&#10;\newcommand{\cs}{{\mathcal s}}&#10;\newcommand{\ct}{{\mathcal t}}&#10;\newcommand{\cu}{{\mathcal u}}&#10;\newcommand{\cv}{{\mathcal v}}&#10;\newcommand{\cw}{{\mathcal w}}&#10;\newcommand{\cx}{{\mathcal x}}&#10;\newcommand{\cy}{{\mathcal y}}&#10;\newcommand{\cz}{{\mathcal z}}&#10;&#10;%cool package Styles&#10;\Style{IdentityMatrixSymb=\mI,%&#10;       DSymb={\mathrm d},%&#10;       IntegrateDifferentialDSymb={\mathrm d},%&#10;       TrParen=p,%&#10;       DetParen=p}&#10;\Style{DDisplayFunc=outset}&#10;\renewcommand{\Transpose}[1]{ {#1}^\Transp }&#10;\newcommand{\TransposeInv}[1]{ {#1}^{-\Transp} }&#10;\newcommand{\T}[1]{\Transpose{#1}}&#10;\newcommand{\TInv}[1]{\TransposeInv{#1}}&#10;\newcommand{\Inv}[1]{ {#1}^{-1} }&#10;\newcommand{\Transp}{{{\mathrm T}}}&#10;      &#10;\newcommand{\Rank}[1]    {\operatorname{rank}\inp{#1}}&#10;\newcommand{\Vol}[1]     {\operatorname{vol}\inp{#1}}&#10;\renewcommand{\Vec}[1]   {\operatorname{vec}\inp{#1}}&#10;\renewcommand{\Div}[1]   {\T{\nabla} \, #1}&#10;\newcommand{\Diag}[1]    {\operatorname{diag}\inp{#1}}&#10;\newcommand{\Dim}[1]     {\operatorname{dim}\inp{#1}}&#10;\newcommand{\Diagof}[1]  {\operatorname{diag}^{-1}\inp{#1}}&#10;\newcommand*{\diff}{\mathop{}\!\mathrm{d}} %e.g. $F(x) = \int\!f(x)\diff x$&#10;\newcommand{\Argmin}[1]{\underset{#1}{\operatorname{argmin}} \;}&#10;\newcommand{\Maxof}[1]{\underset{#1}{\operatorname{max}} \;}&#10;\newcommand{\Minof}[1]{\underset{#1}{\operatorname{min}} \;}&#10;&#10;\providecommand{\e}[1]{\ensuremath{\cdot 10^{#1}}}&#10;&#10;%workaround for mathbold in cool, cf. http://tex.stackexchange.com/questions/97910&#10;\let\oldmb\mathbold&#10;\protected\def\mathbold{\oldmb}&#10;&#10;\newcommand{\CB} [1]{{\color{#1}     $\bullet$}}&#10;\newcommand{\CBB}[2]{{\color[#1]{#2} $\bullet$}}&#10;&#10;\newcommand{\ie}{i.e.}&#10;\newcommand{\Ie}{I.e.}&#10;\newcommand{\eg}{e.g.}&#10;\newcommand{\Eg}{E.g.}&#10;\newcommand{\cf}{cf.\ }&#10;\newcommand{\Cf}{Cf.\ }&#10;\newcommand{\etc}{etc.\ }&#10;\newcommand{\wrt}{w.r.t.\ }&#10;\newcommand{\Wrt}{W.r.t.\ }&#10;% \newcommand{\wlog}{w.l.o.g.~}&#10;\newcommand{\Wlog}{W.l.o.g.\ }&#10;\newcommand{\resp}{resp.\ }&#10;\newcommand{\etal}{et al.\ }&#10;&#10;\newtheorem{theorem}{Theorem}&#10;\newtheorem{definition}{Definition}&#10;\newtheorem{expectation}{Expectation}&#10;\newtheorem{problem}{Problem}&#10;%\newtheorem{algorithm}{Algorithm}&#10;&#10;%\newenvironment{fshaded}{%&#10;%\def\FrameCommand{\fcolorbox{framecolor}{shadecolor}}%&#10;%\MakeFramed {\FrameRestore}}%&#10;%{\endMakeFramed}&#10;%&#10;%\newtheorem{theorem}{Theorem}[section]&#10;%&#10;%\newenvironment{fdfn}[1][]{&#10;%\definecolor{shadecolor}{rgb}{.9,.9,1}%DEFINITION_COLORBOX&#10;%\definecolor{framecolor}{rgb}{1,1,1}%&#10;%\begin{fshaded}\begin{theorem}[#1]}{\end{theorem}\end{fshaded}}&#10;%&#10;%&#10;%\begin{fdfn}[Blash]&#10;%Eine Zahlenfolge ...&#10;%\end{fdfn}&#10;%&#10;%\begin{fdfn}[Test]&#10;%Eine Zahlenfolge ...&#10;%\end{fdfn}&#10;&#10;% :mode=latex: %&#10;&#10;\begin{document}&#10;&#10;$0.75$&#10;&#10;\end{document}"/>
  <p:tag name="IGUANATEXSIZE" val="14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%\usepackage[osf,sc]{mathpazo}&#10;\usepackage{cool}&#10;\pagestyle{empty}&#10;&#10;%!TEX root = diss.tex&#10;&#10;%%%%%%%%%%%%%%%%%%%%%%%%%%%%%%%%%%%%%%%%%%%%%%%%%%%%%%%%%%%%%&#10;%% LaTeX math macros&#10;%%%%%%%%%%%%%%%%%%%%%%%%%%%%%%%%%%%%%%%%%%%%%%%%%%%%%%%%%%%%%&#10;&#10;\newcommand{\mySetNotation}[1]{{\mathbb{#1}}}&#10;\newcommand{\RRSet}{{\mySetNotation{R}}}&#10;\newcommand{\EESet}{{\mySetNotation{E}}}&#10;\newcommand{\NNSet}{{\mySetNotation{N}}}&#10;\newcommand{\QQSet}{{\mySetNotation{Q}}}&#10;&#10;\newcommand{\myBoldNotation}[1]{{\mathbf #1}}&#10;%\newcommand{\myBoldNotation}[1]{{\mathbold{#1}}} %for euler math&#10;\newcommand{\va}   {{\myBoldNotation{a}}}&#10;\newcommand{\vb}   {{\myBoldNotation{b}}}&#10;\newcommand{\vc}   {{\myBoldNotation{c}}}&#10;\newcommand{\vd}   {{\myBoldNotation{d}}}&#10;\newcommand{\ve}   {{\myBoldNotation{e}}}&#10;\newcommand{\vf}   {{\myBoldNotation{f}}}&#10;\newcommand{\vg}   {{\myBoldNotation{g}}}&#10;\newcommand{\vh}   {{\myBoldNotation{h}}}&#10;\newcommand{\vi}   {{\myBoldNotation{i}}}&#10;\newcommand{\vj}   {{\myBoldNotation{j}}}&#10;\newcommand{\vk}   {{\myBoldNotation{k}}}&#10;\newcommand{\vl}   {{\myBoldNotation{l}}}&#10;\newcommand{\vm}   {{\myBoldNotation{m}}}&#10;\newcommand{\vn}   {{\myBoldNotation{n}}}&#10;\newcommand{\nn}   {{\myBoldNotation{n}}}&#10;\newcommand{\vo}   {{\myBoldNotation{o}}}&#10;\newcommand{\vp}   {{\myBoldNotation{p}}}&#10;\newcommand{\pp}   {{\myBoldNotation{p}}}&#10;\newcommand{\vq}   {{\myBoldNotation{q}}}&#10;\newcommand{\vr}   {{\myBoldNotation{r}}}&#10;\newcommand{\vs}   {{\myBoldNotation{s}}}&#10;\newcommand{\vt}   {{\myBoldNotation{t}}}&#10;\newcommand{\vu}   {{\myBoldNotation{u}}}&#10;\newcommand{\vv}   {{\myBoldNotation{v}}}&#10;\newcommand{\vw}   {{\myBoldNotation{w}}}&#10;\newcommand{\vx}   {{\myBoldNotation{x}}}&#10;\newcommand{\vy}   {{\myBoldNotation{y}}}&#10;\newcommand{\vz}   {{\myBoldNotation{z}}}&#10;\newcommand{\vNull}{{\myBoldNotation{0}}}&#10;\newcommand{\vOne} {{\myBoldNotation{1}}}&#10;&#10;\newcommand{\mA}   {{\myBoldNotation{A}}}&#10;\newcommand{\mB}   {{\myBoldNotation{B}}}&#10;\newcommand{\mC}   {{\myBoldNotation{C}}}&#10;\newcommand{\mD}   {{\myBoldNotation{D}}}&#10;\newcommand{\mE}   {{\myBoldNotation{E}}}&#10;\newcommand{\mF}   {{\myBoldNotation{F}}}&#10;\newcommand{\mG}   {{\myBoldNotation{G}}}&#10;\newcommand{\mH}   {{\myBoldNotation{H}}}&#10;\newcommand{\mI}   {{\myBoldNotation{I}}}&#10;\newcommand{\mJ}   {{\myBoldNotation{J}}}&#10;\newcommand{\mK}   {{\myBoldNotation{K}}}&#10;\newcommand{\mL}   {{\myBoldNotation{L}}}&#10;\newcommand{\mM}   {{\myBoldNotation{M}}}&#10;\newcommand{\mN}   {{\myBoldNotation{N}}}&#10;\newcommand{\mO}   {{\myBoldNotation{O}}}&#10;\newcommand{\mP}   {{\myBoldNotation{P}}}&#10;\newcommand{\mQ}   {{\myBoldNotation{Q}}}&#10;\newcommand{\mR}   {{\myBoldNotation{R}}}&#10;\newcommand{\mS}   {{\myBoldNotation{S}}}&#10;\newcommand{\mT}   {{\myBoldNotation{T}}}&#10;\newcommand{\mU}   {{\myBoldNotation{U}}}&#10;\newcommand{\mV}   {{\myBoldNotation{V}}}&#10;\newcommand{\mW}   {{\myBoldNotation{W}}}&#10;\newcommand{\mX}   {{\myBoldNotation{X}}}&#10;\newcommand{\mY}   {{\myBoldNotation{Y}}}&#10;\newcommand{\mZ}   {{\myBoldNotation{Z}}}&#10;\newcommand{\mNull}{{\myBoldNotation{0}}}&#10;&#10;%\newcommand{\myBoldGreekNotation}[1]{\boldsymbol{#1}}&#10;\newcommand{\myBoldGreekNotationLower}[1]{{\bm{#1}}}&#10;\newcommand{\myBoldGreekNotationUpper}[1]{{\bm{#1}}}&#10;\newcommand{\balpha}  {{\myBoldGreekNotationLower{\alpha}  }}&#10;\newcommand{\bbeta}   {{\myBoldGreekNotationLower{\beta}   }}&#10;\newcommand{\bgamma}  {{\myBoldGreekNotationLower{\gamma}  }}&#10;\newcommand{\bdelta}  {{\myBoldGreekNotationLower{\delta}  }}&#10;\newcommand{\bepsilon}{{\myBoldGreekNotationLower{\epsilon}}}&#10;\newcommand{\bzeta}   {{\myBoldGreekNotationLower{\zeta}   }}&#10;\newcommand{\btheta}  {{\myBoldGreekNotationLower{\theta}  }}&#10;\newcommand{\biota}   {{\myBoldGreekNotationLower{\iota}   }}&#10;\newcommand{\bkappa}  {{\myBoldGreekNotationLower{\kappa}  }}&#10;\newcommand{\blambda} {{\myBoldGreekNotationLower{\lambda} }}&#10;\newcommand{\bmu}     {{\myBoldGreekNotationLower{\mu}     }}&#10;\newcommand{\bnu}     {{\myBoldGreekNotationLower{\nu}     }}&#10;\newcommand{\bxi}     {{\myBoldGreekNotationLower{\xi}     }}&#10;\newcommand{\bomicron}{{\myBoldGreekNotationLower{\omicron}}}&#10;\newcommand{\bpi}     {{\myBoldGreekNotationLower{\pi}     }}&#10;\newcommand{\brho}    {{\myBoldGreekNotationLower{\rho}    }}&#10;\newcommand{\bsigma}  {{\myBoldGreekNotationLower{\sigma}  }}&#10;\newcommand{\btau}    {{\myBoldGreekNotationLower{\tau}    }}&#10;\newcommand{\bupsilon}{{\myBoldGreekNotationLower{\upsilon}}}&#10;\newcommand{\bphi}    {{\myBoldGreekNotationLower{\phi}    }}&#10;\newcommand{\bchi}    {{\myBoldGreekNotationLower{\chi}    }}&#10;\newcommand{\bpsi}    {{\myBoldGreekNotationLower{\psi}    }}&#10;\newcommand{\bomega}  {{\myBoldGreekNotationLower{\omega}  }}&#10;&#10;\newcommand{\bGamma}  {{\myBoldGreekNotationUpper{\Gamma}  }}&#10;\newcommand{\bDelta}  {{\myBoldGreekNotationUpper{\Delta}  }}&#10;\newcommand{\bTheta}  {{\myBoldGreekNotationUpper{\Theta}  }}&#10;\newcommand{\bLambda} {{\myBoldGreekNotationUpper{\Lambda} }}&#10;\newcommand{\bXi}     {{\myBoldGreekNotationUpper{\Xi}     }}&#10;\newcommand{\bPi}     {{\myBoldGreekNotationUpper{\Pi}     }}&#10;\newcommand{\bSigma}  {{\myBoldGreekNotationUpper{\Sigma}  }}&#10;\newcommand{\bUpsilon}{{\myBoldGreekNotationUpper{\Upsilon}}}&#10;\newcommand{\bPhi}    {{\myBoldGreekNotationUpper{\Phi}    }}&#10;\newcommand{\bPsi}    {{\myBoldGreekNotationUpper{\Psi}    }}&#10;\newcommand{\bOmega}  {{\myBoldGreekNotationUpper{\Omega}  }}&#10;&#10;\newcommand{\inn}[2][0cm]{\mathopen{}\left|{#2}\parbox[h][#1]{0cm}{}\right|}&#10;\newcommand{\invn}[2][0cm]{\mathopen{}\left|\left|{#2}\parbox[h][#1]{0cm}{}\right|\right|}&#10;&#10;%\newcommand{\Sa}{{\mathbf {Sa}}}&#10;%\newcommand{\Topo}{{\mathbf {Topo}}}&#10;%\newcommand{\Sep}{{\mathbf {Sep}}}&#10;%\newcommand{\Str}{{\mathbf {Str}}}&#10;%\newcommand{\Reg}{{\mathbf {Reg}}}&#10;&#10;%\newcommand{\PPhi}{{\pmb \Phi}}&#10;%\newcommand{\PPi}{{\pmb \Pi}}&#10;%\newcommand{\PPhi}{{\bm \Phi}}&#10;%\newcommand{\PPi}{{\bm \Pi}}&#10;\newcommand{\PPhi}{{\Phi}}&#10;\newcommand{\PPi}{{\Pi}}&#10;\newcommand{\ppi}{{\pi}}&#10;\newcommand{\ggam}{{\gamma}}&#10;&#10;\newcommand{\cA}{{\mathcal A}}&#10;\newcommand{\cB}{{\mathcal B}}&#10;\newcommand{\cC}{{\mathcal C}}&#10;\newcommand{\cD}{{\mathcal D}}&#10;\newcommand{\cE}{{\mathcal E}}&#10;\newcommand{\cF}{{\mathcal F}}&#10;\newcommand{\cG}{{\mathcal G}}&#10;\newcommand{\cH}{{\mathcal H}}&#10;\newcommand{\cI}{{\mathcal I}}&#10;\newcommand{\cJ}{{\mathcal J}}&#10;\newcommand{\cK}{{\mathcal K}}&#10;\newcommand{\cL}{{\mathcal L}}&#10;\newcommand{\cM}{{\mathcal M}}&#10;\newcommand{\cN}{{\mathcal N}}&#10;\newcommand{\cO}{{\mathcal O}}&#10;\newcommand{\cP}{{\mathcal P}}&#10;\newcommand{\cQ}{{\mathcal Q}}&#10;\newcommand{\cR}{{\mathcal R}}&#10;\newcommand{\cS}{{\mathcal S}}&#10;\newcommand{\cT}{{\mathcal T}}&#10;\newcommand{\cU}{{\mathcal U}}&#10;\newcommand{\cV}{{\mathcal V}}&#10;\newcommand{\cW}{{\mathcal W}}&#10;\newcommand{\cX}{{\mathcal X}}&#10;\newcommand{\cY}{{\mathcal Y}}&#10;\newcommand{\cZ}{{\mathcal Z}}&#10;&#10;\newcommand{\ca}{{\mathcal a}}&#10;\newcommand{\cb}{{\mathcal b}}&#10;\newcommand{\cc}{{\mathcal c}}&#10;\newcommand{\cd}{{\mathcal d}}&#10;\newcommand{\ce}{{\mathcal e}}&#10;%\newcommand{\cf}{{\mathcal f}}&#10;\newcommand{\cg}{{\mathcal g}}&#10;\newcommand{\ch}{{\mathcal h}}&#10;\newcommand{\ci}{{\mathcal i}}&#10;\newcommand{\cj}{{\mathcal j}}&#10;%\newcommand{\ck}{{\mathcal k}}&#10;\newcommand{\cl}{{\mathcal l}}&#10;\newcommand{\cm}{{\mathcal m}}&#10;\newcommand{\cn}{{\mathcal n}}&#10;\newcommand{\co}{{\mathcal o}}&#10;\newcommand{\cp}{{\mathcal p}}&#10;\newcommand{\cq}{{\mathcal q}}&#10;%\newcommand{\cr}{{\mathcal r}}&#10;\newcommand{\cs}{{\mathcal s}}&#10;\newcommand{\ct}{{\mathcal t}}&#10;\newcommand{\cu}{{\mathcal u}}&#10;\newcommand{\cv}{{\mathcal v}}&#10;\newcommand{\cw}{{\mathcal w}}&#10;\newcommand{\cx}{{\mathcal x}}&#10;\newcommand{\cy}{{\mathcal y}}&#10;\newcommand{\cz}{{\mathcal z}}&#10;&#10;%cool package Styles&#10;\Style{IdentityMatrixSymb=\mI,%&#10;       DSymb={\mathrm d},%&#10;       IntegrateDifferentialDSymb={\mathrm d},%&#10;       TrParen=p,%&#10;       DetParen=p}&#10;\Style{DDisplayFunc=outset}&#10;\renewcommand{\Transpose}[1]{ {#1}^\Transp }&#10;\newcommand{\TransposeInv}[1]{ {#1}^{-\Transp} }&#10;\newcommand{\T}[1]{\Transpose{#1}}&#10;\newcommand{\TInv}[1]{\TransposeInv{#1}}&#10;\newcommand{\Inv}[1]{ {#1}^{-1} }&#10;\newcommand{\Transp}{{{\mathrm T}}}&#10;      &#10;\newcommand{\Rank}[1]    {\operatorname{rank}\inp{#1}}&#10;\newcommand{\Vol}[1]     {\operatorname{vol}\inp{#1}}&#10;\renewcommand{\Vec}[1]   {\operatorname{vec}\inp{#1}}&#10;\renewcommand{\Div}[1]   {\T{\nabla} \, #1}&#10;\newcommand{\Diag}[1]    {\operatorname{diag}\inp{#1}}&#10;\newcommand{\Dim}[1]     {\operatorname{dim}\inp{#1}}&#10;\newcommand{\Diagof}[1]  {\operatorname{diag}^{-1}\inp{#1}}&#10;\newcommand*{\diff}{\mathop{}\!\mathrm{d}} %e.g. $F(x) = \int\!f(x)\diff x$&#10;\newcommand{\Argmin}[1]{\underset{#1}{\operatorname{argmin}} \;}&#10;\newcommand{\Maxof}[1]{\underset{#1}{\operatorname{max}} \;}&#10;\newcommand{\Minof}[1]{\underset{#1}{\operatorname{min}} \;}&#10;&#10;\providecommand{\e}[1]{\ensuremath{\cdot 10^{#1}}}&#10;&#10;%workaround for mathbold in cool, cf. http://tex.stackexchange.com/questions/97910&#10;\let\oldmb\mathbold&#10;\protected\def\mathbold{\oldmb}&#10;&#10;\newcommand{\CB} [1]{{\color{#1}     $\bullet$}}&#10;\newcommand{\CBB}[2]{{\color[#1]{#2} $\bullet$}}&#10;&#10;\newcommand{\ie}{i.e.}&#10;\newcommand{\Ie}{I.e.}&#10;\newcommand{\eg}{e.g.}&#10;\newcommand{\Eg}{E.g.}&#10;\newcommand{\cf}{cf.\ }&#10;\newcommand{\Cf}{Cf.\ }&#10;\newcommand{\etc}{etc.\ }&#10;\newcommand{\wrt}{w.r.t.\ }&#10;\newcommand{\Wrt}{W.r.t.\ }&#10;% \newcommand{\wlog}{w.l.o.g.~}&#10;\newcommand{\Wlog}{W.l.o.g.\ }&#10;\newcommand{\resp}{resp.\ }&#10;\newcommand{\etal}{et al.\ }&#10;&#10;\newtheorem{theorem}{Theorem}&#10;\newtheorem{definition}{Definition}&#10;\newtheorem{expectation}{Expectation}&#10;\newtheorem{problem}{Problem}&#10;%\newtheorem{algorithm}{Algorithm}&#10;&#10;%\newenvironment{fshaded}{%&#10;%\def\FrameCommand{\fcolorbox{framecolor}{shadecolor}}%&#10;%\MakeFramed {\FrameRestore}}%&#10;%{\endMakeFramed}&#10;%&#10;%\newtheorem{theorem}{Theorem}[section]&#10;%&#10;%\newenvironment{fdfn}[1][]{&#10;%\definecolor{shadecolor}{rgb}{.9,.9,1}%DEFINITION_COLORBOX&#10;%\definecolor{framecolor}{rgb}{1,1,1}%&#10;%\begin{fshaded}\begin{theorem}[#1]}{\end{theorem}\end{fshaded}}&#10;%&#10;%&#10;%\begin{fdfn}[Blash]&#10;%Eine Zahlenfolge ...&#10;%\end{fdfn}&#10;%&#10;%\begin{fdfn}[Test]&#10;%Eine Zahlenfolge ...&#10;%\end{fdfn}&#10;&#10;% :mode=latex: %&#10;&#10;\begin{document}&#10;&#10;$(1-0.75)$&#10;&#10;\end{document}"/>
  <p:tag name="IGUANATEXSIZE" val="14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%\usepackage[osf,sc]{mathpazo}&#10;\usepackage{cool}&#10;\pagestyle{empty}&#10;&#10;%!TEX root = diss.tex&#10;&#10;%%%%%%%%%%%%%%%%%%%%%%%%%%%%%%%%%%%%%%%%%%%%%%%%%%%%%%%%%%%%%&#10;%% LaTeX math macros&#10;%%%%%%%%%%%%%%%%%%%%%%%%%%%%%%%%%%%%%%%%%%%%%%%%%%%%%%%%%%%%%&#10;&#10;\newcommand{\mySetNotation}[1]{{\mathbb{#1}}}&#10;\newcommand{\RRSet}{{\mySetNotation{R}}}&#10;\newcommand{\EESet}{{\mySetNotation{E}}}&#10;\newcommand{\NNSet}{{\mySetNotation{N}}}&#10;\newcommand{\QQSet}{{\mySetNotation{Q}}}&#10;&#10;\newcommand{\myBoldNotation}[1]{{\mathbf #1}}&#10;%\newcommand{\myBoldNotation}[1]{{\mathbold{#1}}} %for euler math&#10;\newcommand{\va}   {{\myBoldNotation{a}}}&#10;\newcommand{\vb}   {{\myBoldNotation{b}}}&#10;\newcommand{\vc}   {{\myBoldNotation{c}}}&#10;\newcommand{\vd}   {{\myBoldNotation{d}}}&#10;\newcommand{\ve}   {{\myBoldNotation{e}}}&#10;\newcommand{\vf}   {{\myBoldNotation{f}}}&#10;\newcommand{\vg}   {{\myBoldNotation{g}}}&#10;\newcommand{\vh}   {{\myBoldNotation{h}}}&#10;\newcommand{\vi}   {{\myBoldNotation{i}}}&#10;\newcommand{\vj}   {{\myBoldNotation{j}}}&#10;\newcommand{\vk}   {{\myBoldNotation{k}}}&#10;\newcommand{\vl}   {{\myBoldNotation{l}}}&#10;\newcommand{\vm}   {{\myBoldNotation{m}}}&#10;\newcommand{\vn}   {{\myBoldNotation{n}}}&#10;\newcommand{\nn}   {{\myBoldNotation{n}}}&#10;\newcommand{\vo}   {{\myBoldNotation{o}}}&#10;\newcommand{\vp}   {{\myBoldNotation{p}}}&#10;\newcommand{\pp}   {{\myBoldNotation{p}}}&#10;\newcommand{\vq}   {{\myBoldNotation{q}}}&#10;\newcommand{\vr}   {{\myBoldNotation{r}}}&#10;\newcommand{\vs}   {{\myBoldNotation{s}}}&#10;\newcommand{\vt}   {{\myBoldNotation{t}}}&#10;\newcommand{\vu}   {{\myBoldNotation{u}}}&#10;\newcommand{\vv}   {{\myBoldNotation{v}}}&#10;\newcommand{\vw}   {{\myBoldNotation{w}}}&#10;\newcommand{\vx}   {{\myBoldNotation{x}}}&#10;\newcommand{\vy}   {{\myBoldNotation{y}}}&#10;\newcommand{\vz}   {{\myBoldNotation{z}}}&#10;\newcommand{\vNull}{{\myBoldNotation{0}}}&#10;\newcommand{\vOne} {{\myBoldNotation{1}}}&#10;&#10;\newcommand{\mA}   {{\myBoldNotation{A}}}&#10;\newcommand{\mB}   {{\myBoldNotation{B}}}&#10;\newcommand{\mC}   {{\myBoldNotation{C}}}&#10;\newcommand{\mD}   {{\myBoldNotation{D}}}&#10;\newcommand{\mE}   {{\myBoldNotation{E}}}&#10;\newcommand{\mF}   {{\myBoldNotation{F}}}&#10;\newcommand{\mG}   {{\myBoldNotation{G}}}&#10;\newcommand{\mH}   {{\myBoldNotation{H}}}&#10;\newcommand{\mI}   {{\myBoldNotation{I}}}&#10;\newcommand{\mJ}   {{\myBoldNotation{J}}}&#10;\newcommand{\mK}   {{\myBoldNotation{K}}}&#10;\newcommand{\mL}   {{\myBoldNotation{L}}}&#10;\newcommand{\mM}   {{\myBoldNotation{M}}}&#10;\newcommand{\mN}   {{\myBoldNotation{N}}}&#10;\newcommand{\mO}   {{\myBoldNotation{O}}}&#10;\newcommand{\mP}   {{\myBoldNotation{P}}}&#10;\newcommand{\mQ}   {{\myBoldNotation{Q}}}&#10;\newcommand{\mR}   {{\myBoldNotation{R}}}&#10;\newcommand{\mS}   {{\myBoldNotation{S}}}&#10;\newcommand{\mT}   {{\myBoldNotation{T}}}&#10;\newcommand{\mU}   {{\myBoldNotation{U}}}&#10;\newcommand{\mV}   {{\myBoldNotation{V}}}&#10;\newcommand{\mW}   {{\myBoldNotation{W}}}&#10;\newcommand{\mX}   {{\myBoldNotation{X}}}&#10;\newcommand{\mY}   {{\myBoldNotation{Y}}}&#10;\newcommand{\mZ}   {{\myBoldNotation{Z}}}&#10;\newcommand{\mNull}{{\myBoldNotation{0}}}&#10;&#10;%\newcommand{\myBoldGreekNotation}[1]{\boldsymbol{#1}}&#10;\newcommand{\myBoldGreekNotationLower}[1]{{\bm{#1}}}&#10;\newcommand{\myBoldGreekNotationUpper}[1]{{\bm{#1}}}&#10;\newcommand{\balpha}  {{\myBoldGreekNotationLower{\alpha}  }}&#10;\newcommand{\bbeta}   {{\myBoldGreekNotationLower{\beta}   }}&#10;\newcommand{\bgamma}  {{\myBoldGreekNotationLower{\gamma}  }}&#10;\newcommand{\bdelta}  {{\myBoldGreekNotationLower{\delta}  }}&#10;\newcommand{\bepsilon}{{\myBoldGreekNotationLower{\epsilon}}}&#10;\newcommand{\bzeta}   {{\myBoldGreekNotationLower{\zeta}   }}&#10;\newcommand{\btheta}  {{\myBoldGreekNotationLower{\theta}  }}&#10;\newcommand{\biota}   {{\myBoldGreekNotationLower{\iota}   }}&#10;\newcommand{\bkappa}  {{\myBoldGreekNotationLower{\kappa}  }}&#10;\newcommand{\blambda} {{\myBoldGreekNotationLower{\lambda} }}&#10;\newcommand{\bmu}     {{\myBoldGreekNotationLower{\mu}     }}&#10;\newcommand{\bnu}     {{\myBoldGreekNotationLower{\nu}     }}&#10;\newcommand{\bxi}     {{\myBoldGreekNotationLower{\xi}     }}&#10;\newcommand{\bomicron}{{\myBoldGreekNotationLower{\omicron}}}&#10;\newcommand{\bpi}     {{\myBoldGreekNotationLower{\pi}     }}&#10;\newcommand{\brho}    {{\myBoldGreekNotationLower{\rho}    }}&#10;\newcommand{\bsigma}  {{\myBoldGreekNotationLower{\sigma}  }}&#10;\newcommand{\btau}    {{\myBoldGreekNotationLower{\tau}    }}&#10;\newcommand{\bupsilon}{{\myBoldGreekNotationLower{\upsilon}}}&#10;\newcommand{\bphi}    {{\myBoldGreekNotationLower{\phi}    }}&#10;\newcommand{\bchi}    {{\myBoldGreekNotationLower{\chi}    }}&#10;\newcommand{\bpsi}    {{\myBoldGreekNotationLower{\psi}    }}&#10;\newcommand{\bomega}  {{\myBoldGreekNotationLower{\omega}  }}&#10;&#10;\newcommand{\bGamma}  {{\myBoldGreekNotationUpper{\Gamma}  }}&#10;\newcommand{\bDelta}  {{\myBoldGreekNotationUpper{\Delta}  }}&#10;\newcommand{\bTheta}  {{\myBoldGreekNotationUpper{\Theta}  }}&#10;\newcommand{\bLambda} {{\myBoldGreekNotationUpper{\Lambda} }}&#10;\newcommand{\bXi}     {{\myBoldGreekNotationUpper{\Xi}     }}&#10;\newcommand{\bPi}     {{\myBoldGreekNotationUpper{\Pi}     }}&#10;\newcommand{\bSigma}  {{\myBoldGreekNotationUpper{\Sigma}  }}&#10;\newcommand{\bUpsilon}{{\myBoldGreekNotationUpper{\Upsilon}}}&#10;\newcommand{\bPhi}    {{\myBoldGreekNotationUpper{\Phi}    }}&#10;\newcommand{\bPsi}    {{\myBoldGreekNotationUpper{\Psi}    }}&#10;\newcommand{\bOmega}  {{\myBoldGreekNotationUpper{\Omega}  }}&#10;&#10;\newcommand{\inn}[2][0cm]{\mathopen{}\left|{#2}\parbox[h][#1]{0cm}{}\right|}&#10;\newcommand{\invn}[2][0cm]{\mathopen{}\left|\left|{#2}\parbox[h][#1]{0cm}{}\right|\right|}&#10;&#10;%\newcommand{\Sa}{{\mathbf {Sa}}}&#10;%\newcommand{\Topo}{{\mathbf {Topo}}}&#10;%\newcommand{\Sep}{{\mathbf {Sep}}}&#10;%\newcommand{\Str}{{\mathbf {Str}}}&#10;%\newcommand{\Reg}{{\mathbf {Reg}}}&#10;&#10;%\newcommand{\PPhi}{{\pmb \Phi}}&#10;%\newcommand{\PPi}{{\pmb \Pi}}&#10;%\newcommand{\PPhi}{{\bm \Phi}}&#10;%\newcommand{\PPi}{{\bm \Pi}}&#10;\newcommand{\PPhi}{{\Phi}}&#10;\newcommand{\PPi}{{\Pi}}&#10;\newcommand{\ppi}{{\pi}}&#10;\newcommand{\ggam}{{\gamma}}&#10;&#10;\newcommand{\cA}{{\mathcal A}}&#10;\newcommand{\cB}{{\mathcal B}}&#10;\newcommand{\cC}{{\mathcal C}}&#10;\newcommand{\cD}{{\mathcal D}}&#10;\newcommand{\cE}{{\mathcal E}}&#10;\newcommand{\cF}{{\mathcal F}}&#10;\newcommand{\cG}{{\mathcal G}}&#10;\newcommand{\cH}{{\mathcal H}}&#10;\newcommand{\cI}{{\mathcal I}}&#10;\newcommand{\cJ}{{\mathcal J}}&#10;\newcommand{\cK}{{\mathcal K}}&#10;\newcommand{\cL}{{\mathcal L}}&#10;\newcommand{\cM}{{\mathcal M}}&#10;\newcommand{\cN}{{\mathcal N}}&#10;\newcommand{\cO}{{\mathcal O}}&#10;\newcommand{\cP}{{\mathcal P}}&#10;\newcommand{\cQ}{{\mathcal Q}}&#10;\newcommand{\cR}{{\mathcal R}}&#10;\newcommand{\cS}{{\mathcal S}}&#10;\newcommand{\cT}{{\mathcal T}}&#10;\newcommand{\cU}{{\mathcal U}}&#10;\newcommand{\cV}{{\mathcal V}}&#10;\newcommand{\cW}{{\mathcal W}}&#10;\newcommand{\cX}{{\mathcal X}}&#10;\newcommand{\cY}{{\mathcal Y}}&#10;\newcommand{\cZ}{{\mathcal Z}}&#10;&#10;\newcommand{\ca}{{\mathcal a}}&#10;\newcommand{\cb}{{\mathcal b}}&#10;\newcommand{\cc}{{\mathcal c}}&#10;\newcommand{\cd}{{\mathcal d}}&#10;\newcommand{\ce}{{\mathcal e}}&#10;%\newcommand{\cf}{{\mathcal f}}&#10;\newcommand{\cg}{{\mathcal g}}&#10;\newcommand{\ch}{{\mathcal h}}&#10;\newcommand{\ci}{{\mathcal i}}&#10;\newcommand{\cj}{{\mathcal j}}&#10;%\newcommand{\ck}{{\mathcal k}}&#10;\newcommand{\cl}{{\mathcal l}}&#10;\newcommand{\cm}{{\mathcal m}}&#10;\newcommand{\cn}{{\mathcal n}}&#10;\newcommand{\co}{{\mathcal o}}&#10;\newcommand{\cp}{{\mathcal p}}&#10;\newcommand{\cq}{{\mathcal q}}&#10;%\newcommand{\cr}{{\mathcal r}}&#10;\newcommand{\cs}{{\mathcal s}}&#10;\newcommand{\ct}{{\mathcal t}}&#10;\newcommand{\cu}{{\mathcal u}}&#10;\newcommand{\cv}{{\mathcal v}}&#10;\newcommand{\cw}{{\mathcal w}}&#10;\newcommand{\cx}{{\mathcal x}}&#10;\newcommand{\cy}{{\mathcal y}}&#10;\newcommand{\cz}{{\mathcal z}}&#10;&#10;%cool package Styles&#10;\Style{IdentityMatrixSymb=\mI,%&#10;       DSymb={\mathrm d},%&#10;       IntegrateDifferentialDSymb={\mathrm d},%&#10;       TrParen=p,%&#10;       DetParen=p}&#10;\Style{DDisplayFunc=outset}&#10;\renewcommand{\Transpose}[1]{ {#1}^\Transp }&#10;\newcommand{\TransposeInv}[1]{ {#1}^{-\Transp} }&#10;\newcommand{\T}[1]{\Transpose{#1}}&#10;\newcommand{\TInv}[1]{\TransposeInv{#1}}&#10;\newcommand{\Inv}[1]{ {#1}^{-1} }&#10;\newcommand{\Transp}{{{\mathrm T}}}&#10;      &#10;\newcommand{\Rank}[1]    {\operatorname{rank}\inp{#1}}&#10;\newcommand{\Vol}[1]     {\operatorname{vol}\inp{#1}}&#10;\renewcommand{\Vec}[1]   {\operatorname{vec}\inp{#1}}&#10;\renewcommand{\Div}[1]   {\T{\nabla} \, #1}&#10;\newcommand{\Diag}[1]    {\operatorname{diag}\inp{#1}}&#10;\newcommand{\Dim}[1]     {\operatorname{dim}\inp{#1}}&#10;\newcommand{\Diagof}[1]  {\operatorname{diag}^{-1}\inp{#1}}&#10;\newcommand*{\diff}{\mathop{}\!\mathrm{d}} %e.g. $F(x) = \int\!f(x)\diff x$&#10;\newcommand{\Argmin}[1]{\underset{#1}{\operatorname{argmin}} \;}&#10;\newcommand{\Maxof}[1]{\underset{#1}{\operatorname{max}} \;}&#10;\newcommand{\Minof}[1]{\underset{#1}{\operatorname{min}} \;}&#10;&#10;\providecommand{\e}[1]{\ensuremath{\cdot 10^{#1}}}&#10;&#10;%workaround for mathbold in cool, cf. http://tex.stackexchange.com/questions/97910&#10;\let\oldmb\mathbold&#10;\protected\def\mathbold{\oldmb}&#10;&#10;\newcommand{\CB} [1]{{\color{#1}     $\bullet$}}&#10;\newcommand{\CBB}[2]{{\color[#1]{#2} $\bullet$}}&#10;&#10;\newcommand{\ie}{i.e.}&#10;\newcommand{\Ie}{I.e.}&#10;\newcommand{\eg}{e.g.}&#10;\newcommand{\Eg}{E.g.}&#10;\newcommand{\cf}{cf.\ }&#10;\newcommand{\Cf}{Cf.\ }&#10;\newcommand{\etc}{etc.\ }&#10;\newcommand{\wrt}{w.r.t.\ }&#10;\newcommand{\Wrt}{W.r.t.\ }&#10;% \newcommand{\wlog}{w.l.o.g.~}&#10;\newcommand{\Wlog}{W.l.o.g.\ }&#10;\newcommand{\resp}{resp.\ }&#10;\newcommand{\etal}{et al.\ }&#10;&#10;\newtheorem{theorem}{Theorem}&#10;\newtheorem{definition}{Definition}&#10;\newtheorem{expectation}{Expectation}&#10;\newtheorem{problem}{Problem}&#10;%\newtheorem{algorithm}{Algorithm}&#10;&#10;%\newenvironment{fshaded}{%&#10;%\def\FrameCommand{\fcolorbox{framecolor}{shadecolor}}%&#10;%\MakeFramed {\FrameRestore}}%&#10;%{\endMakeFramed}&#10;%&#10;%\newtheorem{theorem}{Theorem}[section]&#10;%&#10;%\newenvironment{fdfn}[1][]{&#10;%\definecolor{shadecolor}{rgb}{.9,.9,1}%DEFINITION_COLORBOX&#10;%\definecolor{framecolor}{rgb}{1,1,1}%&#10;%\begin{fshaded}\begin{theorem}[#1]}{\end{theorem}\end{fshaded}}&#10;%&#10;%&#10;%\begin{fdfn}[Blash]&#10;%Eine Zahlenfolge ...&#10;%\end{fdfn}&#10;%&#10;%\begin{fdfn}[Test]&#10;%Eine Zahlenfolge ...&#10;%\end{fdfn}&#10;&#10;% :mode=latex: %&#10;&#10;\begin{document}&#10;&#10;$f(0.5,0) = 1.5$&#10;&#10;\end{document}"/>
  <p:tag name="IGUANATEXSIZE" val="14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%\usepackage[osf,sc]{mathpazo}&#10;\usepackage{cool}&#10;\pagestyle{empty}&#10;&#10;%!TEX root = diss.tex&#10;&#10;%%%%%%%%%%%%%%%%%%%%%%%%%%%%%%%%%%%%%%%%%%%%%%%%%%%%%%%%%%%%%&#10;%% LaTeX math macros&#10;%%%%%%%%%%%%%%%%%%%%%%%%%%%%%%%%%%%%%%%%%%%%%%%%%%%%%%%%%%%%%&#10;&#10;\newcommand{\mySetNotation}[1]{{\mathbb{#1}}}&#10;\newcommand{\RRSet}{{\mySetNotation{R}}}&#10;\newcommand{\EESet}{{\mySetNotation{E}}}&#10;\newcommand{\NNSet}{{\mySetNotation{N}}}&#10;\newcommand{\QQSet}{{\mySetNotation{Q}}}&#10;&#10;\newcommand{\myBoldNotation}[1]{{\mathbf #1}}&#10;%\newcommand{\myBoldNotation}[1]{{\mathbold{#1}}} %for euler math&#10;\newcommand{\va}   {{\myBoldNotation{a}}}&#10;\newcommand{\vb}   {{\myBoldNotation{b}}}&#10;\newcommand{\vc}   {{\myBoldNotation{c}}}&#10;\newcommand{\vd}   {{\myBoldNotation{d}}}&#10;\newcommand{\ve}   {{\myBoldNotation{e}}}&#10;\newcommand{\vf}   {{\myBoldNotation{f}}}&#10;\newcommand{\vg}   {{\myBoldNotation{g}}}&#10;\newcommand{\vh}   {{\myBoldNotation{h}}}&#10;\newcommand{\vi}   {{\myBoldNotation{i}}}&#10;\newcommand{\vj}   {{\myBoldNotation{j}}}&#10;\newcommand{\vk}   {{\myBoldNotation{k}}}&#10;\newcommand{\vl}   {{\myBoldNotation{l}}}&#10;\newcommand{\vm}   {{\myBoldNotation{m}}}&#10;\newcommand{\vn}   {{\myBoldNotation{n}}}&#10;\newcommand{\nn}   {{\myBoldNotation{n}}}&#10;\newcommand{\vo}   {{\myBoldNotation{o}}}&#10;\newcommand{\vp}   {{\myBoldNotation{p}}}&#10;\newcommand{\pp}   {{\myBoldNotation{p}}}&#10;\newcommand{\vq}   {{\myBoldNotation{q}}}&#10;\newcommand{\vr}   {{\myBoldNotation{r}}}&#10;\newcommand{\vs}   {{\myBoldNotation{s}}}&#10;\newcommand{\vt}   {{\myBoldNotation{t}}}&#10;\newcommand{\vu}   {{\myBoldNotation{u}}}&#10;\newcommand{\vv}   {{\myBoldNotation{v}}}&#10;\newcommand{\vw}   {{\myBoldNotation{w}}}&#10;\newcommand{\vx}   {{\myBoldNotation{x}}}&#10;\newcommand{\vy}   {{\myBoldNotation{y}}}&#10;\newcommand{\vz}   {{\myBoldNotation{z}}}&#10;\newcommand{\vNull}{{\myBoldNotation{0}}}&#10;\newcommand{\vOne} {{\myBoldNotation{1}}}&#10;&#10;\newcommand{\mA}   {{\myBoldNotation{A}}}&#10;\newcommand{\mB}   {{\myBoldNotation{B}}}&#10;\newcommand{\mC}   {{\myBoldNotation{C}}}&#10;\newcommand{\mD}   {{\myBoldNotation{D}}}&#10;\newcommand{\mE}   {{\myBoldNotation{E}}}&#10;\newcommand{\mF}   {{\myBoldNotation{F}}}&#10;\newcommand{\mG}   {{\myBoldNotation{G}}}&#10;\newcommand{\mH}   {{\myBoldNotation{H}}}&#10;\newcommand{\mI}   {{\myBoldNotation{I}}}&#10;\newcommand{\mJ}   {{\myBoldNotation{J}}}&#10;\newcommand{\mK}   {{\myBoldNotation{K}}}&#10;\newcommand{\mL}   {{\myBoldNotation{L}}}&#10;\newcommand{\mM}   {{\myBoldNotation{M}}}&#10;\newcommand{\mN}   {{\myBoldNotation{N}}}&#10;\newcommand{\mO}   {{\myBoldNotation{O}}}&#10;\newcommand{\mP}   {{\myBoldNotation{P}}}&#10;\newcommand{\mQ}   {{\myBoldNotation{Q}}}&#10;\newcommand{\mR}   {{\myBoldNotation{R}}}&#10;\newcommand{\mS}   {{\myBoldNotation{S}}}&#10;\newcommand{\mT}   {{\myBoldNotation{T}}}&#10;\newcommand{\mU}   {{\myBoldNotation{U}}}&#10;\newcommand{\mV}   {{\myBoldNotation{V}}}&#10;\newcommand{\mW}   {{\myBoldNotation{W}}}&#10;\newcommand{\mX}   {{\myBoldNotation{X}}}&#10;\newcommand{\mY}   {{\myBoldNotation{Y}}}&#10;\newcommand{\mZ}   {{\myBoldNotation{Z}}}&#10;\newcommand{\mNull}{{\myBoldNotation{0}}}&#10;&#10;%\newcommand{\myBoldGreekNotation}[1]{\boldsymbol{#1}}&#10;\newcommand{\myBoldGreekNotationLower}[1]{{\bm{#1}}}&#10;\newcommand{\myBoldGreekNotationUpper}[1]{{\bm{#1}}}&#10;\newcommand{\balpha}  {{\myBoldGreekNotationLower{\alpha}  }}&#10;\newcommand{\bbeta}   {{\myBoldGreekNotationLower{\beta}   }}&#10;\newcommand{\bgamma}  {{\myBoldGreekNotationLower{\gamma}  }}&#10;\newcommand{\bdelta}  {{\myBoldGreekNotationLower{\delta}  }}&#10;\newcommand{\bepsilon}{{\myBoldGreekNotationLower{\epsilon}}}&#10;\newcommand{\bzeta}   {{\myBoldGreekNotationLower{\zeta}   }}&#10;\newcommand{\btheta}  {{\myBoldGreekNotationLower{\theta}  }}&#10;\newcommand{\biota}   {{\myBoldGreekNotationLower{\iota}   }}&#10;\newcommand{\bkappa}  {{\myBoldGreekNotationLower{\kappa}  }}&#10;\newcommand{\blambda} {{\myBoldGreekNotationLower{\lambda} }}&#10;\newcommand{\bmu}     {{\myBoldGreekNotationLower{\mu}     }}&#10;\newcommand{\bnu}     {{\myBoldGreekNotationLower{\nu}     }}&#10;\newcommand{\bxi}     {{\myBoldGreekNotationLower{\xi}     }}&#10;\newcommand{\bomicron}{{\myBoldGreekNotationLower{\omicron}}}&#10;\newcommand{\bpi}     {{\myBoldGreekNotationLower{\pi}     }}&#10;\newcommand{\brho}    {{\myBoldGreekNotationLower{\rho}    }}&#10;\newcommand{\bsigma}  {{\myBoldGreekNotationLower{\sigma}  }}&#10;\newcommand{\btau}    {{\myBoldGreekNotationLower{\tau}    }}&#10;\newcommand{\bupsilon}{{\myBoldGreekNotationLower{\upsilon}}}&#10;\newcommand{\bphi}    {{\myBoldGreekNotationLower{\phi}    }}&#10;\newcommand{\bchi}    {{\myBoldGreekNotationLower{\chi}    }}&#10;\newcommand{\bpsi}    {{\myBoldGreekNotationLower{\psi}    }}&#10;\newcommand{\bomega}  {{\myBoldGreekNotationLower{\omega}  }}&#10;&#10;\newcommand{\bGamma}  {{\myBoldGreekNotationUpper{\Gamma}  }}&#10;\newcommand{\bDelta}  {{\myBoldGreekNotationUpper{\Delta}  }}&#10;\newcommand{\bTheta}  {{\myBoldGreekNotationUpper{\Theta}  }}&#10;\newcommand{\bLambda} {{\myBoldGreekNotationUpper{\Lambda} }}&#10;\newcommand{\bXi}     {{\myBoldGreekNotationUpper{\Xi}     }}&#10;\newcommand{\bPi}     {{\myBoldGreekNotationUpper{\Pi}     }}&#10;\newcommand{\bSigma}  {{\myBoldGreekNotationUpper{\Sigma}  }}&#10;\newcommand{\bUpsilon}{{\myBoldGreekNotationUpper{\Upsilon}}}&#10;\newcommand{\bPhi}    {{\myBoldGreekNotationUpper{\Phi}    }}&#10;\newcommand{\bPsi}    {{\myBoldGreekNotationUpper{\Psi}    }}&#10;\newcommand{\bOmega}  {{\myBoldGreekNotationUpper{\Omega}  }}&#10;&#10;\newcommand{\inn}[2][0cm]{\mathopen{}\left|{#2}\parbox[h][#1]{0cm}{}\right|}&#10;\newcommand{\invn}[2][0cm]{\mathopen{}\left|\left|{#2}\parbox[h][#1]{0cm}{}\right|\right|}&#10;&#10;%\newcommand{\Sa}{{\mathbf {Sa}}}&#10;%\newcommand{\Topo}{{\mathbf {Topo}}}&#10;%\newcommand{\Sep}{{\mathbf {Sep}}}&#10;%\newcommand{\Str}{{\mathbf {Str}}}&#10;%\newcommand{\Reg}{{\mathbf {Reg}}}&#10;&#10;%\newcommand{\PPhi}{{\pmb \Phi}}&#10;%\newcommand{\PPi}{{\pmb \Pi}}&#10;%\newcommand{\PPhi}{{\bm \Phi}}&#10;%\newcommand{\PPi}{{\bm \Pi}}&#10;\newcommand{\PPhi}{{\Phi}}&#10;\newcommand{\PPi}{{\Pi}}&#10;\newcommand{\ppi}{{\pi}}&#10;\newcommand{\ggam}{{\gamma}}&#10;&#10;\newcommand{\cA}{{\mathcal A}}&#10;\newcommand{\cB}{{\mathcal B}}&#10;\newcommand{\cC}{{\mathcal C}}&#10;\newcommand{\cD}{{\mathcal D}}&#10;\newcommand{\cE}{{\mathcal E}}&#10;\newcommand{\cF}{{\mathcal F}}&#10;\newcommand{\cG}{{\mathcal G}}&#10;\newcommand{\cH}{{\mathcal H}}&#10;\newcommand{\cI}{{\mathcal I}}&#10;\newcommand{\cJ}{{\mathcal J}}&#10;\newcommand{\cK}{{\mathcal K}}&#10;\newcommand{\cL}{{\mathcal L}}&#10;\newcommand{\cM}{{\mathcal M}}&#10;\newcommand{\cN}{{\mathcal N}}&#10;\newcommand{\cO}{{\mathcal O}}&#10;\newcommand{\cP}{{\mathcal P}}&#10;\newcommand{\cQ}{{\mathcal Q}}&#10;\newcommand{\cR}{{\mathcal R}}&#10;\newcommand{\cS}{{\mathcal S}}&#10;\newcommand{\cT}{{\mathcal T}}&#10;\newcommand{\cU}{{\mathcal U}}&#10;\newcommand{\cV}{{\mathcal V}}&#10;\newcommand{\cW}{{\mathcal W}}&#10;\newcommand{\cX}{{\mathcal X}}&#10;\newcommand{\cY}{{\mathcal Y}}&#10;\newcommand{\cZ}{{\mathcal Z}}&#10;&#10;\newcommand{\ca}{{\mathcal a}}&#10;\newcommand{\cb}{{\mathcal b}}&#10;\newcommand{\cc}{{\mathcal c}}&#10;\newcommand{\cd}{{\mathcal d}}&#10;\newcommand{\ce}{{\mathcal e}}&#10;%\newcommand{\cf}{{\mathcal f}}&#10;\newcommand{\cg}{{\mathcal g}}&#10;\newcommand{\ch}{{\mathcal h}}&#10;\newcommand{\ci}{{\mathcal i}}&#10;\newcommand{\cj}{{\mathcal j}}&#10;%\newcommand{\ck}{{\mathcal k}}&#10;\newcommand{\cl}{{\mathcal l}}&#10;\newcommand{\cm}{{\mathcal m}}&#10;\newcommand{\cn}{{\mathcal n}}&#10;\newcommand{\co}{{\mathcal o}}&#10;\newcommand{\cp}{{\mathcal p}}&#10;\newcommand{\cq}{{\mathcal q}}&#10;%\newcommand{\cr}{{\mathcal r}}&#10;\newcommand{\cs}{{\mathcal s}}&#10;\newcommand{\ct}{{\mathcal t}}&#10;\newcommand{\cu}{{\mathcal u}}&#10;\newcommand{\cv}{{\mathcal v}}&#10;\newcommand{\cw}{{\mathcal w}}&#10;\newcommand{\cx}{{\mathcal x}}&#10;\newcommand{\cy}{{\mathcal y}}&#10;\newcommand{\cz}{{\mathcal z}}&#10;&#10;%cool package Styles&#10;\Style{IdentityMatrixSymb=\mI,%&#10;       DSymb={\mathrm d},%&#10;       IntegrateDifferentialDSymb={\mathrm d},%&#10;       TrParen=p,%&#10;       DetParen=p}&#10;\Style{DDisplayFunc=outset}&#10;\renewcommand{\Transpose}[1]{ {#1}^\Transp }&#10;\newcommand{\TransposeInv}[1]{ {#1}^{-\Transp} }&#10;\newcommand{\T}[1]{\Transpose{#1}}&#10;\newcommand{\TInv}[1]{\TransposeInv{#1}}&#10;\newcommand{\Inv}[1]{ {#1}^{-1} }&#10;\newcommand{\Transp}{{{\mathrm T}}}&#10;      &#10;\newcommand{\Rank}[1]    {\operatorname{rank}\inp{#1}}&#10;\newcommand{\Vol}[1]     {\operatorname{vol}\inp{#1}}&#10;\renewcommand{\Vec}[1]   {\operatorname{vec}\inp{#1}}&#10;\renewcommand{\Div}[1]   {\T{\nabla} \, #1}&#10;\newcommand{\Diag}[1]    {\operatorname{diag}\inp{#1}}&#10;\newcommand{\Dim}[1]     {\operatorname{dim}\inp{#1}}&#10;\newcommand{\Diagof}[1]  {\operatorname{diag}^{-1}\inp{#1}}&#10;\newcommand*{\diff}{\mathop{}\!\mathrm{d}} %e.g. $F(x) = \int\!f(x)\diff x$&#10;\newcommand{\Argmin}[1]{\underset{#1}{\operatorname{argmin}} \;}&#10;\newcommand{\Maxof}[1]{\underset{#1}{\operatorname{max}} \;}&#10;\newcommand{\Minof}[1]{\underset{#1}{\operatorname{min}} \;}&#10;&#10;\providecommand{\e}[1]{\ensuremath{\cdot 10^{#1}}}&#10;&#10;%workaround for mathbold in cool, cf. http://tex.stackexchange.com/questions/97910&#10;\let\oldmb\mathbold&#10;\protected\def\mathbold{\oldmb}&#10;&#10;\newcommand{\CB} [1]{{\color{#1}     $\bullet$}}&#10;\newcommand{\CBB}[2]{{\color[#1]{#2} $\bullet$}}&#10;&#10;\newcommand{\ie}{i.e.}&#10;\newcommand{\Ie}{I.e.}&#10;\newcommand{\eg}{e.g.}&#10;\newcommand{\Eg}{E.g.}&#10;\newcommand{\cf}{cf.\ }&#10;\newcommand{\Cf}{Cf.\ }&#10;\newcommand{\etc}{etc.\ }&#10;\newcommand{\wrt}{w.r.t.\ }&#10;\newcommand{\Wrt}{W.r.t.\ }&#10;% \newcommand{\wlog}{w.l.o.g.~}&#10;\newcommand{\Wlog}{W.l.o.g.\ }&#10;\newcommand{\resp}{resp.\ }&#10;\newcommand{\etal}{et al.\ }&#10;&#10;\newtheorem{theorem}{Theorem}&#10;\newtheorem{definition}{Definition}&#10;\newtheorem{expectation}{Expectation}&#10;\newtheorem{problem}{Problem}&#10;%\newtheorem{algorithm}{Algorithm}&#10;&#10;%\newenvironment{fshaded}{%&#10;%\def\FrameCommand{\fcolorbox{framecolor}{shadecolor}}%&#10;%\MakeFramed {\FrameRestore}}%&#10;%{\endMakeFramed}&#10;%&#10;%\newtheorem{theorem}{Theorem}[section]&#10;%&#10;%\newenvironment{fdfn}[1][]{&#10;%\definecolor{shadecolor}{rgb}{.9,.9,1}%DEFINITION_COLORBOX&#10;%\definecolor{framecolor}{rgb}{1,1,1}%&#10;%\begin{fshaded}\begin{theorem}[#1]}{\end{theorem}\end{fshaded}}&#10;%&#10;%&#10;%\begin{fdfn}[Blash]&#10;%Eine Zahlenfolge ...&#10;%\end{fdfn}&#10;%&#10;%\begin{fdfn}[Test]&#10;%Eine Zahlenfolge ...&#10;%\end{fdfn}&#10;&#10;% :mode=latex: %&#10;&#10;\begin{document}&#10;&#10;$f(0.5,1) = 0.5$&#10;&#10;\end{document}"/>
  <p:tag name="IGUANATEXSIZE" val="1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%\usepackage[osf,sc]{mathpazo}&#10;\usepackage{cool}&#10;\pagestyle{empty}&#10;&#10;%!TEX root = diss.tex&#10;&#10;%%%%%%%%%%%%%%%%%%%%%%%%%%%%%%%%%%%%%%%%%%%%%%%%%%%%%%%%%%%%%&#10;%% LaTeX math macros&#10;%%%%%%%%%%%%%%%%%%%%%%%%%%%%%%%%%%%%%%%%%%%%%%%%%%%%%%%%%%%%%&#10;&#10;\newcommand{\mySetNotation}[1]{{\mathbb{#1}}}&#10;\newcommand{\RRSet}{{\mySetNotation{R}}}&#10;\newcommand{\EESet}{{\mySetNotation{E}}}&#10;\newcommand{\NNSet}{{\mySetNotation{N}}}&#10;\newcommand{\QQSet}{{\mySetNotation{Q}}}&#10;&#10;\newcommand{\myBoldNotation}[1]{{\mathbf #1}}&#10;%\newcommand{\myBoldNotation}[1]{{\mathbold{#1}}} %for euler math&#10;\newcommand{\va}   {{\myBoldNotation{a}}}&#10;\newcommand{\vb}   {{\myBoldNotation{b}}}&#10;\newcommand{\vc}   {{\myBoldNotation{c}}}&#10;\newcommand{\vd}   {{\myBoldNotation{d}}}&#10;\newcommand{\ve}   {{\myBoldNotation{e}}}&#10;\newcommand{\vf}   {{\myBoldNotation{f}}}&#10;\newcommand{\vg}   {{\myBoldNotation{g}}}&#10;\newcommand{\vh}   {{\myBoldNotation{h}}}&#10;\newcommand{\vi}   {{\myBoldNotation{i}}}&#10;\newcommand{\vj}   {{\myBoldNotation{j}}}&#10;\newcommand{\vk}   {{\myBoldNotation{k}}}&#10;\newcommand{\vl}   {{\myBoldNotation{l}}}&#10;\newcommand{\vm}   {{\myBoldNotation{m}}}&#10;\newcommand{\vn}   {{\myBoldNotation{n}}}&#10;\newcommand{\nn}   {{\myBoldNotation{n}}}&#10;\newcommand{\vo}   {{\myBoldNotation{o}}}&#10;\newcommand{\vp}   {{\myBoldNotation{p}}}&#10;\newcommand{\pp}   {{\myBoldNotation{p}}}&#10;\newcommand{\vq}   {{\myBoldNotation{q}}}&#10;\newcommand{\vr}   {{\myBoldNotation{r}}}&#10;\newcommand{\vs}   {{\myBoldNotation{s}}}&#10;\newcommand{\vt}   {{\myBoldNotation{t}}}&#10;\newcommand{\vu}   {{\myBoldNotation{u}}}&#10;\newcommand{\vv}   {{\myBoldNotation{v}}}&#10;\newcommand{\vw}   {{\myBoldNotation{w}}}&#10;\newcommand{\vx}   {{\myBoldNotation{x}}}&#10;\newcommand{\vy}   {{\myBoldNotation{y}}}&#10;\newcommand{\vz}   {{\myBoldNotation{z}}}&#10;\newcommand{\vNull}{{\myBoldNotation{0}}}&#10;\newcommand{\vOne} {{\myBoldNotation{1}}}&#10;&#10;\newcommand{\mA}   {{\myBoldNotation{A}}}&#10;\newcommand{\mB}   {{\myBoldNotation{B}}}&#10;\newcommand{\mC}   {{\myBoldNotation{C}}}&#10;\newcommand{\mD}   {{\myBoldNotation{D}}}&#10;\newcommand{\mE}   {{\myBoldNotation{E}}}&#10;\newcommand{\mF}   {{\myBoldNotation{F}}}&#10;\newcommand{\mG}   {{\myBoldNotation{G}}}&#10;\newcommand{\mH}   {{\myBoldNotation{H}}}&#10;\newcommand{\mI}   {{\myBoldNotation{I}}}&#10;\newcommand{\mJ}   {{\myBoldNotation{J}}}&#10;\newcommand{\mK}   {{\myBoldNotation{K}}}&#10;\newcommand{\mL}   {{\myBoldNotation{L}}}&#10;\newcommand{\mM}   {{\myBoldNotation{M}}}&#10;\newcommand{\mN}   {{\myBoldNotation{N}}}&#10;\newcommand{\mO}   {{\myBoldNotation{O}}}&#10;\newcommand{\mP}   {{\myBoldNotation{P}}}&#10;\newcommand{\mQ}   {{\myBoldNotation{Q}}}&#10;\newcommand{\mR}   {{\myBoldNotation{R}}}&#10;\newcommand{\mS}   {{\myBoldNotation{S}}}&#10;\newcommand{\mT}   {{\myBoldNotation{T}}}&#10;\newcommand{\mU}   {{\myBoldNotation{U}}}&#10;\newcommand{\mV}   {{\myBoldNotation{V}}}&#10;\newcommand{\mW}   {{\myBoldNotation{W}}}&#10;\newcommand{\mX}   {{\myBoldNotation{X}}}&#10;\newcommand{\mY}   {{\myBoldNotation{Y}}}&#10;\newcommand{\mZ}   {{\myBoldNotation{Z}}}&#10;\newcommand{\mNull}{{\myBoldNotation{0}}}&#10;&#10;%\newcommand{\myBoldGreekNotation}[1]{\boldsymbol{#1}}&#10;\newcommand{\myBoldGreekNotationLower}[1]{{\bm{#1}}}&#10;\newcommand{\myBoldGreekNotationUpper}[1]{{\bm{#1}}}&#10;\newcommand{\balpha}  {{\myBoldGreekNotationLower{\alpha}  }}&#10;\newcommand{\bbeta}   {{\myBoldGreekNotationLower{\beta}   }}&#10;\newcommand{\bgamma}  {{\myBoldGreekNotationLower{\gamma}  }}&#10;\newcommand{\bdelta}  {{\myBoldGreekNotationLower{\delta}  }}&#10;\newcommand{\bepsilon}{{\myBoldGreekNotationLower{\epsilon}}}&#10;\newcommand{\bzeta}   {{\myBoldGreekNotationLower{\zeta}   }}&#10;\newcommand{\btheta}  {{\myBoldGreekNotationLower{\theta}  }}&#10;\newcommand{\biota}   {{\myBoldGreekNotationLower{\iota}   }}&#10;\newcommand{\bkappa}  {{\myBoldGreekNotationLower{\kappa}  }}&#10;\newcommand{\blambda} {{\myBoldGreekNotationLower{\lambda} }}&#10;\newcommand{\bmu}     {{\myBoldGreekNotationLower{\mu}     }}&#10;\newcommand{\bnu}     {{\myBoldGreekNotationLower{\nu}     }}&#10;\newcommand{\bxi}     {{\myBoldGreekNotationLower{\xi}     }}&#10;\newcommand{\bomicron}{{\myBoldGreekNotationLower{\omicron}}}&#10;\newcommand{\bpi}     {{\myBoldGreekNotationLower{\pi}     }}&#10;\newcommand{\brho}    {{\myBoldGreekNotationLower{\rho}    }}&#10;\newcommand{\bsigma}  {{\myBoldGreekNotationLower{\sigma}  }}&#10;\newcommand{\btau}    {{\myBoldGreekNotationLower{\tau}    }}&#10;\newcommand{\bupsilon}{{\myBoldGreekNotationLower{\upsilon}}}&#10;\newcommand{\bphi}    {{\myBoldGreekNotationLower{\phi}    }}&#10;\newcommand{\bchi}    {{\myBoldGreekNotationLower{\chi}    }}&#10;\newcommand{\bpsi}    {{\myBoldGreekNotationLower{\psi}    }}&#10;\newcommand{\bomega}  {{\myBoldGreekNotationLower{\omega}  }}&#10;&#10;\newcommand{\bGamma}  {{\myBoldGreekNotationUpper{\Gamma}  }}&#10;\newcommand{\bDelta}  {{\myBoldGreekNotationUpper{\Delta}  }}&#10;\newcommand{\bTheta}  {{\myBoldGreekNotationUpper{\Theta}  }}&#10;\newcommand{\bLambda} {{\myBoldGreekNotationUpper{\Lambda} }}&#10;\newcommand{\bXi}     {{\myBoldGreekNotationUpper{\Xi}     }}&#10;\newcommand{\bPi}     {{\myBoldGreekNotationUpper{\Pi}     }}&#10;\newcommand{\bSigma}  {{\myBoldGreekNotationUpper{\Sigma}  }}&#10;\newcommand{\bUpsilon}{{\myBoldGreekNotationUpper{\Upsilon}}}&#10;\newcommand{\bPhi}    {{\myBoldGreekNotationUpper{\Phi}    }}&#10;\newcommand{\bPsi}    {{\myBoldGreekNotationUpper{\Psi}    }}&#10;\newcommand{\bOmega}  {{\myBoldGreekNotationUpper{\Omega}  }}&#10;&#10;\newcommand{\inn}[2][0cm]{\mathopen{}\left|{#2}\parbox[h][#1]{0cm}{}\right|}&#10;\newcommand{\invn}[2][0cm]{\mathopen{}\left|\left|{#2}\parbox[h][#1]{0cm}{}\right|\right|}&#10;&#10;%\newcommand{\Sa}{{\mathbf {Sa}}}&#10;%\newcommand{\Topo}{{\mathbf {Topo}}}&#10;%\newcommand{\Sep}{{\mathbf {Sep}}}&#10;%\newcommand{\Str}{{\mathbf {Str}}}&#10;%\newcommand{\Reg}{{\mathbf {Reg}}}&#10;&#10;%\newcommand{\PPhi}{{\pmb \Phi}}&#10;%\newcommand{\PPi}{{\pmb \Pi}}&#10;%\newcommand{\PPhi}{{\bm \Phi}}&#10;%\newcommand{\PPi}{{\bm \Pi}}&#10;\newcommand{\PPhi}{{\Phi}}&#10;\newcommand{\PPi}{{\Pi}}&#10;\newcommand{\ppi}{{\pi}}&#10;\newcommand{\ggam}{{\gamma}}&#10;&#10;\newcommand{\cA}{{\mathcal A}}&#10;\newcommand{\cB}{{\mathcal B}}&#10;\newcommand{\cC}{{\mathcal C}}&#10;\newcommand{\cD}{{\mathcal D}}&#10;\newcommand{\cE}{{\mathcal E}}&#10;\newcommand{\cF}{{\mathcal F}}&#10;\newcommand{\cG}{{\mathcal G}}&#10;\newcommand{\cH}{{\mathcal H}}&#10;\newcommand{\cI}{{\mathcal I}}&#10;\newcommand{\cJ}{{\mathcal J}}&#10;\newcommand{\cK}{{\mathcal K}}&#10;\newcommand{\cL}{{\mathcal L}}&#10;\newcommand{\cM}{{\mathcal M}}&#10;\newcommand{\cN}{{\mathcal N}}&#10;\newcommand{\cO}{{\mathcal O}}&#10;\newcommand{\cP}{{\mathcal P}}&#10;\newcommand{\cQ}{{\mathcal Q}}&#10;\newcommand{\cR}{{\mathcal R}}&#10;\newcommand{\cS}{{\mathcal S}}&#10;\newcommand{\cT}{{\mathcal T}}&#10;\newcommand{\cU}{{\mathcal U}}&#10;\newcommand{\cV}{{\mathcal V}}&#10;\newcommand{\cW}{{\mathcal W}}&#10;\newcommand{\cX}{{\mathcal X}}&#10;\newcommand{\cY}{{\mathcal Y}}&#10;\newcommand{\cZ}{{\mathcal Z}}&#10;&#10;\newcommand{\ca}{{\mathcal a}}&#10;\newcommand{\cb}{{\mathcal b}}&#10;\newcommand{\cc}{{\mathcal c}}&#10;\newcommand{\cd}{{\mathcal d}}&#10;\newcommand{\ce}{{\mathcal e}}&#10;%\newcommand{\cf}{{\mathcal f}}&#10;\newcommand{\cg}{{\mathcal g}}&#10;\newcommand{\ch}{{\mathcal h}}&#10;\newcommand{\ci}{{\mathcal i}}&#10;\newcommand{\cj}{{\mathcal j}}&#10;%\newcommand{\ck}{{\mathcal k}}&#10;\newcommand{\cl}{{\mathcal l}}&#10;\newcommand{\cm}{{\mathcal m}}&#10;\newcommand{\cn}{{\mathcal n}}&#10;\newcommand{\co}{{\mathcal o}}&#10;\newcommand{\cp}{{\mathcal p}}&#10;\newcommand{\cq}{{\mathcal q}}&#10;%\newcommand{\cr}{{\mathcal r}}&#10;\newcommand{\cs}{{\mathcal s}}&#10;\newcommand{\ct}{{\mathcal t}}&#10;\newcommand{\cu}{{\mathcal u}}&#10;\newcommand{\cv}{{\mathcal v}}&#10;\newcommand{\cw}{{\mathcal w}}&#10;\newcommand{\cx}{{\mathcal x}}&#10;\newcommand{\cy}{{\mathcal y}}&#10;\newcommand{\cz}{{\mathcal z}}&#10;&#10;%cool package Styles&#10;\Style{IdentityMatrixSymb=\mI,%&#10;       DSymb={\mathrm d},%&#10;       IntegrateDifferentialDSymb={\mathrm d},%&#10;       TrParen=p,%&#10;       DetParen=p}&#10;\Style{DDisplayFunc=outset}&#10;\renewcommand{\Transpose}[1]{ {#1}^\Transp }&#10;\newcommand{\TransposeInv}[1]{ {#1}^{-\Transp} }&#10;\newcommand{\T}[1]{\Transpose{#1}}&#10;\newcommand{\TInv}[1]{\TransposeInv{#1}}&#10;\newcommand{\Inv}[1]{ {#1}^{-1} }&#10;\newcommand{\Transp}{{{\mathrm T}}}&#10;      &#10;\newcommand{\Rank}[1]    {\operatorname{rank}\inp{#1}}&#10;\newcommand{\Vol}[1]     {\operatorname{vol}\inp{#1}}&#10;\renewcommand{\Vec}[1]   {\operatorname{vec}\inp{#1}}&#10;\renewcommand{\Div}[1]   {\T{\nabla} \, #1}&#10;\newcommand{\Diag}[1]    {\operatorname{diag}\inp{#1}}&#10;\newcommand{\Dim}[1]     {\operatorname{dim}\inp{#1}}&#10;\newcommand{\Diagof}[1]  {\operatorname{diag}^{-1}\inp{#1}}&#10;\newcommand*{\diff}{\mathop{}\!\mathrm{d}} %e.g. $F(x) = \int\!f(x)\diff x$&#10;\newcommand{\Argmin}[1]{\underset{#1}{\operatorname{argmin}} \;}&#10;\newcommand{\Maxof}[1]{\underset{#1}{\operatorname{max}} \;}&#10;\newcommand{\Minof}[1]{\underset{#1}{\operatorname{min}} \;}&#10;&#10;\providecommand{\e}[1]{\ensuremath{\cdot 10^{#1}}}&#10;&#10;%workaround for mathbold in cool, cf. http://tex.stackexchange.com/questions/97910&#10;\let\oldmb\mathbold&#10;\protected\def\mathbold{\oldmb}&#10;&#10;\newcommand{\CB} [1]{{\color{#1}     $\bullet$}}&#10;\newcommand{\CBB}[2]{{\color[#1]{#2} $\bullet$}}&#10;&#10;\newcommand{\ie}{i.e.}&#10;\newcommand{\Ie}{I.e.}&#10;\newcommand{\eg}{e.g.}&#10;\newcommand{\Eg}{E.g.}&#10;\newcommand{\cf}{cf.\ }&#10;\newcommand{\Cf}{Cf.\ }&#10;\newcommand{\etc}{etc.\ }&#10;\newcommand{\wrt}{w.r.t.\ }&#10;\newcommand{\Wrt}{W.r.t.\ }&#10;% \newcommand{\wlog}{w.l.o.g.~}&#10;\newcommand{\Wlog}{W.l.o.g.\ }&#10;\newcommand{\resp}{resp.\ }&#10;\newcommand{\etal}{et al.\ }&#10;&#10;\newtheorem{theorem}{Theorem}&#10;\newtheorem{definition}{Definition}&#10;\newtheorem{expectation}{Expectation}&#10;\newtheorem{problem}{Problem}&#10;%\newtheorem{algorithm}{Algorithm}&#10;&#10;%\newenvironment{fshaded}{%&#10;%\def\FrameCommand{\fcolorbox{framecolor}{shadecolor}}%&#10;%\MakeFramed {\FrameRestore}}%&#10;%{\endMakeFramed}&#10;%&#10;%\newtheorem{theorem}{Theorem}[section]&#10;%&#10;%\newenvironment{fdfn}[1][]{&#10;%\definecolor{shadecolor}{rgb}{.9,.9,1}%DEFINITION_COLORBOX&#10;%\definecolor{framecolor}{rgb}{1,1,1}%&#10;%\begin{fshaded}\begin{theorem}[#1]}{\end{theorem}\end{fshaded}}&#10;%&#10;%&#10;%\begin{fdfn}[Blash]&#10;%Eine Zahlenfolge ...&#10;%\end{fdfn}&#10;%&#10;%\begin{fdfn}[Test]&#10;%Eine Zahlenfolge ...&#10;%\end{fdfn}&#10;&#10;% :mode=latex: %&#10;&#10;\begin{document}&#10;&#10;$x$&#10;&#10;\end{document}"/>
  <p:tag name="IGUANATEXSIZE" val="30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%\usepackage[osf,sc]{mathpazo}&#10;\usepackage{cool}&#10;\pagestyle{empty}&#10;&#10;%!TEX root = diss.tex&#10;&#10;%%%%%%%%%%%%%%%%%%%%%%%%%%%%%%%%%%%%%%%%%%%%%%%%%%%%%%%%%%%%%&#10;%% LaTeX math macros&#10;%%%%%%%%%%%%%%%%%%%%%%%%%%%%%%%%%%%%%%%%%%%%%%%%%%%%%%%%%%%%%&#10;&#10;\newcommand{\mySetNotation}[1]{{\mathbb{#1}}}&#10;\newcommand{\RRSet}{{\mySetNotation{R}}}&#10;\newcommand{\EESet}{{\mySetNotation{E}}}&#10;\newcommand{\NNSet}{{\mySetNotation{N}}}&#10;\newcommand{\QQSet}{{\mySetNotation{Q}}}&#10;&#10;\newcommand{\myBoldNotation}[1]{{\mathbf #1}}&#10;%\newcommand{\myBoldNotation}[1]{{\mathbold{#1}}} %for euler math&#10;\newcommand{\va}   {{\myBoldNotation{a}}}&#10;\newcommand{\vb}   {{\myBoldNotation{b}}}&#10;\newcommand{\vc}   {{\myBoldNotation{c}}}&#10;\newcommand{\vd}   {{\myBoldNotation{d}}}&#10;\newcommand{\ve}   {{\myBoldNotation{e}}}&#10;\newcommand{\vf}   {{\myBoldNotation{f}}}&#10;\newcommand{\vg}   {{\myBoldNotation{g}}}&#10;\newcommand{\vh}   {{\myBoldNotation{h}}}&#10;\newcommand{\vi}   {{\myBoldNotation{i}}}&#10;\newcommand{\vj}   {{\myBoldNotation{j}}}&#10;\newcommand{\vk}   {{\myBoldNotation{k}}}&#10;\newcommand{\vl}   {{\myBoldNotation{l}}}&#10;\newcommand{\vm}   {{\myBoldNotation{m}}}&#10;\newcommand{\vn}   {{\myBoldNotation{n}}}&#10;\newcommand{\nn}   {{\myBoldNotation{n}}}&#10;\newcommand{\vo}   {{\myBoldNotation{o}}}&#10;\newcommand{\vp}   {{\myBoldNotation{p}}}&#10;\newcommand{\pp}   {{\myBoldNotation{p}}}&#10;\newcommand{\vq}   {{\myBoldNotation{q}}}&#10;\newcommand{\vr}   {{\myBoldNotation{r}}}&#10;\newcommand{\vs}   {{\myBoldNotation{s}}}&#10;\newcommand{\vt}   {{\myBoldNotation{t}}}&#10;\newcommand{\vu}   {{\myBoldNotation{u}}}&#10;\newcommand{\vv}   {{\myBoldNotation{v}}}&#10;\newcommand{\vw}   {{\myBoldNotation{w}}}&#10;\newcommand{\vx}   {{\myBoldNotation{x}}}&#10;\newcommand{\vy}   {{\myBoldNotation{y}}}&#10;\newcommand{\vz}   {{\myBoldNotation{z}}}&#10;\newcommand{\vNull}{{\myBoldNotation{0}}}&#10;\newcommand{\vOne} {{\myBoldNotation{1}}}&#10;&#10;\newcommand{\mA}   {{\myBoldNotation{A}}}&#10;\newcommand{\mB}   {{\myBoldNotation{B}}}&#10;\newcommand{\mC}   {{\myBoldNotation{C}}}&#10;\newcommand{\mD}   {{\myBoldNotation{D}}}&#10;\newcommand{\mE}   {{\myBoldNotation{E}}}&#10;\newcommand{\mF}   {{\myBoldNotation{F}}}&#10;\newcommand{\mG}   {{\myBoldNotation{G}}}&#10;\newcommand{\mH}   {{\myBoldNotation{H}}}&#10;\newcommand{\mI}   {{\myBoldNotation{I}}}&#10;\newcommand{\mJ}   {{\myBoldNotation{J}}}&#10;\newcommand{\mK}   {{\myBoldNotation{K}}}&#10;\newcommand{\mL}   {{\myBoldNotation{L}}}&#10;\newcommand{\mM}   {{\myBoldNotation{M}}}&#10;\newcommand{\mN}   {{\myBoldNotation{N}}}&#10;\newcommand{\mO}   {{\myBoldNotation{O}}}&#10;\newcommand{\mP}   {{\myBoldNotation{P}}}&#10;\newcommand{\mQ}   {{\myBoldNotation{Q}}}&#10;\newcommand{\mR}   {{\myBoldNotation{R}}}&#10;\newcommand{\mS}   {{\myBoldNotation{S}}}&#10;\newcommand{\mT}   {{\myBoldNotation{T}}}&#10;\newcommand{\mU}   {{\myBoldNotation{U}}}&#10;\newcommand{\mV}   {{\myBoldNotation{V}}}&#10;\newcommand{\mW}   {{\myBoldNotation{W}}}&#10;\newcommand{\mX}   {{\myBoldNotation{X}}}&#10;\newcommand{\mY}   {{\myBoldNotation{Y}}}&#10;\newcommand{\mZ}   {{\myBoldNotation{Z}}}&#10;\newcommand{\mNull}{{\myBoldNotation{0}}}&#10;&#10;%\newcommand{\myBoldGreekNotation}[1]{\boldsymbol{#1}}&#10;\newcommand{\myBoldGreekNotationLower}[1]{{\bm{#1}}}&#10;\newcommand{\myBoldGreekNotationUpper}[1]{{\bm{#1}}}&#10;\newcommand{\balpha}  {{\myBoldGreekNotationLower{\alpha}  }}&#10;\newcommand{\bbeta}   {{\myBoldGreekNotationLower{\beta}   }}&#10;\newcommand{\bgamma}  {{\myBoldGreekNotationLower{\gamma}  }}&#10;\newcommand{\bdelta}  {{\myBoldGreekNotationLower{\delta}  }}&#10;\newcommand{\bepsilon}{{\myBoldGreekNotationLower{\epsilon}}}&#10;\newcommand{\bzeta}   {{\myBoldGreekNotationLower{\zeta}   }}&#10;\newcommand{\btheta}  {{\myBoldGreekNotationLower{\theta}  }}&#10;\newcommand{\biota}   {{\myBoldGreekNotationLower{\iota}   }}&#10;\newcommand{\bkappa}  {{\myBoldGreekNotationLower{\kappa}  }}&#10;\newcommand{\blambda} {{\myBoldGreekNotationLower{\lambda} }}&#10;\newcommand{\bmu}     {{\myBoldGreekNotationLower{\mu}     }}&#10;\newcommand{\bnu}     {{\myBoldGreekNotationLower{\nu}     }}&#10;\newcommand{\bxi}     {{\myBoldGreekNotationLower{\xi}     }}&#10;\newcommand{\bomicron}{{\myBoldGreekNotationLower{\omicron}}}&#10;\newcommand{\bpi}     {{\myBoldGreekNotationLower{\pi}     }}&#10;\newcommand{\brho}    {{\myBoldGreekNotationLower{\rho}    }}&#10;\newcommand{\bsigma}  {{\myBoldGreekNotationLower{\sigma}  }}&#10;\newcommand{\btau}    {{\myBoldGreekNotationLower{\tau}    }}&#10;\newcommand{\bupsilon}{{\myBoldGreekNotationLower{\upsilon}}}&#10;\newcommand{\bphi}    {{\myBoldGreekNotationLower{\phi}    }}&#10;\newcommand{\bchi}    {{\myBoldGreekNotationLower{\chi}    }}&#10;\newcommand{\bpsi}    {{\myBoldGreekNotationLower{\psi}    }}&#10;\newcommand{\bomega}  {{\myBoldGreekNotationLower{\omega}  }}&#10;&#10;\newcommand{\bGamma}  {{\myBoldGreekNotationUpper{\Gamma}  }}&#10;\newcommand{\bDelta}  {{\myBoldGreekNotationUpper{\Delta}  }}&#10;\newcommand{\bTheta}  {{\myBoldGreekNotationUpper{\Theta}  }}&#10;\newcommand{\bLambda} {{\myBoldGreekNotationUpper{\Lambda} }}&#10;\newcommand{\bXi}     {{\myBoldGreekNotationUpper{\Xi}     }}&#10;\newcommand{\bPi}     {{\myBoldGreekNotationUpper{\Pi}     }}&#10;\newcommand{\bSigma}  {{\myBoldGreekNotationUpper{\Sigma}  }}&#10;\newcommand{\bUpsilon}{{\myBoldGreekNotationUpper{\Upsilon}}}&#10;\newcommand{\bPhi}    {{\myBoldGreekNotationUpper{\Phi}    }}&#10;\newcommand{\bPsi}    {{\myBoldGreekNotationUpper{\Psi}    }}&#10;\newcommand{\bOmega}  {{\myBoldGreekNotationUpper{\Omega}  }}&#10;&#10;\newcommand{\inn}[2][0cm]{\mathopen{}\left|{#2}\parbox[h][#1]{0cm}{}\right|}&#10;\newcommand{\invn}[2][0cm]{\mathopen{}\left|\left|{#2}\parbox[h][#1]{0cm}{}\right|\right|}&#10;&#10;%\newcommand{\Sa}{{\mathbf {Sa}}}&#10;%\newcommand{\Topo}{{\mathbf {Topo}}}&#10;%\newcommand{\Sep}{{\mathbf {Sep}}}&#10;%\newcommand{\Str}{{\mathbf {Str}}}&#10;%\newcommand{\Reg}{{\mathbf {Reg}}}&#10;&#10;%\newcommand{\PPhi}{{\pmb \Phi}}&#10;%\newcommand{\PPi}{{\pmb \Pi}}&#10;%\newcommand{\PPhi}{{\bm \Phi}}&#10;%\newcommand{\PPi}{{\bm \Pi}}&#10;\newcommand{\PPhi}{{\Phi}}&#10;\newcommand{\PPi}{{\Pi}}&#10;\newcommand{\ppi}{{\pi}}&#10;\newcommand{\ggam}{{\gamma}}&#10;&#10;\newcommand{\cA}{{\mathcal A}}&#10;\newcommand{\cB}{{\mathcal B}}&#10;\newcommand{\cC}{{\mathcal C}}&#10;\newcommand{\cD}{{\mathcal D}}&#10;\newcommand{\cE}{{\mathcal E}}&#10;\newcommand{\cF}{{\mathcal F}}&#10;\newcommand{\cG}{{\mathcal G}}&#10;\newcommand{\cH}{{\mathcal H}}&#10;\newcommand{\cI}{{\mathcal I}}&#10;\newcommand{\cJ}{{\mathcal J}}&#10;\newcommand{\cK}{{\mathcal K}}&#10;\newcommand{\cL}{{\mathcal L}}&#10;\newcommand{\cM}{{\mathcal M}}&#10;\newcommand{\cN}{{\mathcal N}}&#10;\newcommand{\cO}{{\mathcal O}}&#10;\newcommand{\cP}{{\mathcal P}}&#10;\newcommand{\cQ}{{\mathcal Q}}&#10;\newcommand{\cR}{{\mathcal R}}&#10;\newcommand{\cS}{{\mathcal S}}&#10;\newcommand{\cT}{{\mathcal T}}&#10;\newcommand{\cU}{{\mathcal U}}&#10;\newcommand{\cV}{{\mathcal V}}&#10;\newcommand{\cW}{{\mathcal W}}&#10;\newcommand{\cX}{{\mathcal X}}&#10;\newcommand{\cY}{{\mathcal Y}}&#10;\newcommand{\cZ}{{\mathcal Z}}&#10;&#10;\newcommand{\ca}{{\mathcal a}}&#10;\newcommand{\cb}{{\mathcal b}}&#10;\newcommand{\cc}{{\mathcal c}}&#10;\newcommand{\cd}{{\mathcal d}}&#10;\newcommand{\ce}{{\mathcal e}}&#10;%\newcommand{\cf}{{\mathcal f}}&#10;\newcommand{\cg}{{\mathcal g}}&#10;\newcommand{\ch}{{\mathcal h}}&#10;\newcommand{\ci}{{\mathcal i}}&#10;\newcommand{\cj}{{\mathcal j}}&#10;%\newcommand{\ck}{{\mathcal k}}&#10;\newcommand{\cl}{{\mathcal l}}&#10;\newcommand{\cm}{{\mathcal m}}&#10;\newcommand{\cn}{{\mathcal n}}&#10;\newcommand{\co}{{\mathcal o}}&#10;\newcommand{\cp}{{\mathcal p}}&#10;\newcommand{\cq}{{\mathcal q}}&#10;%\newcommand{\cr}{{\mathcal r}}&#10;\newcommand{\cs}{{\mathcal s}}&#10;\newcommand{\ct}{{\mathcal t}}&#10;\newcommand{\cu}{{\mathcal u}}&#10;\newcommand{\cv}{{\mathcal v}}&#10;\newcommand{\cw}{{\mathcal w}}&#10;\newcommand{\cx}{{\mathcal x}}&#10;\newcommand{\cy}{{\mathcal y}}&#10;\newcommand{\cz}{{\mathcal z}}&#10;&#10;%cool package Styles&#10;\Style{IdentityMatrixSymb=\mI,%&#10;       DSymb={\mathrm d},%&#10;       IntegrateDifferentialDSymb={\mathrm d},%&#10;       TrParen=p,%&#10;       DetParen=p}&#10;\Style{DDisplayFunc=outset}&#10;\renewcommand{\Transpose}[1]{ {#1}^\Transp }&#10;\newcommand{\TransposeInv}[1]{ {#1}^{-\Transp} }&#10;\newcommand{\T}[1]{\Transpose{#1}}&#10;\newcommand{\TInv}[1]{\TransposeInv{#1}}&#10;\newcommand{\Inv}[1]{ {#1}^{-1} }&#10;\newcommand{\Transp}{{{\mathrm T}}}&#10;      &#10;\newcommand{\Rank}[1]    {\operatorname{rank}\inp{#1}}&#10;\newcommand{\Vol}[1]     {\operatorname{vol}\inp{#1}}&#10;\renewcommand{\Vec}[1]   {\operatorname{vec}\inp{#1}}&#10;\renewcommand{\Div}[1]   {\T{\nabla} \, #1}&#10;\newcommand{\Diag}[1]    {\operatorname{diag}\inp{#1}}&#10;\newcommand{\Dim}[1]     {\operatorname{dim}\inp{#1}}&#10;\newcommand{\Diagof}[1]  {\operatorname{diag}^{-1}\inp{#1}}&#10;\newcommand*{\diff}{\mathop{}\!\mathrm{d}} %e.g. $F(x) = \int\!f(x)\diff x$&#10;\newcommand{\Argmin}[1]{\underset{#1}{\operatorname{argmin}} \;}&#10;\newcommand{\Maxof}[1]{\underset{#1}{\operatorname{max}} \;}&#10;\newcommand{\Minof}[1]{\underset{#1}{\operatorname{min}} \;}&#10;&#10;\providecommand{\e}[1]{\ensuremath{\cdot 10^{#1}}}&#10;&#10;%workaround for mathbold in cool, cf. http://tex.stackexchange.com/questions/97910&#10;\let\oldmb\mathbold&#10;\protected\def\mathbold{\oldmb}&#10;&#10;\newcommand{\CB} [1]{{\color{#1}     $\bullet$}}&#10;\newcommand{\CBB}[2]{{\color[#1]{#2} $\bullet$}}&#10;&#10;\newcommand{\ie}{i.e.}&#10;\newcommand{\Ie}{I.e.}&#10;\newcommand{\eg}{e.g.}&#10;\newcommand{\Eg}{E.g.}&#10;\newcommand{\cf}{cf.\ }&#10;\newcommand{\Cf}{Cf.\ }&#10;\newcommand{\etc}{etc.\ }&#10;\newcommand{\wrt}{w.r.t.\ }&#10;\newcommand{\Wrt}{W.r.t.\ }&#10;% \newcommand{\wlog}{w.l.o.g.~}&#10;\newcommand{\Wlog}{W.l.o.g.\ }&#10;\newcommand{\resp}{resp.\ }&#10;\newcommand{\etal}{et al.\ }&#10;&#10;\newtheorem{theorem}{Theorem}&#10;\newtheorem{definition}{Definition}&#10;\newtheorem{expectation}{Expectation}&#10;\newtheorem{problem}{Problem}&#10;%\newtheorem{algorithm}{Algorithm}&#10;&#10;%\newenvironment{fshaded}{%&#10;%\def\FrameCommand{\fcolorbox{framecolor}{shadecolor}}%&#10;%\MakeFramed {\FrameRestore}}%&#10;%{\endMakeFramed}&#10;%&#10;%\newtheorem{theorem}{Theorem}[section]&#10;%&#10;%\newenvironment{fdfn}[1][]{&#10;%\definecolor{shadecolor}{rgb}{.9,.9,1}%DEFINITION_COLORBOX&#10;%\definecolor{framecolor}{rgb}{1,1,1}%&#10;%\begin{fshaded}\begin{theorem}[#1]}{\end{theorem}\end{fshaded}}&#10;%&#10;%&#10;%\begin{fdfn}[Blash]&#10;%Eine Zahlenfolge ...&#10;%\end{fdfn}&#10;%&#10;%\begin{fdfn}[Test]&#10;%Eine Zahlenfolge ...&#10;%\end{fdfn}&#10;&#10;% :mode=latex: %&#10;&#10;\begin{document}&#10;&#10;$0.5$&#10;&#10;\end{document}"/>
  <p:tag name="IGUANATEXSIZE" val="14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%\usepackage[osf,sc]{mathpazo}&#10;\usepackage{cool}&#10;\pagestyle{empty}&#10;&#10;%!TEX root = diss.tex&#10;&#10;%%%%%%%%%%%%%%%%%%%%%%%%%%%%%%%%%%%%%%%%%%%%%%%%%%%%%%%%%%%%%&#10;%% LaTeX math macros&#10;%%%%%%%%%%%%%%%%%%%%%%%%%%%%%%%%%%%%%%%%%%%%%%%%%%%%%%%%%%%%%&#10;&#10;\newcommand{\mySetNotation}[1]{{\mathbb{#1}}}&#10;\newcommand{\RRSet}{{\mySetNotation{R}}}&#10;\newcommand{\EESet}{{\mySetNotation{E}}}&#10;\newcommand{\NNSet}{{\mySetNotation{N}}}&#10;\newcommand{\QQSet}{{\mySetNotation{Q}}}&#10;&#10;\newcommand{\myBoldNotation}[1]{{\mathbf #1}}&#10;%\newcommand{\myBoldNotation}[1]{{\mathbold{#1}}} %for euler math&#10;\newcommand{\va}   {{\myBoldNotation{a}}}&#10;\newcommand{\vb}   {{\myBoldNotation{b}}}&#10;\newcommand{\vc}   {{\myBoldNotation{c}}}&#10;\newcommand{\vd}   {{\myBoldNotation{d}}}&#10;\newcommand{\ve}   {{\myBoldNotation{e}}}&#10;\newcommand{\vf}   {{\myBoldNotation{f}}}&#10;\newcommand{\vg}   {{\myBoldNotation{g}}}&#10;\newcommand{\vh}   {{\myBoldNotation{h}}}&#10;\newcommand{\vi}   {{\myBoldNotation{i}}}&#10;\newcommand{\vj}   {{\myBoldNotation{j}}}&#10;\newcommand{\vk}   {{\myBoldNotation{k}}}&#10;\newcommand{\vl}   {{\myBoldNotation{l}}}&#10;\newcommand{\vm}   {{\myBoldNotation{m}}}&#10;\newcommand{\vn}   {{\myBoldNotation{n}}}&#10;\newcommand{\nn}   {{\myBoldNotation{n}}}&#10;\newcommand{\vo}   {{\myBoldNotation{o}}}&#10;\newcommand{\vp}   {{\myBoldNotation{p}}}&#10;\newcommand{\pp}   {{\myBoldNotation{p}}}&#10;\newcommand{\vq}   {{\myBoldNotation{q}}}&#10;\newcommand{\vr}   {{\myBoldNotation{r}}}&#10;\newcommand{\vs}   {{\myBoldNotation{s}}}&#10;\newcommand{\vt}   {{\myBoldNotation{t}}}&#10;\newcommand{\vu}   {{\myBoldNotation{u}}}&#10;\newcommand{\vv}   {{\myBoldNotation{v}}}&#10;\newcommand{\vw}   {{\myBoldNotation{w}}}&#10;\newcommand{\vx}   {{\myBoldNotation{x}}}&#10;\newcommand{\vy}   {{\myBoldNotation{y}}}&#10;\newcommand{\vz}   {{\myBoldNotation{z}}}&#10;\newcommand{\vNull}{{\myBoldNotation{0}}}&#10;\newcommand{\vOne} {{\myBoldNotation{1}}}&#10;&#10;\newcommand{\mA}   {{\myBoldNotation{A}}}&#10;\newcommand{\mB}   {{\myBoldNotation{B}}}&#10;\newcommand{\mC}   {{\myBoldNotation{C}}}&#10;\newcommand{\mD}   {{\myBoldNotation{D}}}&#10;\newcommand{\mE}   {{\myBoldNotation{E}}}&#10;\newcommand{\mF}   {{\myBoldNotation{F}}}&#10;\newcommand{\mG}   {{\myBoldNotation{G}}}&#10;\newcommand{\mH}   {{\myBoldNotation{H}}}&#10;\newcommand{\mI}   {{\myBoldNotation{I}}}&#10;\newcommand{\mJ}   {{\myBoldNotation{J}}}&#10;\newcommand{\mK}   {{\myBoldNotation{K}}}&#10;\newcommand{\mL}   {{\myBoldNotation{L}}}&#10;\newcommand{\mM}   {{\myBoldNotation{M}}}&#10;\newcommand{\mN}   {{\myBoldNotation{N}}}&#10;\newcommand{\mO}   {{\myBoldNotation{O}}}&#10;\newcommand{\mP}   {{\myBoldNotation{P}}}&#10;\newcommand{\mQ}   {{\myBoldNotation{Q}}}&#10;\newcommand{\mR}   {{\myBoldNotation{R}}}&#10;\newcommand{\mS}   {{\myBoldNotation{S}}}&#10;\newcommand{\mT}   {{\myBoldNotation{T}}}&#10;\newcommand{\mU}   {{\myBoldNotation{U}}}&#10;\newcommand{\mV}   {{\myBoldNotation{V}}}&#10;\newcommand{\mW}   {{\myBoldNotation{W}}}&#10;\newcommand{\mX}   {{\myBoldNotation{X}}}&#10;\newcommand{\mY}   {{\myBoldNotation{Y}}}&#10;\newcommand{\mZ}   {{\myBoldNotation{Z}}}&#10;\newcommand{\mNull}{{\myBoldNotation{0}}}&#10;&#10;%\newcommand{\myBoldGreekNotation}[1]{\boldsymbol{#1}}&#10;\newcommand{\myBoldGreekNotationLower}[1]{{\bm{#1}}}&#10;\newcommand{\myBoldGreekNotationUpper}[1]{{\bm{#1}}}&#10;\newcommand{\balpha}  {{\myBoldGreekNotationLower{\alpha}  }}&#10;\newcommand{\bbeta}   {{\myBoldGreekNotationLower{\beta}   }}&#10;\newcommand{\bgamma}  {{\myBoldGreekNotationLower{\gamma}  }}&#10;\newcommand{\bdelta}  {{\myBoldGreekNotationLower{\delta}  }}&#10;\newcommand{\bepsilon}{{\myBoldGreekNotationLower{\epsilon}}}&#10;\newcommand{\bzeta}   {{\myBoldGreekNotationLower{\zeta}   }}&#10;\newcommand{\btheta}  {{\myBoldGreekNotationLower{\theta}  }}&#10;\newcommand{\biota}   {{\myBoldGreekNotationLower{\iota}   }}&#10;\newcommand{\bkappa}  {{\myBoldGreekNotationLower{\kappa}  }}&#10;\newcommand{\blambda} {{\myBoldGreekNotationLower{\lambda} }}&#10;\newcommand{\bmu}     {{\myBoldGreekNotationLower{\mu}     }}&#10;\newcommand{\bnu}     {{\myBoldGreekNotationLower{\nu}     }}&#10;\newcommand{\bxi}     {{\myBoldGreekNotationLower{\xi}     }}&#10;\newcommand{\bomicron}{{\myBoldGreekNotationLower{\omicron}}}&#10;\newcommand{\bpi}     {{\myBoldGreekNotationLower{\pi}     }}&#10;\newcommand{\brho}    {{\myBoldGreekNotationLower{\rho}    }}&#10;\newcommand{\bsigma}  {{\myBoldGreekNotationLower{\sigma}  }}&#10;\newcommand{\btau}    {{\myBoldGreekNotationLower{\tau}    }}&#10;\newcommand{\bupsilon}{{\myBoldGreekNotationLower{\upsilon}}}&#10;\newcommand{\bphi}    {{\myBoldGreekNotationLower{\phi}    }}&#10;\newcommand{\bchi}    {{\myBoldGreekNotationLower{\chi}    }}&#10;\newcommand{\bpsi}    {{\myBoldGreekNotationLower{\psi}    }}&#10;\newcommand{\bomega}  {{\myBoldGreekNotationLower{\omega}  }}&#10;&#10;\newcommand{\bGamma}  {{\myBoldGreekNotationUpper{\Gamma}  }}&#10;\newcommand{\bDelta}  {{\myBoldGreekNotationUpper{\Delta}  }}&#10;\newcommand{\bTheta}  {{\myBoldGreekNotationUpper{\Theta}  }}&#10;\newcommand{\bLambda} {{\myBoldGreekNotationUpper{\Lambda} }}&#10;\newcommand{\bXi}     {{\myBoldGreekNotationUpper{\Xi}     }}&#10;\newcommand{\bPi}     {{\myBoldGreekNotationUpper{\Pi}     }}&#10;\newcommand{\bSigma}  {{\myBoldGreekNotationUpper{\Sigma}  }}&#10;\newcommand{\bUpsilon}{{\myBoldGreekNotationUpper{\Upsilon}}}&#10;\newcommand{\bPhi}    {{\myBoldGreekNotationUpper{\Phi}    }}&#10;\newcommand{\bPsi}    {{\myBoldGreekNotationUpper{\Psi}    }}&#10;\newcommand{\bOmega}  {{\myBoldGreekNotationUpper{\Omega}  }}&#10;&#10;\newcommand{\inn}[2][0cm]{\mathopen{}\left|{#2}\parbox[h][#1]{0cm}{}\right|}&#10;\newcommand{\invn}[2][0cm]{\mathopen{}\left|\left|{#2}\parbox[h][#1]{0cm}{}\right|\right|}&#10;&#10;%\newcommand{\Sa}{{\mathbf {Sa}}}&#10;%\newcommand{\Topo}{{\mathbf {Topo}}}&#10;%\newcommand{\Sep}{{\mathbf {Sep}}}&#10;%\newcommand{\Str}{{\mathbf {Str}}}&#10;%\newcommand{\Reg}{{\mathbf {Reg}}}&#10;&#10;%\newcommand{\PPhi}{{\pmb \Phi}}&#10;%\newcommand{\PPi}{{\pmb \Pi}}&#10;%\newcommand{\PPhi}{{\bm \Phi}}&#10;%\newcommand{\PPi}{{\bm \Pi}}&#10;\newcommand{\PPhi}{{\Phi}}&#10;\newcommand{\PPi}{{\Pi}}&#10;\newcommand{\ppi}{{\pi}}&#10;\newcommand{\ggam}{{\gamma}}&#10;&#10;\newcommand{\cA}{{\mathcal A}}&#10;\newcommand{\cB}{{\mathcal B}}&#10;\newcommand{\cC}{{\mathcal C}}&#10;\newcommand{\cD}{{\mathcal D}}&#10;\newcommand{\cE}{{\mathcal E}}&#10;\newcommand{\cF}{{\mathcal F}}&#10;\newcommand{\cG}{{\mathcal G}}&#10;\newcommand{\cH}{{\mathcal H}}&#10;\newcommand{\cI}{{\mathcal I}}&#10;\newcommand{\cJ}{{\mathcal J}}&#10;\newcommand{\cK}{{\mathcal K}}&#10;\newcommand{\cL}{{\mathcal L}}&#10;\newcommand{\cM}{{\mathcal M}}&#10;\newcommand{\cN}{{\mathcal N}}&#10;\newcommand{\cO}{{\mathcal O}}&#10;\newcommand{\cP}{{\mathcal P}}&#10;\newcommand{\cQ}{{\mathcal Q}}&#10;\newcommand{\cR}{{\mathcal R}}&#10;\newcommand{\cS}{{\mathcal S}}&#10;\newcommand{\cT}{{\mathcal T}}&#10;\newcommand{\cU}{{\mathcal U}}&#10;\newcommand{\cV}{{\mathcal V}}&#10;\newcommand{\cW}{{\mathcal W}}&#10;\newcommand{\cX}{{\mathcal X}}&#10;\newcommand{\cY}{{\mathcal Y}}&#10;\newcommand{\cZ}{{\mathcal Z}}&#10;&#10;\newcommand{\ca}{{\mathcal a}}&#10;\newcommand{\cb}{{\mathcal b}}&#10;\newcommand{\cc}{{\mathcal c}}&#10;\newcommand{\cd}{{\mathcal d}}&#10;\newcommand{\ce}{{\mathcal e}}&#10;%\newcommand{\cf}{{\mathcal f}}&#10;\newcommand{\cg}{{\mathcal g}}&#10;\newcommand{\ch}{{\mathcal h}}&#10;\newcommand{\ci}{{\mathcal i}}&#10;\newcommand{\cj}{{\mathcal j}}&#10;%\newcommand{\ck}{{\mathcal k}}&#10;\newcommand{\cl}{{\mathcal l}}&#10;\newcommand{\cm}{{\mathcal m}}&#10;\newcommand{\cn}{{\mathcal n}}&#10;\newcommand{\co}{{\mathcal o}}&#10;\newcommand{\cp}{{\mathcal p}}&#10;\newcommand{\cq}{{\mathcal q}}&#10;%\newcommand{\cr}{{\mathcal r}}&#10;\newcommand{\cs}{{\mathcal s}}&#10;\newcommand{\ct}{{\mathcal t}}&#10;\newcommand{\cu}{{\mathcal u}}&#10;\newcommand{\cv}{{\mathcal v}}&#10;\newcommand{\cw}{{\mathcal w}}&#10;\newcommand{\cx}{{\mathcal x}}&#10;\newcommand{\cy}{{\mathcal y}}&#10;\newcommand{\cz}{{\mathcal z}}&#10;&#10;%cool package Styles&#10;\Style{IdentityMatrixSymb=\mI,%&#10;       DSymb={\mathrm d},%&#10;       IntegrateDifferentialDSymb={\mathrm d},%&#10;       TrParen=p,%&#10;       DetParen=p}&#10;\Style{DDisplayFunc=outset}&#10;\renewcommand{\Transpose}[1]{ {#1}^\Transp }&#10;\newcommand{\TransposeInv}[1]{ {#1}^{-\Transp} }&#10;\newcommand{\T}[1]{\Transpose{#1}}&#10;\newcommand{\TInv}[1]{\TransposeInv{#1}}&#10;\newcommand{\Inv}[1]{ {#1}^{-1} }&#10;\newcommand{\Transp}{{{\mathrm T}}}&#10;      &#10;\newcommand{\Rank}[1]    {\operatorname{rank}\inp{#1}}&#10;\newcommand{\Vol}[1]     {\operatorname{vol}\inp{#1}}&#10;\renewcommand{\Vec}[1]   {\operatorname{vec}\inp{#1}}&#10;\renewcommand{\Div}[1]   {\T{\nabla} \, #1}&#10;\newcommand{\Diag}[1]    {\operatorname{diag}\inp{#1}}&#10;\newcommand{\Dim}[1]     {\operatorname{dim}\inp{#1}}&#10;\newcommand{\Diagof}[1]  {\operatorname{diag}^{-1}\inp{#1}}&#10;\newcommand*{\diff}{\mathop{}\!\mathrm{d}} %e.g. $F(x) = \int\!f(x)\diff x$&#10;\newcommand{\Argmin}[1]{\underset{#1}{\operatorname{argmin}} \;}&#10;\newcommand{\Maxof}[1]{\underset{#1}{\operatorname{max}} \;}&#10;\newcommand{\Minof}[1]{\underset{#1}{\operatorname{min}} \;}&#10;&#10;\providecommand{\e}[1]{\ensuremath{\cdot 10^{#1}}}&#10;&#10;%workaround for mathbold in cool, cf. http://tex.stackexchange.com/questions/97910&#10;\let\oldmb\mathbold&#10;\protected\def\mathbold{\oldmb}&#10;&#10;\newcommand{\CB} [1]{{\color{#1}     $\bullet$}}&#10;\newcommand{\CBB}[2]{{\color[#1]{#2} $\bullet$}}&#10;&#10;\newcommand{\ie}{i.e.}&#10;\newcommand{\Ie}{I.e.}&#10;\newcommand{\eg}{e.g.}&#10;\newcommand{\Eg}{E.g.}&#10;\newcommand{\cf}{cf.\ }&#10;\newcommand{\Cf}{Cf.\ }&#10;\newcommand{\etc}{etc.\ }&#10;\newcommand{\wrt}{w.r.t.\ }&#10;\newcommand{\Wrt}{W.r.t.\ }&#10;% \newcommand{\wlog}{w.l.o.g.~}&#10;\newcommand{\Wlog}{W.l.o.g.\ }&#10;\newcommand{\resp}{resp.\ }&#10;\newcommand{\etal}{et al.\ }&#10;&#10;\newtheorem{theorem}{Theorem}&#10;\newtheorem{definition}{Definition}&#10;\newtheorem{expectation}{Expectation}&#10;\newtheorem{problem}{Problem}&#10;%\newtheorem{algorithm}{Algorithm}&#10;&#10;%\newenvironment{fshaded}{%&#10;%\def\FrameCommand{\fcolorbox{framecolor}{shadecolor}}%&#10;%\MakeFramed {\FrameRestore}}%&#10;%{\endMakeFramed}&#10;%&#10;%\newtheorem{theorem}{Theorem}[section]&#10;%&#10;%\newenvironment{fdfn}[1][]{&#10;%\definecolor{shadecolor}{rgb}{.9,.9,1}%DEFINITION_COLORBOX&#10;%\definecolor{framecolor}{rgb}{1,1,1}%&#10;%\begin{fshaded}\begin{theorem}[#1]}{\end{theorem}\end{fshaded}}&#10;%&#10;%&#10;%\begin{fdfn}[Blash]&#10;%Eine Zahlenfolge ...&#10;%\end{fdfn}&#10;%&#10;%\begin{fdfn}[Test]&#10;%Eine Zahlenfolge ...&#10;%\end{fdfn}&#10;&#10;% :mode=latex: %&#10;&#10;\begin{document}&#10;&#10;$f(0.5,0.75) = 0.75$&#10;&#10;\end{document}"/>
  <p:tag name="IGUANATEXSIZE" val="16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%\usepackage[osf,sc]{mathpazo}&#10;\usepackage{cool}&#10;\pagestyle{empty}&#10;&#10;%!TEX root = diss.tex&#10;&#10;%%%%%%%%%%%%%%%%%%%%%%%%%%%%%%%%%%%%%%%%%%%%%%%%%%%%%%%%%%%%%&#10;%% LaTeX math macros&#10;%%%%%%%%%%%%%%%%%%%%%%%%%%%%%%%%%%%%%%%%%%%%%%%%%%%%%%%%%%%%%&#10;&#10;\newcommand{\mySetNotation}[1]{{\mathbb{#1}}}&#10;\newcommand{\RRSet}{{\mySetNotation{R}}}&#10;\newcommand{\EESet}{{\mySetNotation{E}}}&#10;\newcommand{\NNSet}{{\mySetNotation{N}}}&#10;\newcommand{\QQSet}{{\mySetNotation{Q}}}&#10;&#10;\newcommand{\myBoldNotation}[1]{{\mathbf #1}}&#10;%\newcommand{\myBoldNotation}[1]{{\mathbold{#1}}} %for euler math&#10;\newcommand{\va}   {{\myBoldNotation{a}}}&#10;\newcommand{\vb}   {{\myBoldNotation{b}}}&#10;\newcommand{\vc}   {{\myBoldNotation{c}}}&#10;\newcommand{\vd}   {{\myBoldNotation{d}}}&#10;\newcommand{\ve}   {{\myBoldNotation{e}}}&#10;\newcommand{\vf}   {{\myBoldNotation{f}}}&#10;\newcommand{\vg}   {{\myBoldNotation{g}}}&#10;\newcommand{\vh}   {{\myBoldNotation{h}}}&#10;\newcommand{\vi}   {{\myBoldNotation{i}}}&#10;\newcommand{\vj}   {{\myBoldNotation{j}}}&#10;\newcommand{\vk}   {{\myBoldNotation{k}}}&#10;\newcommand{\vl}   {{\myBoldNotation{l}}}&#10;\newcommand{\vm}   {{\myBoldNotation{m}}}&#10;\newcommand{\vn}   {{\myBoldNotation{n}}}&#10;\newcommand{\nn}   {{\myBoldNotation{n}}}&#10;\newcommand{\vo}   {{\myBoldNotation{o}}}&#10;\newcommand{\vp}   {{\myBoldNotation{p}}}&#10;\newcommand{\pp}   {{\myBoldNotation{p}}}&#10;\newcommand{\vq}   {{\myBoldNotation{q}}}&#10;\newcommand{\vr}   {{\myBoldNotation{r}}}&#10;\newcommand{\vs}   {{\myBoldNotation{s}}}&#10;\newcommand{\vt}   {{\myBoldNotation{t}}}&#10;\newcommand{\vu}   {{\myBoldNotation{u}}}&#10;\newcommand{\vv}   {{\myBoldNotation{v}}}&#10;\newcommand{\vw}   {{\myBoldNotation{w}}}&#10;\newcommand{\vx}   {{\myBoldNotation{x}}}&#10;\newcommand{\vy}   {{\myBoldNotation{y}}}&#10;\newcommand{\vz}   {{\myBoldNotation{z}}}&#10;\newcommand{\vNull}{{\myBoldNotation{0}}}&#10;\newcommand{\vOne} {{\myBoldNotation{1}}}&#10;&#10;\newcommand{\mA}   {{\myBoldNotation{A}}}&#10;\newcommand{\mB}   {{\myBoldNotation{B}}}&#10;\newcommand{\mC}   {{\myBoldNotation{C}}}&#10;\newcommand{\mD}   {{\myBoldNotation{D}}}&#10;\newcommand{\mE}   {{\myBoldNotation{E}}}&#10;\newcommand{\mF}   {{\myBoldNotation{F}}}&#10;\newcommand{\mG}   {{\myBoldNotation{G}}}&#10;\newcommand{\mH}   {{\myBoldNotation{H}}}&#10;\newcommand{\mI}   {{\myBoldNotation{I}}}&#10;\newcommand{\mJ}   {{\myBoldNotation{J}}}&#10;\newcommand{\mK}   {{\myBoldNotation{K}}}&#10;\newcommand{\mL}   {{\myBoldNotation{L}}}&#10;\newcommand{\mM}   {{\myBoldNotation{M}}}&#10;\newcommand{\mN}   {{\myBoldNotation{N}}}&#10;\newcommand{\mO}   {{\myBoldNotation{O}}}&#10;\newcommand{\mP}   {{\myBoldNotation{P}}}&#10;\newcommand{\mQ}   {{\myBoldNotation{Q}}}&#10;\newcommand{\mR}   {{\myBoldNotation{R}}}&#10;\newcommand{\mS}   {{\myBoldNotation{S}}}&#10;\newcommand{\mT}   {{\myBoldNotation{T}}}&#10;\newcommand{\mU}   {{\myBoldNotation{U}}}&#10;\newcommand{\mV}   {{\myBoldNotation{V}}}&#10;\newcommand{\mW}   {{\myBoldNotation{W}}}&#10;\newcommand{\mX}   {{\myBoldNotation{X}}}&#10;\newcommand{\mY}   {{\myBoldNotation{Y}}}&#10;\newcommand{\mZ}   {{\myBoldNotation{Z}}}&#10;\newcommand{\mNull}{{\myBoldNotation{0}}}&#10;&#10;%\newcommand{\myBoldGreekNotation}[1]{\boldsymbol{#1}}&#10;\newcommand{\myBoldGreekNotationLower}[1]{{\bm{#1}}}&#10;\newcommand{\myBoldGreekNotationUpper}[1]{{\bm{#1}}}&#10;\newcommand{\balpha}  {{\myBoldGreekNotationLower{\alpha}  }}&#10;\newcommand{\bbeta}   {{\myBoldGreekNotationLower{\beta}   }}&#10;\newcommand{\bgamma}  {{\myBoldGreekNotationLower{\gamma}  }}&#10;\newcommand{\bdelta}  {{\myBoldGreekNotationLower{\delta}  }}&#10;\newcommand{\bepsilon}{{\myBoldGreekNotationLower{\epsilon}}}&#10;\newcommand{\bzeta}   {{\myBoldGreekNotationLower{\zeta}   }}&#10;\newcommand{\btheta}  {{\myBoldGreekNotationLower{\theta}  }}&#10;\newcommand{\biota}   {{\myBoldGreekNotationLower{\iota}   }}&#10;\newcommand{\bkappa}  {{\myBoldGreekNotationLower{\kappa}  }}&#10;\newcommand{\blambda} {{\myBoldGreekNotationLower{\lambda} }}&#10;\newcommand{\bmu}     {{\myBoldGreekNotationLower{\mu}     }}&#10;\newcommand{\bnu}     {{\myBoldGreekNotationLower{\nu}     }}&#10;\newcommand{\bxi}     {{\myBoldGreekNotationLower{\xi}     }}&#10;\newcommand{\bomicron}{{\myBoldGreekNotationLower{\omicron}}}&#10;\newcommand{\bpi}     {{\myBoldGreekNotationLower{\pi}     }}&#10;\newcommand{\brho}    {{\myBoldGreekNotationLower{\rho}    }}&#10;\newcommand{\bsigma}  {{\myBoldGreekNotationLower{\sigma}  }}&#10;\newcommand{\btau}    {{\myBoldGreekNotationLower{\tau}    }}&#10;\newcommand{\bupsilon}{{\myBoldGreekNotationLower{\upsilon}}}&#10;\newcommand{\bphi}    {{\myBoldGreekNotationLower{\phi}    }}&#10;\newcommand{\bchi}    {{\myBoldGreekNotationLower{\chi}    }}&#10;\newcommand{\bpsi}    {{\myBoldGreekNotationLower{\psi}    }}&#10;\newcommand{\bomega}  {{\myBoldGreekNotationLower{\omega}  }}&#10;&#10;\newcommand{\bGamma}  {{\myBoldGreekNotationUpper{\Gamma}  }}&#10;\newcommand{\bDelta}  {{\myBoldGreekNotationUpper{\Delta}  }}&#10;\newcommand{\bTheta}  {{\myBoldGreekNotationUpper{\Theta}  }}&#10;\newcommand{\bLambda} {{\myBoldGreekNotationUpper{\Lambda} }}&#10;\newcommand{\bXi}     {{\myBoldGreekNotationUpper{\Xi}     }}&#10;\newcommand{\bPi}     {{\myBoldGreekNotationUpper{\Pi}     }}&#10;\newcommand{\bSigma}  {{\myBoldGreekNotationUpper{\Sigma}  }}&#10;\newcommand{\bUpsilon}{{\myBoldGreekNotationUpper{\Upsilon}}}&#10;\newcommand{\bPhi}    {{\myBoldGreekNotationUpper{\Phi}    }}&#10;\newcommand{\bPsi}    {{\myBoldGreekNotationUpper{\Psi}    }}&#10;\newcommand{\bOmega}  {{\myBoldGreekNotationUpper{\Omega}  }}&#10;&#10;\newcommand{\inn}[2][0cm]{\mathopen{}\left|{#2}\parbox[h][#1]{0cm}{}\right|}&#10;\newcommand{\invn}[2][0cm]{\mathopen{}\left|\left|{#2}\parbox[h][#1]{0cm}{}\right|\right|}&#10;&#10;%\newcommand{\Sa}{{\mathbf {Sa}}}&#10;%\newcommand{\Topo}{{\mathbf {Topo}}}&#10;%\newcommand{\Sep}{{\mathbf {Sep}}}&#10;%\newcommand{\Str}{{\mathbf {Str}}}&#10;%\newcommand{\Reg}{{\mathbf {Reg}}}&#10;&#10;%\newcommand{\PPhi}{{\pmb \Phi}}&#10;%\newcommand{\PPi}{{\pmb \Pi}}&#10;%\newcommand{\PPhi}{{\bm \Phi}}&#10;%\newcommand{\PPi}{{\bm \Pi}}&#10;\newcommand{\PPhi}{{\Phi}}&#10;\newcommand{\PPi}{{\Pi}}&#10;\newcommand{\ppi}{{\pi}}&#10;\newcommand{\ggam}{{\gamma}}&#10;&#10;\newcommand{\cA}{{\mathcal A}}&#10;\newcommand{\cB}{{\mathcal B}}&#10;\newcommand{\cC}{{\mathcal C}}&#10;\newcommand{\cD}{{\mathcal D}}&#10;\newcommand{\cE}{{\mathcal E}}&#10;\newcommand{\cF}{{\mathcal F}}&#10;\newcommand{\cG}{{\mathcal G}}&#10;\newcommand{\cH}{{\mathcal H}}&#10;\newcommand{\cI}{{\mathcal I}}&#10;\newcommand{\cJ}{{\mathcal J}}&#10;\newcommand{\cK}{{\mathcal K}}&#10;\newcommand{\cL}{{\mathcal L}}&#10;\newcommand{\cM}{{\mathcal M}}&#10;\newcommand{\cN}{{\mathcal N}}&#10;\newcommand{\cO}{{\mathcal O}}&#10;\newcommand{\cP}{{\mathcal P}}&#10;\newcommand{\cQ}{{\mathcal Q}}&#10;\newcommand{\cR}{{\mathcal R}}&#10;\newcommand{\cS}{{\mathcal S}}&#10;\newcommand{\cT}{{\mathcal T}}&#10;\newcommand{\cU}{{\mathcal U}}&#10;\newcommand{\cV}{{\mathcal V}}&#10;\newcommand{\cW}{{\mathcal W}}&#10;\newcommand{\cX}{{\mathcal X}}&#10;\newcommand{\cY}{{\mathcal Y}}&#10;\newcommand{\cZ}{{\mathcal Z}}&#10;&#10;\newcommand{\ca}{{\mathcal a}}&#10;\newcommand{\cb}{{\mathcal b}}&#10;\newcommand{\cc}{{\mathcal c}}&#10;\newcommand{\cd}{{\mathcal d}}&#10;\newcommand{\ce}{{\mathcal e}}&#10;%\newcommand{\cf}{{\mathcal f}}&#10;\newcommand{\cg}{{\mathcal g}}&#10;\newcommand{\ch}{{\mathcal h}}&#10;\newcommand{\ci}{{\mathcal i}}&#10;\newcommand{\cj}{{\mathcal j}}&#10;%\newcommand{\ck}{{\mathcal k}}&#10;\newcommand{\cl}{{\mathcal l}}&#10;\newcommand{\cm}{{\mathcal m}}&#10;\newcommand{\cn}{{\mathcal n}}&#10;\newcommand{\co}{{\mathcal o}}&#10;\newcommand{\cp}{{\mathcal p}}&#10;\newcommand{\cq}{{\mathcal q}}&#10;%\newcommand{\cr}{{\mathcal r}}&#10;\newcommand{\cs}{{\mathcal s}}&#10;\newcommand{\ct}{{\mathcal t}}&#10;\newcommand{\cu}{{\mathcal u}}&#10;\newcommand{\cv}{{\mathcal v}}&#10;\newcommand{\cw}{{\mathcal w}}&#10;\newcommand{\cx}{{\mathcal x}}&#10;\newcommand{\cy}{{\mathcal y}}&#10;\newcommand{\cz}{{\mathcal z}}&#10;&#10;%cool package Styles&#10;\Style{IdentityMatrixSymb=\mI,%&#10;       DSymb={\mathrm d},%&#10;       IntegrateDifferentialDSymb={\mathrm d},%&#10;       TrParen=p,%&#10;       DetParen=p}&#10;\Style{DDisplayFunc=outset}&#10;\renewcommand{\Transpose}[1]{ {#1}^\Transp }&#10;\newcommand{\TransposeInv}[1]{ {#1}^{-\Transp} }&#10;\newcommand{\T}[1]{\Transpose{#1}}&#10;\newcommand{\TInv}[1]{\TransposeInv{#1}}&#10;\newcommand{\Inv}[1]{ {#1}^{-1} }&#10;\newcommand{\Transp}{{{\mathrm T}}}&#10;      &#10;\newcommand{\Rank}[1]    {\operatorname{rank}\inp{#1}}&#10;\newcommand{\Vol}[1]     {\operatorname{vol}\inp{#1}}&#10;\renewcommand{\Vec}[1]   {\operatorname{vec}\inp{#1}}&#10;\renewcommand{\Div}[1]   {\T{\nabla} \, #1}&#10;\newcommand{\Diag}[1]    {\operatorname{diag}\inp{#1}}&#10;\newcommand{\Dim}[1]     {\operatorname{dim}\inp{#1}}&#10;\newcommand{\Diagof}[1]  {\operatorname{diag}^{-1}\inp{#1}}&#10;\newcommand*{\diff}{\mathop{}\!\mathrm{d}} %e.g. $F(x) = \int\!f(x)\diff x$&#10;\newcommand{\Argmin}[1]{\underset{#1}{\operatorname{argmin}} \;}&#10;\newcommand{\Maxof}[1]{\underset{#1}{\operatorname{max}} \;}&#10;\newcommand{\Minof}[1]{\underset{#1}{\operatorname{min}} \;}&#10;&#10;\providecommand{\e}[1]{\ensuremath{\cdot 10^{#1}}}&#10;&#10;%workaround for mathbold in cool, cf. http://tex.stackexchange.com/questions/97910&#10;\let\oldmb\mathbold&#10;\protected\def\mathbold{\oldmb}&#10;&#10;\newcommand{\CB} [1]{{\color{#1}     $\bullet$}}&#10;\newcommand{\CBB}[2]{{\color[#1]{#2} $\bullet$}}&#10;&#10;\newcommand{\ie}{i.e.}&#10;\newcommand{\Ie}{I.e.}&#10;\newcommand{\eg}{e.g.}&#10;\newcommand{\Eg}{E.g.}&#10;\newcommand{\cf}{cf.\ }&#10;\newcommand{\Cf}{Cf.\ }&#10;\newcommand{\etc}{etc.\ }&#10;\newcommand{\wrt}{w.r.t.\ }&#10;\newcommand{\Wrt}{W.r.t.\ }&#10;% \newcommand{\wlog}{w.l.o.g.~}&#10;\newcommand{\Wlog}{W.l.o.g.\ }&#10;\newcommand{\resp}{resp.\ }&#10;\newcommand{\etal}{et al.\ }&#10;&#10;\newtheorem{theorem}{Theorem}&#10;\newtheorem{definition}{Definition}&#10;\newtheorem{expectation}{Expectation}&#10;\newtheorem{problem}{Problem}&#10;%\newtheorem{algorithm}{Algorithm}&#10;&#10;%\newenvironment{fshaded}{%&#10;%\def\FrameCommand{\fcolorbox{framecolor}{shadecolor}}%&#10;%\MakeFramed {\FrameRestore}}%&#10;%{\endMakeFramed}&#10;%&#10;%\newtheorem{theorem}{Theorem}[section]&#10;%&#10;%\newenvironment{fdfn}[1][]{&#10;%\definecolor{shadecolor}{rgb}{.9,.9,1}%DEFINITION_COLORBOX&#10;%\definecolor{framecolor}{rgb}{1,1,1}%&#10;%\begin{fshaded}\begin{theorem}[#1]}{\end{theorem}\end{fshaded}}&#10;%&#10;%&#10;%\begin{fdfn}[Blash]&#10;%Eine Zahlenfolge ...&#10;%\end{fdfn}&#10;%&#10;%\begin{fdfn}[Test]&#10;%Eine Zahlenfolge ...&#10;%\end{fdfn}&#10;&#10;% :mode=latex: %&#10;&#10;\begin{document}&#10;&#10;$(1-0.5)$&#10;&#10;\end{document}"/>
  <p:tag name="IGUANATEXSIZE" val="14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%\usepackage[osf,sc]{mathpazo}&#10;\usepackage{cool}&#10;\pagestyle{empty}&#10;&#10;%!TEX root = diss.tex&#10;&#10;%%%%%%%%%%%%%%%%%%%%%%%%%%%%%%%%%%%%%%%%%%%%%%%%%%%%%%%%%%%%%&#10;%% LaTeX math macros&#10;%%%%%%%%%%%%%%%%%%%%%%%%%%%%%%%%%%%%%%%%%%%%%%%%%%%%%%%%%%%%%&#10;&#10;\newcommand{\mySetNotation}[1]{{\mathbb{#1}}}&#10;\newcommand{\RRSet}{{\mySetNotation{R}}}&#10;\newcommand{\EESet}{{\mySetNotation{E}}}&#10;\newcommand{\NNSet}{{\mySetNotation{N}}}&#10;\newcommand{\QQSet}{{\mySetNotation{Q}}}&#10;&#10;\newcommand{\myBoldNotation}[1]{{\mathbf #1}}&#10;%\newcommand{\myBoldNotation}[1]{{\mathbold{#1}}} %for euler math&#10;\newcommand{\va}   {{\myBoldNotation{a}}}&#10;\newcommand{\vb}   {{\myBoldNotation{b}}}&#10;\newcommand{\vc}   {{\myBoldNotation{c}}}&#10;\newcommand{\vd}   {{\myBoldNotation{d}}}&#10;\newcommand{\ve}   {{\myBoldNotation{e}}}&#10;\newcommand{\vf}   {{\myBoldNotation{f}}}&#10;\newcommand{\vg}   {{\myBoldNotation{g}}}&#10;\newcommand{\vh}   {{\myBoldNotation{h}}}&#10;\newcommand{\vi}   {{\myBoldNotation{i}}}&#10;\newcommand{\vj}   {{\myBoldNotation{j}}}&#10;\newcommand{\vk}   {{\myBoldNotation{k}}}&#10;\newcommand{\vl}   {{\myBoldNotation{l}}}&#10;\newcommand{\vm}   {{\myBoldNotation{m}}}&#10;\newcommand{\vn}   {{\myBoldNotation{n}}}&#10;\newcommand{\nn}   {{\myBoldNotation{n}}}&#10;\newcommand{\vo}   {{\myBoldNotation{o}}}&#10;\newcommand{\vp}   {{\myBoldNotation{p}}}&#10;\newcommand{\pp}   {{\myBoldNotation{p}}}&#10;\newcommand{\vq}   {{\myBoldNotation{q}}}&#10;\newcommand{\vr}   {{\myBoldNotation{r}}}&#10;\newcommand{\vs}   {{\myBoldNotation{s}}}&#10;\newcommand{\vt}   {{\myBoldNotation{t}}}&#10;\newcommand{\vu}   {{\myBoldNotation{u}}}&#10;\newcommand{\vv}   {{\myBoldNotation{v}}}&#10;\newcommand{\vw}   {{\myBoldNotation{w}}}&#10;\newcommand{\vx}   {{\myBoldNotation{x}}}&#10;\newcommand{\vy}   {{\myBoldNotation{y}}}&#10;\newcommand{\vz}   {{\myBoldNotation{z}}}&#10;\newcommand{\vNull}{{\myBoldNotation{0}}}&#10;\newcommand{\vOne} {{\myBoldNotation{1}}}&#10;&#10;\newcommand{\mA}   {{\myBoldNotation{A}}}&#10;\newcommand{\mB}   {{\myBoldNotation{B}}}&#10;\newcommand{\mC}   {{\myBoldNotation{C}}}&#10;\newcommand{\mD}   {{\myBoldNotation{D}}}&#10;\newcommand{\mE}   {{\myBoldNotation{E}}}&#10;\newcommand{\mF}   {{\myBoldNotation{F}}}&#10;\newcommand{\mG}   {{\myBoldNotation{G}}}&#10;\newcommand{\mH}   {{\myBoldNotation{H}}}&#10;\newcommand{\mI}   {{\myBoldNotation{I}}}&#10;\newcommand{\mJ}   {{\myBoldNotation{J}}}&#10;\newcommand{\mK}   {{\myBoldNotation{K}}}&#10;\newcommand{\mL}   {{\myBoldNotation{L}}}&#10;\newcommand{\mM}   {{\myBoldNotation{M}}}&#10;\newcommand{\mN}   {{\myBoldNotation{N}}}&#10;\newcommand{\mO}   {{\myBoldNotation{O}}}&#10;\newcommand{\mP}   {{\myBoldNotation{P}}}&#10;\newcommand{\mQ}   {{\myBoldNotation{Q}}}&#10;\newcommand{\mR}   {{\myBoldNotation{R}}}&#10;\newcommand{\mS}   {{\myBoldNotation{S}}}&#10;\newcommand{\mT}   {{\myBoldNotation{T}}}&#10;\newcommand{\mU}   {{\myBoldNotation{U}}}&#10;\newcommand{\mV}   {{\myBoldNotation{V}}}&#10;\newcommand{\mW}   {{\myBoldNotation{W}}}&#10;\newcommand{\mX}   {{\myBoldNotation{X}}}&#10;\newcommand{\mY}   {{\myBoldNotation{Y}}}&#10;\newcommand{\mZ}   {{\myBoldNotation{Z}}}&#10;\newcommand{\mNull}{{\myBoldNotation{0}}}&#10;&#10;%\newcommand{\myBoldGreekNotation}[1]{\boldsymbol{#1}}&#10;\newcommand{\myBoldGreekNotationLower}[1]{{\bm{#1}}}&#10;\newcommand{\myBoldGreekNotationUpper}[1]{{\bm{#1}}}&#10;\newcommand{\balpha}  {{\myBoldGreekNotationLower{\alpha}  }}&#10;\newcommand{\bbeta}   {{\myBoldGreekNotationLower{\beta}   }}&#10;\newcommand{\bgamma}  {{\myBoldGreekNotationLower{\gamma}  }}&#10;\newcommand{\bdelta}  {{\myBoldGreekNotationLower{\delta}  }}&#10;\newcommand{\bepsilon}{{\myBoldGreekNotationLower{\epsilon}}}&#10;\newcommand{\bzeta}   {{\myBoldGreekNotationLower{\zeta}   }}&#10;\newcommand{\btheta}  {{\myBoldGreekNotationLower{\theta}  }}&#10;\newcommand{\biota}   {{\myBoldGreekNotationLower{\iota}   }}&#10;\newcommand{\bkappa}  {{\myBoldGreekNotationLower{\kappa}  }}&#10;\newcommand{\blambda} {{\myBoldGreekNotationLower{\lambda} }}&#10;\newcommand{\bmu}     {{\myBoldGreekNotationLower{\mu}     }}&#10;\newcommand{\bnu}     {{\myBoldGreekNotationLower{\nu}     }}&#10;\newcommand{\bxi}     {{\myBoldGreekNotationLower{\xi}     }}&#10;\newcommand{\bomicron}{{\myBoldGreekNotationLower{\omicron}}}&#10;\newcommand{\bpi}     {{\myBoldGreekNotationLower{\pi}     }}&#10;\newcommand{\brho}    {{\myBoldGreekNotationLower{\rho}    }}&#10;\newcommand{\bsigma}  {{\myBoldGreekNotationLower{\sigma}  }}&#10;\newcommand{\btau}    {{\myBoldGreekNotationLower{\tau}    }}&#10;\newcommand{\bupsilon}{{\myBoldGreekNotationLower{\upsilon}}}&#10;\newcommand{\bphi}    {{\myBoldGreekNotationLower{\phi}    }}&#10;\newcommand{\bchi}    {{\myBoldGreekNotationLower{\chi}    }}&#10;\newcommand{\bpsi}    {{\myBoldGreekNotationLower{\psi}    }}&#10;\newcommand{\bomega}  {{\myBoldGreekNotationLower{\omega}  }}&#10;&#10;\newcommand{\bGamma}  {{\myBoldGreekNotationUpper{\Gamma}  }}&#10;\newcommand{\bDelta}  {{\myBoldGreekNotationUpper{\Delta}  }}&#10;\newcommand{\bTheta}  {{\myBoldGreekNotationUpper{\Theta}  }}&#10;\newcommand{\bLambda} {{\myBoldGreekNotationUpper{\Lambda} }}&#10;\newcommand{\bXi}     {{\myBoldGreekNotationUpper{\Xi}     }}&#10;\newcommand{\bPi}     {{\myBoldGreekNotationUpper{\Pi}     }}&#10;\newcommand{\bSigma}  {{\myBoldGreekNotationUpper{\Sigma}  }}&#10;\newcommand{\bUpsilon}{{\myBoldGreekNotationUpper{\Upsilon}}}&#10;\newcommand{\bPhi}    {{\myBoldGreekNotationUpper{\Phi}    }}&#10;\newcommand{\bPsi}    {{\myBoldGreekNotationUpper{\Psi}    }}&#10;\newcommand{\bOmega}  {{\myBoldGreekNotationUpper{\Omega}  }}&#10;&#10;\newcommand{\inn}[2][0cm]{\mathopen{}\left|{#2}\parbox[h][#1]{0cm}{}\right|}&#10;\newcommand{\invn}[2][0cm]{\mathopen{}\left|\left|{#2}\parbox[h][#1]{0cm}{}\right|\right|}&#10;&#10;%\newcommand{\Sa}{{\mathbf {Sa}}}&#10;%\newcommand{\Topo}{{\mathbf {Topo}}}&#10;%\newcommand{\Sep}{{\mathbf {Sep}}}&#10;%\newcommand{\Str}{{\mathbf {Str}}}&#10;%\newcommand{\Reg}{{\mathbf {Reg}}}&#10;&#10;%\newcommand{\PPhi}{{\pmb \Phi}}&#10;%\newcommand{\PPi}{{\pmb \Pi}}&#10;%\newcommand{\PPhi}{{\bm \Phi}}&#10;%\newcommand{\PPi}{{\bm \Pi}}&#10;\newcommand{\PPhi}{{\Phi}}&#10;\newcommand{\PPi}{{\Pi}}&#10;\newcommand{\ppi}{{\pi}}&#10;\newcommand{\ggam}{{\gamma}}&#10;&#10;\newcommand{\cA}{{\mathcal A}}&#10;\newcommand{\cB}{{\mathcal B}}&#10;\newcommand{\cC}{{\mathcal C}}&#10;\newcommand{\cD}{{\mathcal D}}&#10;\newcommand{\cE}{{\mathcal E}}&#10;\newcommand{\cF}{{\mathcal F}}&#10;\newcommand{\cG}{{\mathcal G}}&#10;\newcommand{\cH}{{\mathcal H}}&#10;\newcommand{\cI}{{\mathcal I}}&#10;\newcommand{\cJ}{{\mathcal J}}&#10;\newcommand{\cK}{{\mathcal K}}&#10;\newcommand{\cL}{{\mathcal L}}&#10;\newcommand{\cM}{{\mathcal M}}&#10;\newcommand{\cN}{{\mathcal N}}&#10;\newcommand{\cO}{{\mathcal O}}&#10;\newcommand{\cP}{{\mathcal P}}&#10;\newcommand{\cQ}{{\mathcal Q}}&#10;\newcommand{\cR}{{\mathcal R}}&#10;\newcommand{\cS}{{\mathcal S}}&#10;\newcommand{\cT}{{\mathcal T}}&#10;\newcommand{\cU}{{\mathcal U}}&#10;\newcommand{\cV}{{\mathcal V}}&#10;\newcommand{\cW}{{\mathcal W}}&#10;\newcommand{\cX}{{\mathcal X}}&#10;\newcommand{\cY}{{\mathcal Y}}&#10;\newcommand{\cZ}{{\mathcal Z}}&#10;&#10;\newcommand{\ca}{{\mathcal a}}&#10;\newcommand{\cb}{{\mathcal b}}&#10;\newcommand{\cc}{{\mathcal c}}&#10;\newcommand{\cd}{{\mathcal d}}&#10;\newcommand{\ce}{{\mathcal e}}&#10;%\newcommand{\cf}{{\mathcal f}}&#10;\newcommand{\cg}{{\mathcal g}}&#10;\newcommand{\ch}{{\mathcal h}}&#10;\newcommand{\ci}{{\mathcal i}}&#10;\newcommand{\cj}{{\mathcal j}}&#10;%\newcommand{\ck}{{\mathcal k}}&#10;\newcommand{\cl}{{\mathcal l}}&#10;\newcommand{\cm}{{\mathcal m}}&#10;\newcommand{\cn}{{\mathcal n}}&#10;\newcommand{\co}{{\mathcal o}}&#10;\newcommand{\cp}{{\mathcal p}}&#10;\newcommand{\cq}{{\mathcal q}}&#10;%\newcommand{\cr}{{\mathcal r}}&#10;\newcommand{\cs}{{\mathcal s}}&#10;\newcommand{\ct}{{\mathcal t}}&#10;\newcommand{\cu}{{\mathcal u}}&#10;\newcommand{\cv}{{\mathcal v}}&#10;\newcommand{\cw}{{\mathcal w}}&#10;\newcommand{\cx}{{\mathcal x}}&#10;\newcommand{\cy}{{\mathcal y}}&#10;\newcommand{\cz}{{\mathcal z}}&#10;&#10;%cool package Styles&#10;\Style{IdentityMatrixSymb=\mI,%&#10;       DSymb={\mathrm d},%&#10;       IntegrateDifferentialDSymb={\mathrm d},%&#10;       TrParen=p,%&#10;       DetParen=p}&#10;\Style{DDisplayFunc=outset}&#10;\renewcommand{\Transpose}[1]{ {#1}^\Transp }&#10;\newcommand{\TransposeInv}[1]{ {#1}^{-\Transp} }&#10;\newcommand{\T}[1]{\Transpose{#1}}&#10;\newcommand{\TInv}[1]{\TransposeInv{#1}}&#10;\newcommand{\Inv}[1]{ {#1}^{-1} }&#10;\newcommand{\Transp}{{{\mathrm T}}}&#10;      &#10;\newcommand{\Rank}[1]    {\operatorname{rank}\inp{#1}}&#10;\newcommand{\Vol}[1]     {\operatorname{vol}\inp{#1}}&#10;\renewcommand{\Vec}[1]   {\operatorname{vec}\inp{#1}}&#10;\renewcommand{\Div}[1]   {\T{\nabla} \, #1}&#10;\newcommand{\Diag}[1]    {\operatorname{diag}\inp{#1}}&#10;\newcommand{\Dim}[1]     {\operatorname{dim}\inp{#1}}&#10;\newcommand{\Diagof}[1]  {\operatorname{diag}^{-1}\inp{#1}}&#10;\newcommand*{\diff}{\mathop{}\!\mathrm{d}} %e.g. $F(x) = \int\!f(x)\diff x$&#10;\newcommand{\Argmin}[1]{\underset{#1}{\operatorname{argmin}} \;}&#10;\newcommand{\Maxof}[1]{\underset{#1}{\operatorname{max}} \;}&#10;\newcommand{\Minof}[1]{\underset{#1}{\operatorname{min}} \;}&#10;&#10;\providecommand{\e}[1]{\ensuremath{\cdot 10^{#1}}}&#10;&#10;%workaround for mathbold in cool, cf. http://tex.stackexchange.com/questions/97910&#10;\let\oldmb\mathbold&#10;\protected\def\mathbold{\oldmb}&#10;&#10;\newcommand{\CB} [1]{{\color{#1}     $\bullet$}}&#10;\newcommand{\CBB}[2]{{\color[#1]{#2} $\bullet$}}&#10;&#10;\newcommand{\ie}{i.e.}&#10;\newcommand{\Ie}{I.e.}&#10;\newcommand{\eg}{e.g.}&#10;\newcommand{\Eg}{E.g.}&#10;\newcommand{\cf}{cf.\ }&#10;\newcommand{\Cf}{Cf.\ }&#10;\newcommand{\etc}{etc.\ }&#10;\newcommand{\wrt}{w.r.t.\ }&#10;\newcommand{\Wrt}{W.r.t.\ }&#10;% \newcommand{\wlog}{w.l.o.g.~}&#10;\newcommand{\Wlog}{W.l.o.g.\ }&#10;\newcommand{\resp}{resp.\ }&#10;\newcommand{\etal}{et al.\ }&#10;&#10;\newtheorem{theorem}{Theorem}&#10;\newtheorem{definition}{Definition}&#10;\newtheorem{expectation}{Expectation}&#10;\newtheorem{problem}{Problem}&#10;%\newtheorem{algorithm}{Algorithm}&#10;&#10;%\newenvironment{fshaded}{%&#10;%\def\FrameCommand{\fcolorbox{framecolor}{shadecolor}}%&#10;%\MakeFramed {\FrameRestore}}%&#10;%{\endMakeFramed}&#10;%&#10;%\newtheorem{theorem}{Theorem}[section]&#10;%&#10;%\newenvironment{fdfn}[1][]{&#10;%\definecolor{shadecolor}{rgb}{.9,.9,1}%DEFINITION_COLORBOX&#10;%\definecolor{framecolor}{rgb}{1,1,1}%&#10;%\begin{fshaded}\begin{theorem}[#1]}{\end{theorem}\end{fshaded}}&#10;%&#10;%&#10;%\begin{fdfn}[Blash]&#10;%Eine Zahlenfolge ...&#10;%\end{fdfn}&#10;%&#10;%\begin{fdfn}[Test]&#10;%Eine Zahlenfolge ...&#10;%\end{fdfn}&#10;&#10;% :mode=latex: %&#10;&#10;\begin{document}&#10;&#10;\[&#10;m=1, n=1, p=1&#10;\]&#10;&#10;\end{document}"/>
  <p:tag name="IGUANATEXSIZE" val="22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%\usepackage[osf,sc]{mathpazo}&#10;\usepackage{cool}&#10;\pagestyle{empty}&#10;&#10;%!TEX root = diss.tex&#10;&#10;%%%%%%%%%%%%%%%%%%%%%%%%%%%%%%%%%%%%%%%%%%%%%%%%%%%%%%%%%%%%%&#10;%% LaTeX math macros&#10;%%%%%%%%%%%%%%%%%%%%%%%%%%%%%%%%%%%%%%%%%%%%%%%%%%%%%%%%%%%%%&#10;&#10;\newcommand{\mySetNotation}[1]{{\mathbb{#1}}}&#10;\newcommand{\RRSet}{{\mySetNotation{R}}}&#10;\newcommand{\EESet}{{\mySetNotation{E}}}&#10;\newcommand{\NNSet}{{\mySetNotation{N}}}&#10;\newcommand{\QQSet}{{\mySetNotation{Q}}}&#10;&#10;\newcommand{\myBoldNotation}[1]{{\mathbf #1}}&#10;%\newcommand{\myBoldNotation}[1]{{\mathbold{#1}}} %for euler math&#10;\newcommand{\va}   {{\myBoldNotation{a}}}&#10;\newcommand{\vb}   {{\myBoldNotation{b}}}&#10;\newcommand{\vc}   {{\myBoldNotation{c}}}&#10;\newcommand{\vd}   {{\myBoldNotation{d}}}&#10;\newcommand{\ve}   {{\myBoldNotation{e}}}&#10;\newcommand{\vf}   {{\myBoldNotation{f}}}&#10;\newcommand{\vg}   {{\myBoldNotation{g}}}&#10;\newcommand{\vh}   {{\myBoldNotation{h}}}&#10;\newcommand{\vi}   {{\myBoldNotation{i}}}&#10;\newcommand{\vj}   {{\myBoldNotation{j}}}&#10;\newcommand{\vk}   {{\myBoldNotation{k}}}&#10;\newcommand{\vl}   {{\myBoldNotation{l}}}&#10;\newcommand{\vm}   {{\myBoldNotation{m}}}&#10;\newcommand{\vn}   {{\myBoldNotation{n}}}&#10;\newcommand{\nn}   {{\myBoldNotation{n}}}&#10;\newcommand{\vo}   {{\myBoldNotation{o}}}&#10;\newcommand{\vp}   {{\myBoldNotation{p}}}&#10;\newcommand{\pp}   {{\myBoldNotation{p}}}&#10;\newcommand{\vq}   {{\myBoldNotation{q}}}&#10;\newcommand{\vr}   {{\myBoldNotation{r}}}&#10;\newcommand{\vs}   {{\myBoldNotation{s}}}&#10;\newcommand{\vt}   {{\myBoldNotation{t}}}&#10;\newcommand{\vu}   {{\myBoldNotation{u}}}&#10;\newcommand{\vv}   {{\myBoldNotation{v}}}&#10;\newcommand{\vw}   {{\myBoldNotation{w}}}&#10;\newcommand{\vx}   {{\myBoldNotation{x}}}&#10;\newcommand{\vy}   {{\myBoldNotation{y}}}&#10;\newcommand{\vz}   {{\myBoldNotation{z}}}&#10;\newcommand{\vNull}{{\myBoldNotation{0}}}&#10;\newcommand{\vOne} {{\myBoldNotation{1}}}&#10;&#10;\newcommand{\mA}   {{\myBoldNotation{A}}}&#10;\newcommand{\mB}   {{\myBoldNotation{B}}}&#10;\newcommand{\mC}   {{\myBoldNotation{C}}}&#10;\newcommand{\mD}   {{\myBoldNotation{D}}}&#10;\newcommand{\mE}   {{\myBoldNotation{E}}}&#10;\newcommand{\mF}   {{\myBoldNotation{F}}}&#10;\newcommand{\mG}   {{\myBoldNotation{G}}}&#10;\newcommand{\mH}   {{\myBoldNotation{H}}}&#10;\newcommand{\mI}   {{\myBoldNotation{I}}}&#10;\newcommand{\mJ}   {{\myBoldNotation{J}}}&#10;\newcommand{\mK}   {{\myBoldNotation{K}}}&#10;\newcommand{\mL}   {{\myBoldNotation{L}}}&#10;\newcommand{\mM}   {{\myBoldNotation{M}}}&#10;\newcommand{\mN}   {{\myBoldNotation{N}}}&#10;\newcommand{\mO}   {{\myBoldNotation{O}}}&#10;\newcommand{\mP}   {{\myBoldNotation{P}}}&#10;\newcommand{\mQ}   {{\myBoldNotation{Q}}}&#10;\newcommand{\mR}   {{\myBoldNotation{R}}}&#10;\newcommand{\mS}   {{\myBoldNotation{S}}}&#10;\newcommand{\mT}   {{\myBoldNotation{T}}}&#10;\newcommand{\mU}   {{\myBoldNotation{U}}}&#10;\newcommand{\mV}   {{\myBoldNotation{V}}}&#10;\newcommand{\mW}   {{\myBoldNotation{W}}}&#10;\newcommand{\mX}   {{\myBoldNotation{X}}}&#10;\newcommand{\mY}   {{\myBoldNotation{Y}}}&#10;\newcommand{\mZ}   {{\myBoldNotation{Z}}}&#10;\newcommand{\mNull}{{\myBoldNotation{0}}}&#10;&#10;%\newcommand{\myBoldGreekNotation}[1]{\boldsymbol{#1}}&#10;\newcommand{\myBoldGreekNotationLower}[1]{{\bm{#1}}}&#10;\newcommand{\myBoldGreekNotationUpper}[1]{{\bm{#1}}}&#10;\newcommand{\balpha}  {{\myBoldGreekNotationLower{\alpha}  }}&#10;\newcommand{\bbeta}   {{\myBoldGreekNotationLower{\beta}   }}&#10;\newcommand{\bgamma}  {{\myBoldGreekNotationLower{\gamma}  }}&#10;\newcommand{\bdelta}  {{\myBoldGreekNotationLower{\delta}  }}&#10;\newcommand{\bepsilon}{{\myBoldGreekNotationLower{\epsilon}}}&#10;\newcommand{\bzeta}   {{\myBoldGreekNotationLower{\zeta}   }}&#10;\newcommand{\btheta}  {{\myBoldGreekNotationLower{\theta}  }}&#10;\newcommand{\biota}   {{\myBoldGreekNotationLower{\iota}   }}&#10;\newcommand{\bkappa}  {{\myBoldGreekNotationLower{\kappa}  }}&#10;\newcommand{\blambda} {{\myBoldGreekNotationLower{\lambda} }}&#10;\newcommand{\bmu}     {{\myBoldGreekNotationLower{\mu}     }}&#10;\newcommand{\bnu}     {{\myBoldGreekNotationLower{\nu}     }}&#10;\newcommand{\bxi}     {{\myBoldGreekNotationLower{\xi}     }}&#10;\newcommand{\bomicron}{{\myBoldGreekNotationLower{\omicron}}}&#10;\newcommand{\bpi}     {{\myBoldGreekNotationLower{\pi}     }}&#10;\newcommand{\brho}    {{\myBoldGreekNotationLower{\rho}    }}&#10;\newcommand{\bsigma}  {{\myBoldGreekNotationLower{\sigma}  }}&#10;\newcommand{\btau}    {{\myBoldGreekNotationLower{\tau}    }}&#10;\newcommand{\bupsilon}{{\myBoldGreekNotationLower{\upsilon}}}&#10;\newcommand{\bphi}    {{\myBoldGreekNotationLower{\phi}    }}&#10;\newcommand{\bchi}    {{\myBoldGreekNotationLower{\chi}    }}&#10;\newcommand{\bpsi}    {{\myBoldGreekNotationLower{\psi}    }}&#10;\newcommand{\bomega}  {{\myBoldGreekNotationLower{\omega}  }}&#10;&#10;\newcommand{\bGamma}  {{\myBoldGreekNotationUpper{\Gamma}  }}&#10;\newcommand{\bDelta}  {{\myBoldGreekNotationUpper{\Delta}  }}&#10;\newcommand{\bTheta}  {{\myBoldGreekNotationUpper{\Theta}  }}&#10;\newcommand{\bLambda} {{\myBoldGreekNotationUpper{\Lambda} }}&#10;\newcommand{\bXi}     {{\myBoldGreekNotationUpper{\Xi}     }}&#10;\newcommand{\bPi}     {{\myBoldGreekNotationUpper{\Pi}     }}&#10;\newcommand{\bSigma}  {{\myBoldGreekNotationUpper{\Sigma}  }}&#10;\newcommand{\bUpsilon}{{\myBoldGreekNotationUpper{\Upsilon}}}&#10;\newcommand{\bPhi}    {{\myBoldGreekNotationUpper{\Phi}    }}&#10;\newcommand{\bPsi}    {{\myBoldGreekNotationUpper{\Psi}    }}&#10;\newcommand{\bOmega}  {{\myBoldGreekNotationUpper{\Omega}  }}&#10;&#10;\newcommand{\inn}[2][0cm]{\mathopen{}\left|{#2}\parbox[h][#1]{0cm}{}\right|}&#10;\newcommand{\invn}[2][0cm]{\mathopen{}\left|\left|{#2}\parbox[h][#1]{0cm}{}\right|\right|}&#10;&#10;%\newcommand{\Sa}{{\mathbf {Sa}}}&#10;%\newcommand{\Topo}{{\mathbf {Topo}}}&#10;%\newcommand{\Sep}{{\mathbf {Sep}}}&#10;%\newcommand{\Str}{{\mathbf {Str}}}&#10;%\newcommand{\Reg}{{\mathbf {Reg}}}&#10;&#10;%\newcommand{\PPhi}{{\pmb \Phi}}&#10;%\newcommand{\PPi}{{\pmb \Pi}}&#10;%\newcommand{\PPhi}{{\bm \Phi}}&#10;%\newcommand{\PPi}{{\bm \Pi}}&#10;\newcommand{\PPhi}{{\Phi}}&#10;\newcommand{\PPi}{{\Pi}}&#10;\newcommand{\ppi}{{\pi}}&#10;\newcommand{\ggam}{{\gamma}}&#10;&#10;\newcommand{\cA}{{\mathcal A}}&#10;\newcommand{\cB}{{\mathcal B}}&#10;\newcommand{\cC}{{\mathcal C}}&#10;\newcommand{\cD}{{\mathcal D}}&#10;\newcommand{\cE}{{\mathcal E}}&#10;\newcommand{\cF}{{\mathcal F}}&#10;\newcommand{\cG}{{\mathcal G}}&#10;\newcommand{\cH}{{\mathcal H}}&#10;\newcommand{\cI}{{\mathcal I}}&#10;\newcommand{\cJ}{{\mathcal J}}&#10;\newcommand{\cK}{{\mathcal K}}&#10;\newcommand{\cL}{{\mathcal L}}&#10;\newcommand{\cM}{{\mathcal M}}&#10;\newcommand{\cN}{{\mathcal N}}&#10;\newcommand{\cO}{{\mathcal O}}&#10;\newcommand{\cP}{{\mathcal P}}&#10;\newcommand{\cQ}{{\mathcal Q}}&#10;\newcommand{\cR}{{\mathcal R}}&#10;\newcommand{\cS}{{\mathcal S}}&#10;\newcommand{\cT}{{\mathcal T}}&#10;\newcommand{\cU}{{\mathcal U}}&#10;\newcommand{\cV}{{\mathcal V}}&#10;\newcommand{\cW}{{\mathcal W}}&#10;\newcommand{\cX}{{\mathcal X}}&#10;\newcommand{\cY}{{\mathcal Y}}&#10;\newcommand{\cZ}{{\mathcal Z}}&#10;&#10;\newcommand{\ca}{{\mathcal a}}&#10;\newcommand{\cb}{{\mathcal b}}&#10;\newcommand{\cc}{{\mathcal c}}&#10;\newcommand{\cd}{{\mathcal d}}&#10;\newcommand{\ce}{{\mathcal e}}&#10;%\newcommand{\cf}{{\mathcal f}}&#10;\newcommand{\cg}{{\mathcal g}}&#10;\newcommand{\ch}{{\mathcal h}}&#10;\newcommand{\ci}{{\mathcal i}}&#10;\newcommand{\cj}{{\mathcal j}}&#10;%\newcommand{\ck}{{\mathcal k}}&#10;\newcommand{\cl}{{\mathcal l}}&#10;\newcommand{\cm}{{\mathcal m}}&#10;\newcommand{\cn}{{\mathcal n}}&#10;\newcommand{\co}{{\mathcal o}}&#10;\newcommand{\cp}{{\mathcal p}}&#10;\newcommand{\cq}{{\mathcal q}}&#10;%\newcommand{\cr}{{\mathcal r}}&#10;\newcommand{\cs}{{\mathcal s}}&#10;\newcommand{\ct}{{\mathcal t}}&#10;\newcommand{\cu}{{\mathcal u}}&#10;\newcommand{\cv}{{\mathcal v}}&#10;\newcommand{\cw}{{\mathcal w}}&#10;\newcommand{\cx}{{\mathcal x}}&#10;\newcommand{\cy}{{\mathcal y}}&#10;\newcommand{\cz}{{\mathcal z}}&#10;&#10;%cool package Styles&#10;\Style{IdentityMatrixSymb=\mI,%&#10;       DSymb={\mathrm d},%&#10;       IntegrateDifferentialDSymb={\mathrm d},%&#10;       TrParen=p,%&#10;       DetParen=p}&#10;\Style{DDisplayFunc=outset}&#10;\renewcommand{\Transpose}[1]{ {#1}^\Transp }&#10;\newcommand{\TransposeInv}[1]{ {#1}^{-\Transp} }&#10;\newcommand{\T}[1]{\Transpose{#1}}&#10;\newcommand{\TInv}[1]{\TransposeInv{#1}}&#10;\newcommand{\Inv}[1]{ {#1}^{-1} }&#10;\newcommand{\Transp}{{{\mathrm T}}}&#10;      &#10;\newcommand{\Rank}[1]    {\operatorname{rank}\inp{#1}}&#10;\newcommand{\Vol}[1]     {\operatorname{vol}\inp{#1}}&#10;\renewcommand{\Vec}[1]   {\operatorname{vec}\inp{#1}}&#10;\renewcommand{\Div}[1]   {\T{\nabla} \, #1}&#10;\newcommand{\Diag}[1]    {\operatorname{diag}\inp{#1}}&#10;\newcommand{\Dim}[1]     {\operatorname{dim}\inp{#1}}&#10;\newcommand{\Diagof}[1]  {\operatorname{diag}^{-1}\inp{#1}}&#10;\newcommand*{\diff}{\mathop{}\!\mathrm{d}} %e.g. $F(x) = \int\!f(x)\diff x$&#10;\newcommand{\Argmin}[1]{\underset{#1}{\operatorname{argmin}} \;}&#10;\newcommand{\Maxof}[1]{\underset{#1}{\operatorname{max}} \;}&#10;\newcommand{\Minof}[1]{\underset{#1}{\operatorname{min}} \;}&#10;&#10;\providecommand{\e}[1]{\ensuremath{\cdot 10^{#1}}}&#10;&#10;%workaround for mathbold in cool, cf. http://tex.stackexchange.com/questions/97910&#10;\let\oldmb\mathbold&#10;\protected\def\mathbold{\oldmb}&#10;&#10;\newcommand{\CB} [1]{{\color{#1}     $\bullet$}}&#10;\newcommand{\CBB}[2]{{\color[#1]{#2} $\bullet$}}&#10;&#10;\newcommand{\ie}{i.e.}&#10;\newcommand{\Ie}{I.e.}&#10;\newcommand{\eg}{e.g.}&#10;\newcommand{\Eg}{E.g.}&#10;\newcommand{\cf}{cf.\ }&#10;\newcommand{\Cf}{Cf.\ }&#10;\newcommand{\etc}{etc.\ }&#10;\newcommand{\wrt}{w.r.t.\ }&#10;\newcommand{\Wrt}{W.r.t.\ }&#10;% \newcommand{\wlog}{w.l.o.g.~}&#10;\newcommand{\Wlog}{W.l.o.g.\ }&#10;\newcommand{\resp}{resp.\ }&#10;\newcommand{\etal}{et al.\ }&#10;&#10;\newtheorem{theorem}{Theorem}&#10;\newtheorem{definition}{Definition}&#10;\newtheorem{expectation}{Expectation}&#10;\newtheorem{problem}{Problem}&#10;%\newtheorem{algorithm}{Algorithm}&#10;&#10;%\newenvironment{fshaded}{%&#10;%\def\FrameCommand{\fcolorbox{framecolor}{shadecolor}}%&#10;%\MakeFramed {\FrameRestore}}%&#10;%{\endMakeFramed}&#10;%&#10;%\newtheorem{theorem}{Theorem}[section]&#10;%&#10;%\newenvironment{fdfn}[1][]{&#10;%\definecolor{shadecolor}{rgb}{.9,.9,1}%DEFINITION_COLORBOX&#10;%\definecolor{framecolor}{rgb}{1,1,1}%&#10;%\begin{fshaded}\begin{theorem}[#1]}{\end{theorem}\end{fshaded}}&#10;%&#10;%&#10;%\begin{fdfn}[Blash]&#10;%Eine Zahlenfolge ...&#10;%\end{fdfn}&#10;%&#10;%\begin{fdfn}[Test]&#10;%Eine Zahlenfolge ...&#10;%\end{fdfn}&#10;&#10;% :mode=latex: %&#10;&#10;\begin{document}&#10;&#10;\[&#10;f(x,y,z) = \sum_{k=0}^p\sum_{j=0}^m\sum_{i=0}^n{b_i(x)b_j(y)b_k(z) \, f_{ijk}}&#10;\]&#10;&#10;\end{document}"/>
  <p:tag name="IGUANATEXSIZE" val="22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%\usepackage[osf,sc]{mathpazo}&#10;\usepackage{cool}&#10;\pagestyle{empty}&#10;&#10;%!TEX root = diss.tex&#10;&#10;%%%%%%%%%%%%%%%%%%%%%%%%%%%%%%%%%%%%%%%%%%%%%%%%%%%%%%%%%%%%%&#10;%% LaTeX math macros&#10;%%%%%%%%%%%%%%%%%%%%%%%%%%%%%%%%%%%%%%%%%%%%%%%%%%%%%%%%%%%%%&#10;&#10;\newcommand{\mySetNotation}[1]{{\mathbb{#1}}}&#10;\newcommand{\RRSet}{{\mySetNotation{R}}}&#10;\newcommand{\EESet}{{\mySetNotation{E}}}&#10;\newcommand{\NNSet}{{\mySetNotation{N}}}&#10;\newcommand{\QQSet}{{\mySetNotation{Q}}}&#10;&#10;\newcommand{\myBoldNotation}[1]{{\mathbf #1}}&#10;%\newcommand{\myBoldNotation}[1]{{\mathbold{#1}}} %for euler math&#10;\newcommand{\va}   {{\myBoldNotation{a}}}&#10;\newcommand{\vb}   {{\myBoldNotation{b}}}&#10;\newcommand{\vc}   {{\myBoldNotation{c}}}&#10;\newcommand{\vd}   {{\myBoldNotation{d}}}&#10;\newcommand{\ve}   {{\myBoldNotation{e}}}&#10;\newcommand{\vf}   {{\myBoldNotation{f}}}&#10;\newcommand{\vg}   {{\myBoldNotation{g}}}&#10;\newcommand{\vh}   {{\myBoldNotation{h}}}&#10;\newcommand{\vi}   {{\myBoldNotation{i}}}&#10;\newcommand{\vj}   {{\myBoldNotation{j}}}&#10;\newcommand{\vk}   {{\myBoldNotation{k}}}&#10;\newcommand{\vl}   {{\myBoldNotation{l}}}&#10;\newcommand{\vm}   {{\myBoldNotation{m}}}&#10;\newcommand{\vn}   {{\myBoldNotation{n}}}&#10;\newcommand{\nn}   {{\myBoldNotation{n}}}&#10;\newcommand{\vo}   {{\myBoldNotation{o}}}&#10;\newcommand{\vp}   {{\myBoldNotation{p}}}&#10;\newcommand{\pp}   {{\myBoldNotation{p}}}&#10;\newcommand{\vq}   {{\myBoldNotation{q}}}&#10;\newcommand{\vr}   {{\myBoldNotation{r}}}&#10;\newcommand{\vs}   {{\myBoldNotation{s}}}&#10;\newcommand{\vt}   {{\myBoldNotation{t}}}&#10;\newcommand{\vu}   {{\myBoldNotation{u}}}&#10;\newcommand{\vv}   {{\myBoldNotation{v}}}&#10;\newcommand{\vw}   {{\myBoldNotation{w}}}&#10;\newcommand{\vx}   {{\myBoldNotation{x}}}&#10;\newcommand{\vy}   {{\myBoldNotation{y}}}&#10;\newcommand{\vz}   {{\myBoldNotation{z}}}&#10;\newcommand{\vNull}{{\myBoldNotation{0}}}&#10;\newcommand{\vOne} {{\myBoldNotation{1}}}&#10;&#10;\newcommand{\mA}   {{\myBoldNotation{A}}}&#10;\newcommand{\mB}   {{\myBoldNotation{B}}}&#10;\newcommand{\mC}   {{\myBoldNotation{C}}}&#10;\newcommand{\mD}   {{\myBoldNotation{D}}}&#10;\newcommand{\mE}   {{\myBoldNotation{E}}}&#10;\newcommand{\mF}   {{\myBoldNotation{F}}}&#10;\newcommand{\mG}   {{\myBoldNotation{G}}}&#10;\newcommand{\mH}   {{\myBoldNotation{H}}}&#10;\newcommand{\mI}   {{\myBoldNotation{I}}}&#10;\newcommand{\mJ}   {{\myBoldNotation{J}}}&#10;\newcommand{\mK}   {{\myBoldNotation{K}}}&#10;\newcommand{\mL}   {{\myBoldNotation{L}}}&#10;\newcommand{\mM}   {{\myBoldNotation{M}}}&#10;\newcommand{\mN}   {{\myBoldNotation{N}}}&#10;\newcommand{\mO}   {{\myBoldNotation{O}}}&#10;\newcommand{\mP}   {{\myBoldNotation{P}}}&#10;\newcommand{\mQ}   {{\myBoldNotation{Q}}}&#10;\newcommand{\mR}   {{\myBoldNotation{R}}}&#10;\newcommand{\mS}   {{\myBoldNotation{S}}}&#10;\newcommand{\mT}   {{\myBoldNotation{T}}}&#10;\newcommand{\mU}   {{\myBoldNotation{U}}}&#10;\newcommand{\mV}   {{\myBoldNotation{V}}}&#10;\newcommand{\mW}   {{\myBoldNotation{W}}}&#10;\newcommand{\mX}   {{\myBoldNotation{X}}}&#10;\newcommand{\mY}   {{\myBoldNotation{Y}}}&#10;\newcommand{\mZ}   {{\myBoldNotation{Z}}}&#10;\newcommand{\mNull}{{\myBoldNotation{0}}}&#10;&#10;%\newcommand{\myBoldGreekNotation}[1]{\boldsymbol{#1}}&#10;\newcommand{\myBoldGreekNotationLower}[1]{{\bm{#1}}}&#10;\newcommand{\myBoldGreekNotationUpper}[1]{{\bm{#1}}}&#10;\newcommand{\balpha}  {{\myBoldGreekNotationLower{\alpha}  }}&#10;\newcommand{\bbeta}   {{\myBoldGreekNotationLower{\beta}   }}&#10;\newcommand{\bgamma}  {{\myBoldGreekNotationLower{\gamma}  }}&#10;\newcommand{\bdelta}  {{\myBoldGreekNotationLower{\delta}  }}&#10;\newcommand{\bepsilon}{{\myBoldGreekNotationLower{\epsilon}}}&#10;\newcommand{\bzeta}   {{\myBoldGreekNotationLower{\zeta}   }}&#10;\newcommand{\btheta}  {{\myBoldGreekNotationLower{\theta}  }}&#10;\newcommand{\biota}   {{\myBoldGreekNotationLower{\iota}   }}&#10;\newcommand{\bkappa}  {{\myBoldGreekNotationLower{\kappa}  }}&#10;\newcommand{\blambda} {{\myBoldGreekNotationLower{\lambda} }}&#10;\newcommand{\bmu}     {{\myBoldGreekNotationLower{\mu}     }}&#10;\newcommand{\bnu}     {{\myBoldGreekNotationLower{\nu}     }}&#10;\newcommand{\bxi}     {{\myBoldGreekNotationLower{\xi}     }}&#10;\newcommand{\bomicron}{{\myBoldGreekNotationLower{\omicron}}}&#10;\newcommand{\bpi}     {{\myBoldGreekNotationLower{\pi}     }}&#10;\newcommand{\brho}    {{\myBoldGreekNotationLower{\rho}    }}&#10;\newcommand{\bsigma}  {{\myBoldGreekNotationLower{\sigma}  }}&#10;\newcommand{\btau}    {{\myBoldGreekNotationLower{\tau}    }}&#10;\newcommand{\bupsilon}{{\myBoldGreekNotationLower{\upsilon}}}&#10;\newcommand{\bphi}    {{\myBoldGreekNotationLower{\phi}    }}&#10;\newcommand{\bchi}    {{\myBoldGreekNotationLower{\chi}    }}&#10;\newcommand{\bpsi}    {{\myBoldGreekNotationLower{\psi}    }}&#10;\newcommand{\bomega}  {{\myBoldGreekNotationLower{\omega}  }}&#10;&#10;\newcommand{\bGamma}  {{\myBoldGreekNotationUpper{\Gamma}  }}&#10;\newcommand{\bDelta}  {{\myBoldGreekNotationUpper{\Delta}  }}&#10;\newcommand{\bTheta}  {{\myBoldGreekNotationUpper{\Theta}  }}&#10;\newcommand{\bLambda} {{\myBoldGreekNotationUpper{\Lambda} }}&#10;\newcommand{\bXi}     {{\myBoldGreekNotationUpper{\Xi}     }}&#10;\newcommand{\bPi}     {{\myBoldGreekNotationUpper{\Pi}     }}&#10;\newcommand{\bSigma}  {{\myBoldGreekNotationUpper{\Sigma}  }}&#10;\newcommand{\bUpsilon}{{\myBoldGreekNotationUpper{\Upsilon}}}&#10;\newcommand{\bPhi}    {{\myBoldGreekNotationUpper{\Phi}    }}&#10;\newcommand{\bPsi}    {{\myBoldGreekNotationUpper{\Psi}    }}&#10;\newcommand{\bOmega}  {{\myBoldGreekNotationUpper{\Omega}  }}&#10;&#10;\newcommand{\inn}[2][0cm]{\mathopen{}\left|{#2}\parbox[h][#1]{0cm}{}\right|}&#10;\newcommand{\invn}[2][0cm]{\mathopen{}\left|\left|{#2}\parbox[h][#1]{0cm}{}\right|\right|}&#10;&#10;%\newcommand{\Sa}{{\mathbf {Sa}}}&#10;%\newcommand{\Topo}{{\mathbf {Topo}}}&#10;%\newcommand{\Sep}{{\mathbf {Sep}}}&#10;%\newcommand{\Str}{{\mathbf {Str}}}&#10;%\newcommand{\Reg}{{\mathbf {Reg}}}&#10;&#10;%\newcommand{\PPhi}{{\pmb \Phi}}&#10;%\newcommand{\PPi}{{\pmb \Pi}}&#10;%\newcommand{\PPhi}{{\bm \Phi}}&#10;%\newcommand{\PPi}{{\bm \Pi}}&#10;\newcommand{\PPhi}{{\Phi}}&#10;\newcommand{\PPi}{{\Pi}}&#10;\newcommand{\ppi}{{\pi}}&#10;\newcommand{\ggam}{{\gamma}}&#10;&#10;\newcommand{\cA}{{\mathcal A}}&#10;\newcommand{\cB}{{\mathcal B}}&#10;\newcommand{\cC}{{\mathcal C}}&#10;\newcommand{\cD}{{\mathcal D}}&#10;\newcommand{\cE}{{\mathcal E}}&#10;\newcommand{\cF}{{\mathcal F}}&#10;\newcommand{\cG}{{\mathcal G}}&#10;\newcommand{\cH}{{\mathcal H}}&#10;\newcommand{\cI}{{\mathcal I}}&#10;\newcommand{\cJ}{{\mathcal J}}&#10;\newcommand{\cK}{{\mathcal K}}&#10;\newcommand{\cL}{{\mathcal L}}&#10;\newcommand{\cM}{{\mathcal M}}&#10;\newcommand{\cN}{{\mathcal N}}&#10;\newcommand{\cO}{{\mathcal O}}&#10;\newcommand{\cP}{{\mathcal P}}&#10;\newcommand{\cQ}{{\mathcal Q}}&#10;\newcommand{\cR}{{\mathcal R}}&#10;\newcommand{\cS}{{\mathcal S}}&#10;\newcommand{\cT}{{\mathcal T}}&#10;\newcommand{\cU}{{\mathcal U}}&#10;\newcommand{\cV}{{\mathcal V}}&#10;\newcommand{\cW}{{\mathcal W}}&#10;\newcommand{\cX}{{\mathcal X}}&#10;\newcommand{\cY}{{\mathcal Y}}&#10;\newcommand{\cZ}{{\mathcal Z}}&#10;&#10;\newcommand{\ca}{{\mathcal a}}&#10;\newcommand{\cb}{{\mathcal b}}&#10;\newcommand{\cc}{{\mathcal c}}&#10;\newcommand{\cd}{{\mathcal d}}&#10;\newcommand{\ce}{{\mathcal e}}&#10;%\newcommand{\cf}{{\mathcal f}}&#10;\newcommand{\cg}{{\mathcal g}}&#10;\newcommand{\ch}{{\mathcal h}}&#10;\newcommand{\ci}{{\mathcal i}}&#10;\newcommand{\cj}{{\mathcal j}}&#10;%\newcommand{\ck}{{\mathcal k}}&#10;\newcommand{\cl}{{\mathcal l}}&#10;\newcommand{\cm}{{\mathcal m}}&#10;\newcommand{\cn}{{\mathcal n}}&#10;\newcommand{\co}{{\mathcal o}}&#10;\newcommand{\cp}{{\mathcal p}}&#10;\newcommand{\cq}{{\mathcal q}}&#10;%\newcommand{\cr}{{\mathcal r}}&#10;\newcommand{\cs}{{\mathcal s}}&#10;\newcommand{\ct}{{\mathcal t}}&#10;\newcommand{\cu}{{\mathcal u}}&#10;\newcommand{\cv}{{\mathcal v}}&#10;\newcommand{\cw}{{\mathcal w}}&#10;\newcommand{\cx}{{\mathcal x}}&#10;\newcommand{\cy}{{\mathcal y}}&#10;\newcommand{\cz}{{\mathcal z}}&#10;&#10;%cool package Styles&#10;\Style{IdentityMatrixSymb=\mI,%&#10;       DSymb={\mathrm d},%&#10;       IntegrateDifferentialDSymb={\mathrm d},%&#10;       TrParen=p,%&#10;       DetParen=p}&#10;\Style{DDisplayFunc=outset}&#10;\renewcommand{\Transpose}[1]{ {#1}^\Transp }&#10;\newcommand{\TransposeInv}[1]{ {#1}^{-\Transp} }&#10;\newcommand{\T}[1]{\Transpose{#1}}&#10;\newcommand{\TInv}[1]{\TransposeInv{#1}}&#10;\newcommand{\Inv}[1]{ {#1}^{-1} }&#10;\newcommand{\Transp}{{{\mathrm T}}}&#10;      &#10;\newcommand{\Rank}[1]    {\operatorname{rank}\inp{#1}}&#10;\newcommand{\Vol}[1]     {\operatorname{vol}\inp{#1}}&#10;\renewcommand{\Vec}[1]   {\operatorname{vec}\inp{#1}}&#10;\renewcommand{\Div}[1]   {\T{\nabla} \, #1}&#10;\newcommand{\Diag}[1]    {\operatorname{diag}\inp{#1}}&#10;\newcommand{\Dim}[1]     {\operatorname{dim}\inp{#1}}&#10;\newcommand{\Diagof}[1]  {\operatorname{diag}^{-1}\inp{#1}}&#10;\newcommand*{\diff}{\mathop{}\!\mathrm{d}} %e.g. $F(x) = \int\!f(x)\diff x$&#10;\newcommand{\Argmin}[1]{\underset{#1}{\operatorname{argmin}} \;}&#10;\newcommand{\Maxof}[1]{\underset{#1}{\operatorname{max}} \;}&#10;\newcommand{\Minof}[1]{\underset{#1}{\operatorname{min}} \;}&#10;&#10;\providecommand{\e}[1]{\ensuremath{\cdot 10^{#1}}}&#10;&#10;%workaround for mathbold in cool, cf. http://tex.stackexchange.com/questions/97910&#10;\let\oldmb\mathbold&#10;\protected\def\mathbold{\oldmb}&#10;&#10;\newcommand{\CB} [1]{{\color{#1}     $\bullet$}}&#10;\newcommand{\CBB}[2]{{\color[#1]{#2} $\bullet$}}&#10;&#10;\newcommand{\ie}{i.e.}&#10;\newcommand{\Ie}{I.e.}&#10;\newcommand{\eg}{e.g.}&#10;\newcommand{\Eg}{E.g.}&#10;\newcommand{\cf}{cf.\ }&#10;\newcommand{\Cf}{Cf.\ }&#10;\newcommand{\etc}{etc.\ }&#10;\newcommand{\wrt}{w.r.t.\ }&#10;\newcommand{\Wrt}{W.r.t.\ }&#10;% \newcommand{\wlog}{w.l.o.g.~}&#10;\newcommand{\Wlog}{W.l.o.g.\ }&#10;\newcommand{\resp}{resp.\ }&#10;\newcommand{\etal}{et al.\ }&#10;&#10;\newtheorem{theorem}{Theorem}&#10;\newtheorem{definition}{Definition}&#10;\newtheorem{expectation}{Expectation}&#10;\newtheorem{problem}{Problem}&#10;%\newtheorem{algorithm}{Algorithm}&#10;&#10;%\newenvironment{fshaded}{%&#10;%\def\FrameCommand{\fcolorbox{framecolor}{shadecolor}}%&#10;%\MakeFramed {\FrameRestore}}%&#10;%{\endMakeFramed}&#10;%&#10;%\newtheorem{theorem}{Theorem}[section]&#10;%&#10;%\newenvironment{fdfn}[1][]{&#10;%\definecolor{shadecolor}{rgb}{.9,.9,1}%DEFINITION_COLORBOX&#10;%\definecolor{framecolor}{rgb}{1,1,1}%&#10;%\begin{fshaded}\begin{theorem}[#1]}{\end{theorem}\end{fshaded}}&#10;%&#10;%&#10;%\begin{fdfn}[Blash]&#10;%Eine Zahlenfolge ...&#10;%\end{fdfn}&#10;%&#10;%\begin{fdfn}[Test]&#10;%Eine Zahlenfolge ...&#10;%\end{fdfn}&#10;&#10;% :mode=latex: %&#10;&#10;\begin{document}&#10;&#10;$f_{101}$&#10;&#10;\end{document}"/>
  <p:tag name="IGUANATEXSIZE" val="22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%\usepackage[osf,sc]{mathpazo}&#10;\usepackage{cool}&#10;\pagestyle{empty}&#10;&#10;%!TEX root = diss.tex&#10;&#10;%%%%%%%%%%%%%%%%%%%%%%%%%%%%%%%%%%%%%%%%%%%%%%%%%%%%%%%%%%%%%&#10;%% LaTeX math macros&#10;%%%%%%%%%%%%%%%%%%%%%%%%%%%%%%%%%%%%%%%%%%%%%%%%%%%%%%%%%%%%%&#10;&#10;\newcommand{\mySetNotation}[1]{{\mathbb{#1}}}&#10;\newcommand{\RRSet}{{\mySetNotation{R}}}&#10;\newcommand{\EESet}{{\mySetNotation{E}}}&#10;\newcommand{\NNSet}{{\mySetNotation{N}}}&#10;\newcommand{\QQSet}{{\mySetNotation{Q}}}&#10;&#10;\newcommand{\myBoldNotation}[1]{{\mathbf #1}}&#10;%\newcommand{\myBoldNotation}[1]{{\mathbold{#1}}} %for euler math&#10;\newcommand{\va}   {{\myBoldNotation{a}}}&#10;\newcommand{\vb}   {{\myBoldNotation{b}}}&#10;\newcommand{\vc}   {{\myBoldNotation{c}}}&#10;\newcommand{\vd}   {{\myBoldNotation{d}}}&#10;\newcommand{\ve}   {{\myBoldNotation{e}}}&#10;\newcommand{\vf}   {{\myBoldNotation{f}}}&#10;\newcommand{\vg}   {{\myBoldNotation{g}}}&#10;\newcommand{\vh}   {{\myBoldNotation{h}}}&#10;\newcommand{\vi}   {{\myBoldNotation{i}}}&#10;\newcommand{\vj}   {{\myBoldNotation{j}}}&#10;\newcommand{\vk}   {{\myBoldNotation{k}}}&#10;\newcommand{\vl}   {{\myBoldNotation{l}}}&#10;\newcommand{\vm}   {{\myBoldNotation{m}}}&#10;\newcommand{\vn}   {{\myBoldNotation{n}}}&#10;\newcommand{\nn}   {{\myBoldNotation{n}}}&#10;\newcommand{\vo}   {{\myBoldNotation{o}}}&#10;\newcommand{\vp}   {{\myBoldNotation{p}}}&#10;\newcommand{\pp}   {{\myBoldNotation{p}}}&#10;\newcommand{\vq}   {{\myBoldNotation{q}}}&#10;\newcommand{\vr}   {{\myBoldNotation{r}}}&#10;\newcommand{\vs}   {{\myBoldNotation{s}}}&#10;\newcommand{\vt}   {{\myBoldNotation{t}}}&#10;\newcommand{\vu}   {{\myBoldNotation{u}}}&#10;\newcommand{\vv}   {{\myBoldNotation{v}}}&#10;\newcommand{\vw}   {{\myBoldNotation{w}}}&#10;\newcommand{\vx}   {{\myBoldNotation{x}}}&#10;\newcommand{\vy}   {{\myBoldNotation{y}}}&#10;\newcommand{\vz}   {{\myBoldNotation{z}}}&#10;\newcommand{\vNull}{{\myBoldNotation{0}}}&#10;\newcommand{\vOne} {{\myBoldNotation{1}}}&#10;&#10;\newcommand{\mA}   {{\myBoldNotation{A}}}&#10;\newcommand{\mB}   {{\myBoldNotation{B}}}&#10;\newcommand{\mC}   {{\myBoldNotation{C}}}&#10;\newcommand{\mD}   {{\myBoldNotation{D}}}&#10;\newcommand{\mE}   {{\myBoldNotation{E}}}&#10;\newcommand{\mF}   {{\myBoldNotation{F}}}&#10;\newcommand{\mG}   {{\myBoldNotation{G}}}&#10;\newcommand{\mH}   {{\myBoldNotation{H}}}&#10;\newcommand{\mI}   {{\myBoldNotation{I}}}&#10;\newcommand{\mJ}   {{\myBoldNotation{J}}}&#10;\newcommand{\mK}   {{\myBoldNotation{K}}}&#10;\newcommand{\mL}   {{\myBoldNotation{L}}}&#10;\newcommand{\mM}   {{\myBoldNotation{M}}}&#10;\newcommand{\mN}   {{\myBoldNotation{N}}}&#10;\newcommand{\mO}   {{\myBoldNotation{O}}}&#10;\newcommand{\mP}   {{\myBoldNotation{P}}}&#10;\newcommand{\mQ}   {{\myBoldNotation{Q}}}&#10;\newcommand{\mR}   {{\myBoldNotation{R}}}&#10;\newcommand{\mS}   {{\myBoldNotation{S}}}&#10;\newcommand{\mT}   {{\myBoldNotation{T}}}&#10;\newcommand{\mU}   {{\myBoldNotation{U}}}&#10;\newcommand{\mV}   {{\myBoldNotation{V}}}&#10;\newcommand{\mW}   {{\myBoldNotation{W}}}&#10;\newcommand{\mX}   {{\myBoldNotation{X}}}&#10;\newcommand{\mY}   {{\myBoldNotation{Y}}}&#10;\newcommand{\mZ}   {{\myBoldNotation{Z}}}&#10;\newcommand{\mNull}{{\myBoldNotation{0}}}&#10;&#10;%\newcommand{\myBoldGreekNotation}[1]{\boldsymbol{#1}}&#10;\newcommand{\myBoldGreekNotationLower}[1]{{\bm{#1}}}&#10;\newcommand{\myBoldGreekNotationUpper}[1]{{\bm{#1}}}&#10;\newcommand{\balpha}  {{\myBoldGreekNotationLower{\alpha}  }}&#10;\newcommand{\bbeta}   {{\myBoldGreekNotationLower{\beta}   }}&#10;\newcommand{\bgamma}  {{\myBoldGreekNotationLower{\gamma}  }}&#10;\newcommand{\bdelta}  {{\myBoldGreekNotationLower{\delta}  }}&#10;\newcommand{\bepsilon}{{\myBoldGreekNotationLower{\epsilon}}}&#10;\newcommand{\bzeta}   {{\myBoldGreekNotationLower{\zeta}   }}&#10;\newcommand{\btheta}  {{\myBoldGreekNotationLower{\theta}  }}&#10;\newcommand{\biota}   {{\myBoldGreekNotationLower{\iota}   }}&#10;\newcommand{\bkappa}  {{\myBoldGreekNotationLower{\kappa}  }}&#10;\newcommand{\blambda} {{\myBoldGreekNotationLower{\lambda} }}&#10;\newcommand{\bmu}     {{\myBoldGreekNotationLower{\mu}     }}&#10;\newcommand{\bnu}     {{\myBoldGreekNotationLower{\nu}     }}&#10;\newcommand{\bxi}     {{\myBoldGreekNotationLower{\xi}     }}&#10;\newcommand{\bomicron}{{\myBoldGreekNotationLower{\omicron}}}&#10;\newcommand{\bpi}     {{\myBoldGreekNotationLower{\pi}     }}&#10;\newcommand{\brho}    {{\myBoldGreekNotationLower{\rho}    }}&#10;\newcommand{\bsigma}  {{\myBoldGreekNotationLower{\sigma}  }}&#10;\newcommand{\btau}    {{\myBoldGreekNotationLower{\tau}    }}&#10;\newcommand{\bupsilon}{{\myBoldGreekNotationLower{\upsilon}}}&#10;\newcommand{\bphi}    {{\myBoldGreekNotationLower{\phi}    }}&#10;\newcommand{\bchi}    {{\myBoldGreekNotationLower{\chi}    }}&#10;\newcommand{\bpsi}    {{\myBoldGreekNotationLower{\psi}    }}&#10;\newcommand{\bomega}  {{\myBoldGreekNotationLower{\omega}  }}&#10;&#10;\newcommand{\bGamma}  {{\myBoldGreekNotationUpper{\Gamma}  }}&#10;\newcommand{\bDelta}  {{\myBoldGreekNotationUpper{\Delta}  }}&#10;\newcommand{\bTheta}  {{\myBoldGreekNotationUpper{\Theta}  }}&#10;\newcommand{\bLambda} {{\myBoldGreekNotationUpper{\Lambda} }}&#10;\newcommand{\bXi}     {{\myBoldGreekNotationUpper{\Xi}     }}&#10;\newcommand{\bPi}     {{\myBoldGreekNotationUpper{\Pi}     }}&#10;\newcommand{\bSigma}  {{\myBoldGreekNotationUpper{\Sigma}  }}&#10;\newcommand{\bUpsilon}{{\myBoldGreekNotationUpper{\Upsilon}}}&#10;\newcommand{\bPhi}    {{\myBoldGreekNotationUpper{\Phi}    }}&#10;\newcommand{\bPsi}    {{\myBoldGreekNotationUpper{\Psi}    }}&#10;\newcommand{\bOmega}  {{\myBoldGreekNotationUpper{\Omega}  }}&#10;&#10;\newcommand{\inn}[2][0cm]{\mathopen{}\left|{#2}\parbox[h][#1]{0cm}{}\right|}&#10;\newcommand{\invn}[2][0cm]{\mathopen{}\left|\left|{#2}\parbox[h][#1]{0cm}{}\right|\right|}&#10;&#10;%\newcommand{\Sa}{{\mathbf {Sa}}}&#10;%\newcommand{\Topo}{{\mathbf {Topo}}}&#10;%\newcommand{\Sep}{{\mathbf {Sep}}}&#10;%\newcommand{\Str}{{\mathbf {Str}}}&#10;%\newcommand{\Reg}{{\mathbf {Reg}}}&#10;&#10;%\newcommand{\PPhi}{{\pmb \Phi}}&#10;%\newcommand{\PPi}{{\pmb \Pi}}&#10;%\newcommand{\PPhi}{{\bm \Phi}}&#10;%\newcommand{\PPi}{{\bm \Pi}}&#10;\newcommand{\PPhi}{{\Phi}}&#10;\newcommand{\PPi}{{\Pi}}&#10;\newcommand{\ppi}{{\pi}}&#10;\newcommand{\ggam}{{\gamma}}&#10;&#10;\newcommand{\cA}{{\mathcal A}}&#10;\newcommand{\cB}{{\mathcal B}}&#10;\newcommand{\cC}{{\mathcal C}}&#10;\newcommand{\cD}{{\mathcal D}}&#10;\newcommand{\cE}{{\mathcal E}}&#10;\newcommand{\cF}{{\mathcal F}}&#10;\newcommand{\cG}{{\mathcal G}}&#10;\newcommand{\cH}{{\mathcal H}}&#10;\newcommand{\cI}{{\mathcal I}}&#10;\newcommand{\cJ}{{\mathcal J}}&#10;\newcommand{\cK}{{\mathcal K}}&#10;\newcommand{\cL}{{\mathcal L}}&#10;\newcommand{\cM}{{\mathcal M}}&#10;\newcommand{\cN}{{\mathcal N}}&#10;\newcommand{\cO}{{\mathcal O}}&#10;\newcommand{\cP}{{\mathcal P}}&#10;\newcommand{\cQ}{{\mathcal Q}}&#10;\newcommand{\cR}{{\mathcal R}}&#10;\newcommand{\cS}{{\mathcal S}}&#10;\newcommand{\cT}{{\mathcal T}}&#10;\newcommand{\cU}{{\mathcal U}}&#10;\newcommand{\cV}{{\mathcal V}}&#10;\newcommand{\cW}{{\mathcal W}}&#10;\newcommand{\cX}{{\mathcal X}}&#10;\newcommand{\cY}{{\mathcal Y}}&#10;\newcommand{\cZ}{{\mathcal Z}}&#10;&#10;\newcommand{\ca}{{\mathcal a}}&#10;\newcommand{\cb}{{\mathcal b}}&#10;\newcommand{\cc}{{\mathcal c}}&#10;\newcommand{\cd}{{\mathcal d}}&#10;\newcommand{\ce}{{\mathcal e}}&#10;%\newcommand{\cf}{{\mathcal f}}&#10;\newcommand{\cg}{{\mathcal g}}&#10;\newcommand{\ch}{{\mathcal h}}&#10;\newcommand{\ci}{{\mathcal i}}&#10;\newcommand{\cj}{{\mathcal j}}&#10;%\newcommand{\ck}{{\mathcal k}}&#10;\newcommand{\cl}{{\mathcal l}}&#10;\newcommand{\cm}{{\mathcal m}}&#10;\newcommand{\cn}{{\mathcal n}}&#10;\newcommand{\co}{{\mathcal o}}&#10;\newcommand{\cp}{{\mathcal p}}&#10;\newcommand{\cq}{{\mathcal q}}&#10;%\newcommand{\cr}{{\mathcal r}}&#10;\newcommand{\cs}{{\mathcal s}}&#10;\newcommand{\ct}{{\mathcal t}}&#10;\newcommand{\cu}{{\mathcal u}}&#10;\newcommand{\cv}{{\mathcal v}}&#10;\newcommand{\cw}{{\mathcal w}}&#10;\newcommand{\cx}{{\mathcal x}}&#10;\newcommand{\cy}{{\mathcal y}}&#10;\newcommand{\cz}{{\mathcal z}}&#10;&#10;%cool package Styles&#10;\Style{IdentityMatrixSymb=\mI,%&#10;       DSymb={\mathrm d},%&#10;       IntegrateDifferentialDSymb={\mathrm d},%&#10;       TrParen=p,%&#10;       DetParen=p}&#10;\Style{DDisplayFunc=outset}&#10;\renewcommand{\Transpose}[1]{ {#1}^\Transp }&#10;\newcommand{\TransposeInv}[1]{ {#1}^{-\Transp} }&#10;\newcommand{\T}[1]{\Transpose{#1}}&#10;\newcommand{\TInv}[1]{\TransposeInv{#1}}&#10;\newcommand{\Inv}[1]{ {#1}^{-1} }&#10;\newcommand{\Transp}{{{\mathrm T}}}&#10;      &#10;\newcommand{\Rank}[1]    {\operatorname{rank}\inp{#1}}&#10;\newcommand{\Vol}[1]     {\operatorname{vol}\inp{#1}}&#10;\renewcommand{\Vec}[1]   {\operatorname{vec}\inp{#1}}&#10;\renewcommand{\Div}[1]   {\T{\nabla} \, #1}&#10;\newcommand{\Diag}[1]    {\operatorname{diag}\inp{#1}}&#10;\newcommand{\Dim}[1]     {\operatorname{dim}\inp{#1}}&#10;\newcommand{\Diagof}[1]  {\operatorname{diag}^{-1}\inp{#1}}&#10;\newcommand*{\diff}{\mathop{}\!\mathrm{d}} %e.g. $F(x) = \int\!f(x)\diff x$&#10;\newcommand{\Argmin}[1]{\underset{#1}{\operatorname{argmin}} \;}&#10;\newcommand{\Maxof}[1]{\underset{#1}{\operatorname{max}} \;}&#10;\newcommand{\Minof}[1]{\underset{#1}{\operatorname{min}} \;}&#10;&#10;\providecommand{\e}[1]{\ensuremath{\cdot 10^{#1}}}&#10;&#10;%workaround for mathbold in cool, cf. http://tex.stackexchange.com/questions/97910&#10;\let\oldmb\mathbold&#10;\protected\def\mathbold{\oldmb}&#10;&#10;\newcommand{\CB} [1]{{\color{#1}     $\bullet$}}&#10;\newcommand{\CBB}[2]{{\color[#1]{#2} $\bullet$}}&#10;&#10;\newcommand{\ie}{i.e.}&#10;\newcommand{\Ie}{I.e.}&#10;\newcommand{\eg}{e.g.}&#10;\newcommand{\Eg}{E.g.}&#10;\newcommand{\cf}{cf.\ }&#10;\newcommand{\Cf}{Cf.\ }&#10;\newcommand{\etc}{etc.\ }&#10;\newcommand{\wrt}{w.r.t.\ }&#10;\newcommand{\Wrt}{W.r.t.\ }&#10;% \newcommand{\wlog}{w.l.o.g.~}&#10;\newcommand{\Wlog}{W.l.o.g.\ }&#10;\newcommand{\resp}{resp.\ }&#10;\newcommand{\etal}{et al.\ }&#10;&#10;\newtheorem{theorem}{Theorem}&#10;\newtheorem{definition}{Definition}&#10;\newtheorem{expectation}{Expectation}&#10;\newtheorem{problem}{Problem}&#10;%\newtheorem{algorithm}{Algorithm}&#10;&#10;%\newenvironment{fshaded}{%&#10;%\def\FrameCommand{\fcolorbox{framecolor}{shadecolor}}%&#10;%\MakeFramed {\FrameRestore}}%&#10;%{\endMakeFramed}&#10;%&#10;%\newtheorem{theorem}{Theorem}[section]&#10;%&#10;%\newenvironment{fdfn}[1][]{&#10;%\definecolor{shadecolor}{rgb}{.9,.9,1}%DEFINITION_COLORBOX&#10;%\definecolor{framecolor}{rgb}{1,1,1}%&#10;%\begin{fshaded}\begin{theorem}[#1]}{\end{theorem}\end{fshaded}}&#10;%&#10;%&#10;%\begin{fdfn}[Blash]&#10;%Eine Zahlenfolge ...&#10;%\end{fdfn}&#10;%&#10;%\begin{fdfn}[Test]&#10;%Eine Zahlenfolge ...&#10;%\end{fdfn}&#10;&#10;% :mode=latex: %&#10;&#10;\begin{document}&#10;&#10;$f_{000}$&#10;&#10;\end{document}"/>
  <p:tag name="IGUANATEXSIZE" val="22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%\usepackage[osf,sc]{mathpazo}&#10;\usepackage{cool}&#10;\pagestyle{empty}&#10;&#10;%!TEX root = diss.tex&#10;&#10;%%%%%%%%%%%%%%%%%%%%%%%%%%%%%%%%%%%%%%%%%%%%%%%%%%%%%%%%%%%%%&#10;%% LaTeX math macros&#10;%%%%%%%%%%%%%%%%%%%%%%%%%%%%%%%%%%%%%%%%%%%%%%%%%%%%%%%%%%%%%&#10;&#10;\newcommand{\mySetNotation}[1]{{\mathbb{#1}}}&#10;\newcommand{\RRSet}{{\mySetNotation{R}}}&#10;\newcommand{\EESet}{{\mySetNotation{E}}}&#10;\newcommand{\NNSet}{{\mySetNotation{N}}}&#10;\newcommand{\QQSet}{{\mySetNotation{Q}}}&#10;&#10;\newcommand{\myBoldNotation}[1]{{\mathbf #1}}&#10;%\newcommand{\myBoldNotation}[1]{{\mathbold{#1}}} %for euler math&#10;\newcommand{\va}   {{\myBoldNotation{a}}}&#10;\newcommand{\vb}   {{\myBoldNotation{b}}}&#10;\newcommand{\vc}   {{\myBoldNotation{c}}}&#10;\newcommand{\vd}   {{\myBoldNotation{d}}}&#10;\newcommand{\ve}   {{\myBoldNotation{e}}}&#10;\newcommand{\vf}   {{\myBoldNotation{f}}}&#10;\newcommand{\vg}   {{\myBoldNotation{g}}}&#10;\newcommand{\vh}   {{\myBoldNotation{h}}}&#10;\newcommand{\vi}   {{\myBoldNotation{i}}}&#10;\newcommand{\vj}   {{\myBoldNotation{j}}}&#10;\newcommand{\vk}   {{\myBoldNotation{k}}}&#10;\newcommand{\vl}   {{\myBoldNotation{l}}}&#10;\newcommand{\vm}   {{\myBoldNotation{m}}}&#10;\newcommand{\vn}   {{\myBoldNotation{n}}}&#10;\newcommand{\nn}   {{\myBoldNotation{n}}}&#10;\newcommand{\vo}   {{\myBoldNotation{o}}}&#10;\newcommand{\vp}   {{\myBoldNotation{p}}}&#10;\newcommand{\pp}   {{\myBoldNotation{p}}}&#10;\newcommand{\vq}   {{\myBoldNotation{q}}}&#10;\newcommand{\vr}   {{\myBoldNotation{r}}}&#10;\newcommand{\vs}   {{\myBoldNotation{s}}}&#10;\newcommand{\vt}   {{\myBoldNotation{t}}}&#10;\newcommand{\vu}   {{\myBoldNotation{u}}}&#10;\newcommand{\vv}   {{\myBoldNotation{v}}}&#10;\newcommand{\vw}   {{\myBoldNotation{w}}}&#10;\newcommand{\vx}   {{\myBoldNotation{x}}}&#10;\newcommand{\vy}   {{\myBoldNotation{y}}}&#10;\newcommand{\vz}   {{\myBoldNotation{z}}}&#10;\newcommand{\vNull}{{\myBoldNotation{0}}}&#10;\newcommand{\vOne} {{\myBoldNotation{1}}}&#10;&#10;\newcommand{\mA}   {{\myBoldNotation{A}}}&#10;\newcommand{\mB}   {{\myBoldNotation{B}}}&#10;\newcommand{\mC}   {{\myBoldNotation{C}}}&#10;\newcommand{\mD}   {{\myBoldNotation{D}}}&#10;\newcommand{\mE}   {{\myBoldNotation{E}}}&#10;\newcommand{\mF}   {{\myBoldNotation{F}}}&#10;\newcommand{\mG}   {{\myBoldNotation{G}}}&#10;\newcommand{\mH}   {{\myBoldNotation{H}}}&#10;\newcommand{\mI}   {{\myBoldNotation{I}}}&#10;\newcommand{\mJ}   {{\myBoldNotation{J}}}&#10;\newcommand{\mK}   {{\myBoldNotation{K}}}&#10;\newcommand{\mL}   {{\myBoldNotation{L}}}&#10;\newcommand{\mM}   {{\myBoldNotation{M}}}&#10;\newcommand{\mN}   {{\myBoldNotation{N}}}&#10;\newcommand{\mO}   {{\myBoldNotation{O}}}&#10;\newcommand{\mP}   {{\myBoldNotation{P}}}&#10;\newcommand{\mQ}   {{\myBoldNotation{Q}}}&#10;\newcommand{\mR}   {{\myBoldNotation{R}}}&#10;\newcommand{\mS}   {{\myBoldNotation{S}}}&#10;\newcommand{\mT}   {{\myBoldNotation{T}}}&#10;\newcommand{\mU}   {{\myBoldNotation{U}}}&#10;\newcommand{\mV}   {{\myBoldNotation{V}}}&#10;\newcommand{\mW}   {{\myBoldNotation{W}}}&#10;\newcommand{\mX}   {{\myBoldNotation{X}}}&#10;\newcommand{\mY}   {{\myBoldNotation{Y}}}&#10;\newcommand{\mZ}   {{\myBoldNotation{Z}}}&#10;\newcommand{\mNull}{{\myBoldNotation{0}}}&#10;&#10;%\newcommand{\myBoldGreekNotation}[1]{\boldsymbol{#1}}&#10;\newcommand{\myBoldGreekNotationLower}[1]{{\bm{#1}}}&#10;\newcommand{\myBoldGreekNotationUpper}[1]{{\bm{#1}}}&#10;\newcommand{\balpha}  {{\myBoldGreekNotationLower{\alpha}  }}&#10;\newcommand{\bbeta}   {{\myBoldGreekNotationLower{\beta}   }}&#10;\newcommand{\bgamma}  {{\myBoldGreekNotationLower{\gamma}  }}&#10;\newcommand{\bdelta}  {{\myBoldGreekNotationLower{\delta}  }}&#10;\newcommand{\bepsilon}{{\myBoldGreekNotationLower{\epsilon}}}&#10;\newcommand{\bzeta}   {{\myBoldGreekNotationLower{\zeta}   }}&#10;\newcommand{\btheta}  {{\myBoldGreekNotationLower{\theta}  }}&#10;\newcommand{\biota}   {{\myBoldGreekNotationLower{\iota}   }}&#10;\newcommand{\bkappa}  {{\myBoldGreekNotationLower{\kappa}  }}&#10;\newcommand{\blambda} {{\myBoldGreekNotationLower{\lambda} }}&#10;\newcommand{\bmu}     {{\myBoldGreekNotationLower{\mu}     }}&#10;\newcommand{\bnu}     {{\myBoldGreekNotationLower{\nu}     }}&#10;\newcommand{\bxi}     {{\myBoldGreekNotationLower{\xi}     }}&#10;\newcommand{\bomicron}{{\myBoldGreekNotationLower{\omicron}}}&#10;\newcommand{\bpi}     {{\myBoldGreekNotationLower{\pi}     }}&#10;\newcommand{\brho}    {{\myBoldGreekNotationLower{\rho}    }}&#10;\newcommand{\bsigma}  {{\myBoldGreekNotationLower{\sigma}  }}&#10;\newcommand{\btau}    {{\myBoldGreekNotationLower{\tau}    }}&#10;\newcommand{\bupsilon}{{\myBoldGreekNotationLower{\upsilon}}}&#10;\newcommand{\bphi}    {{\myBoldGreekNotationLower{\phi}    }}&#10;\newcommand{\bchi}    {{\myBoldGreekNotationLower{\chi}    }}&#10;\newcommand{\bpsi}    {{\myBoldGreekNotationLower{\psi}    }}&#10;\newcommand{\bomega}  {{\myBoldGreekNotationLower{\omega}  }}&#10;&#10;\newcommand{\bGamma}  {{\myBoldGreekNotationUpper{\Gamma}  }}&#10;\newcommand{\bDelta}  {{\myBoldGreekNotationUpper{\Delta}  }}&#10;\newcommand{\bTheta}  {{\myBoldGreekNotationUpper{\Theta}  }}&#10;\newcommand{\bLambda} {{\myBoldGreekNotationUpper{\Lambda} }}&#10;\newcommand{\bXi}     {{\myBoldGreekNotationUpper{\Xi}     }}&#10;\newcommand{\bPi}     {{\myBoldGreekNotationUpper{\Pi}     }}&#10;\newcommand{\bSigma}  {{\myBoldGreekNotationUpper{\Sigma}  }}&#10;\newcommand{\bUpsilon}{{\myBoldGreekNotationUpper{\Upsilon}}}&#10;\newcommand{\bPhi}    {{\myBoldGreekNotationUpper{\Phi}    }}&#10;\newcommand{\bPsi}    {{\myBoldGreekNotationUpper{\Psi}    }}&#10;\newcommand{\bOmega}  {{\myBoldGreekNotationUpper{\Omega}  }}&#10;&#10;\newcommand{\inn}[2][0cm]{\mathopen{}\left|{#2}\parbox[h][#1]{0cm}{}\right|}&#10;\newcommand{\invn}[2][0cm]{\mathopen{}\left|\left|{#2}\parbox[h][#1]{0cm}{}\right|\right|}&#10;&#10;%\newcommand{\Sa}{{\mathbf {Sa}}}&#10;%\newcommand{\Topo}{{\mathbf {Topo}}}&#10;%\newcommand{\Sep}{{\mathbf {Sep}}}&#10;%\newcommand{\Str}{{\mathbf {Str}}}&#10;%\newcommand{\Reg}{{\mathbf {Reg}}}&#10;&#10;%\newcommand{\PPhi}{{\pmb \Phi}}&#10;%\newcommand{\PPi}{{\pmb \Pi}}&#10;%\newcommand{\PPhi}{{\bm \Phi}}&#10;%\newcommand{\PPi}{{\bm \Pi}}&#10;\newcommand{\PPhi}{{\Phi}}&#10;\newcommand{\PPi}{{\Pi}}&#10;\newcommand{\ppi}{{\pi}}&#10;\newcommand{\ggam}{{\gamma}}&#10;&#10;\newcommand{\cA}{{\mathcal A}}&#10;\newcommand{\cB}{{\mathcal B}}&#10;\newcommand{\cC}{{\mathcal C}}&#10;\newcommand{\cD}{{\mathcal D}}&#10;\newcommand{\cE}{{\mathcal E}}&#10;\newcommand{\cF}{{\mathcal F}}&#10;\newcommand{\cG}{{\mathcal G}}&#10;\newcommand{\cH}{{\mathcal H}}&#10;\newcommand{\cI}{{\mathcal I}}&#10;\newcommand{\cJ}{{\mathcal J}}&#10;\newcommand{\cK}{{\mathcal K}}&#10;\newcommand{\cL}{{\mathcal L}}&#10;\newcommand{\cM}{{\mathcal M}}&#10;\newcommand{\cN}{{\mathcal N}}&#10;\newcommand{\cO}{{\mathcal O}}&#10;\newcommand{\cP}{{\mathcal P}}&#10;\newcommand{\cQ}{{\mathcal Q}}&#10;\newcommand{\cR}{{\mathcal R}}&#10;\newcommand{\cS}{{\mathcal S}}&#10;\newcommand{\cT}{{\mathcal T}}&#10;\newcommand{\cU}{{\mathcal U}}&#10;\newcommand{\cV}{{\mathcal V}}&#10;\newcommand{\cW}{{\mathcal W}}&#10;\newcommand{\cX}{{\mathcal X}}&#10;\newcommand{\cY}{{\mathcal Y}}&#10;\newcommand{\cZ}{{\mathcal Z}}&#10;&#10;\newcommand{\ca}{{\mathcal a}}&#10;\newcommand{\cb}{{\mathcal b}}&#10;\newcommand{\cc}{{\mathcal c}}&#10;\newcommand{\cd}{{\mathcal d}}&#10;\newcommand{\ce}{{\mathcal e}}&#10;%\newcommand{\cf}{{\mathcal f}}&#10;\newcommand{\cg}{{\mathcal g}}&#10;\newcommand{\ch}{{\mathcal h}}&#10;\newcommand{\ci}{{\mathcal i}}&#10;\newcommand{\cj}{{\mathcal j}}&#10;%\newcommand{\ck}{{\mathcal k}}&#10;\newcommand{\cl}{{\mathcal l}}&#10;\newcommand{\cm}{{\mathcal m}}&#10;\newcommand{\cn}{{\mathcal n}}&#10;\newcommand{\co}{{\mathcal o}}&#10;\newcommand{\cp}{{\mathcal p}}&#10;\newcommand{\cq}{{\mathcal q}}&#10;%\newcommand{\cr}{{\mathcal r}}&#10;\newcommand{\cs}{{\mathcal s}}&#10;\newcommand{\ct}{{\mathcal t}}&#10;\newcommand{\cu}{{\mathcal u}}&#10;\newcommand{\cv}{{\mathcal v}}&#10;\newcommand{\cw}{{\mathcal w}}&#10;\newcommand{\cx}{{\mathcal x}}&#10;\newcommand{\cy}{{\mathcal y}}&#10;\newcommand{\cz}{{\mathcal z}}&#10;&#10;%cool package Styles&#10;\Style{IdentityMatrixSymb=\mI,%&#10;       DSymb={\mathrm d},%&#10;       IntegrateDifferentialDSymb={\mathrm d},%&#10;       TrParen=p,%&#10;       DetParen=p}&#10;\Style{DDisplayFunc=outset}&#10;\renewcommand{\Transpose}[1]{ {#1}^\Transp }&#10;\newcommand{\TransposeInv}[1]{ {#1}^{-\Transp} }&#10;\newcommand{\T}[1]{\Transpose{#1}}&#10;\newcommand{\TInv}[1]{\TransposeInv{#1}}&#10;\newcommand{\Inv}[1]{ {#1}^{-1} }&#10;\newcommand{\Transp}{{{\mathrm T}}}&#10;      &#10;\newcommand{\Rank}[1]    {\operatorname{rank}\inp{#1}}&#10;\newcommand{\Vol}[1]     {\operatorname{vol}\inp{#1}}&#10;\renewcommand{\Vec}[1]   {\operatorname{vec}\inp{#1}}&#10;\renewcommand{\Div}[1]   {\T{\nabla} \, #1}&#10;\newcommand{\Diag}[1]    {\operatorname{diag}\inp{#1}}&#10;\newcommand{\Dim}[1]     {\operatorname{dim}\inp{#1}}&#10;\newcommand{\Diagof}[1]  {\operatorname{diag}^{-1}\inp{#1}}&#10;\newcommand*{\diff}{\mathop{}\!\mathrm{d}} %e.g. $F(x) = \int\!f(x)\diff x$&#10;\newcommand{\Argmin}[1]{\underset{#1}{\operatorname{argmin}} \;}&#10;\newcommand{\Maxof}[1]{\underset{#1}{\operatorname{max}} \;}&#10;\newcommand{\Minof}[1]{\underset{#1}{\operatorname{min}} \;}&#10;&#10;\providecommand{\e}[1]{\ensuremath{\cdot 10^{#1}}}&#10;&#10;%workaround for mathbold in cool, cf. http://tex.stackexchange.com/questions/97910&#10;\let\oldmb\mathbold&#10;\protected\def\mathbold{\oldmb}&#10;&#10;\newcommand{\CB} [1]{{\color{#1}     $\bullet$}}&#10;\newcommand{\CBB}[2]{{\color[#1]{#2} $\bullet$}}&#10;&#10;\newcommand{\ie}{i.e.}&#10;\newcommand{\Ie}{I.e.}&#10;\newcommand{\eg}{e.g.}&#10;\newcommand{\Eg}{E.g.}&#10;\newcommand{\cf}{cf.\ }&#10;\newcommand{\Cf}{Cf.\ }&#10;\newcommand{\etc}{etc.\ }&#10;\newcommand{\wrt}{w.r.t.\ }&#10;\newcommand{\Wrt}{W.r.t.\ }&#10;% \newcommand{\wlog}{w.l.o.g.~}&#10;\newcommand{\Wlog}{W.l.o.g.\ }&#10;\newcommand{\resp}{resp.\ }&#10;\newcommand{\etal}{et al.\ }&#10;&#10;\newtheorem{theorem}{Theorem}&#10;\newtheorem{definition}{Definition}&#10;\newtheorem{expectation}{Expectation}&#10;\newtheorem{problem}{Problem}&#10;%\newtheorem{algorithm}{Algorithm}&#10;&#10;%\newenvironment{fshaded}{%&#10;%\def\FrameCommand{\fcolorbox{framecolor}{shadecolor}}%&#10;%\MakeFramed {\FrameRestore}}%&#10;%{\endMakeFramed}&#10;%&#10;%\newtheorem{theorem}{Theorem}[section]&#10;%&#10;%\newenvironment{fdfn}[1][]{&#10;%\definecolor{shadecolor}{rgb}{.9,.9,1}%DEFINITION_COLORBOX&#10;%\definecolor{framecolor}{rgb}{1,1,1}%&#10;%\begin{fshaded}\begin{theorem}[#1]}{\end{theorem}\end{fshaded}}&#10;%&#10;%&#10;%\begin{fdfn}[Blash]&#10;%Eine Zahlenfolge ...&#10;%\end{fdfn}&#10;%&#10;%\begin{fdfn}[Test]&#10;%Eine Zahlenfolge ...&#10;%\end{fdfn}&#10;&#10;% :mode=latex: %&#10;&#10;\begin{document}&#10;&#10;$f_{100}$&#10;&#10;\end{document}"/>
  <p:tag name="IGUANATEXSIZE" val="22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%\usepackage[osf,sc]{mathpazo}&#10;\usepackage{cool}&#10;\pagestyle{empty}&#10;&#10;%!TEX root = diss.tex&#10;&#10;%%%%%%%%%%%%%%%%%%%%%%%%%%%%%%%%%%%%%%%%%%%%%%%%%%%%%%%%%%%%%&#10;%% LaTeX math macros&#10;%%%%%%%%%%%%%%%%%%%%%%%%%%%%%%%%%%%%%%%%%%%%%%%%%%%%%%%%%%%%%&#10;&#10;\newcommand{\mySetNotation}[1]{{\mathbb{#1}}}&#10;\newcommand{\RRSet}{{\mySetNotation{R}}}&#10;\newcommand{\EESet}{{\mySetNotation{E}}}&#10;\newcommand{\NNSet}{{\mySetNotation{N}}}&#10;\newcommand{\QQSet}{{\mySetNotation{Q}}}&#10;&#10;\newcommand{\myBoldNotation}[1]{{\mathbf #1}}&#10;%\newcommand{\myBoldNotation}[1]{{\mathbold{#1}}} %for euler math&#10;\newcommand{\va}   {{\myBoldNotation{a}}}&#10;\newcommand{\vb}   {{\myBoldNotation{b}}}&#10;\newcommand{\vc}   {{\myBoldNotation{c}}}&#10;\newcommand{\vd}   {{\myBoldNotation{d}}}&#10;\newcommand{\ve}   {{\myBoldNotation{e}}}&#10;\newcommand{\vf}   {{\myBoldNotation{f}}}&#10;\newcommand{\vg}   {{\myBoldNotation{g}}}&#10;\newcommand{\vh}   {{\myBoldNotation{h}}}&#10;\newcommand{\vi}   {{\myBoldNotation{i}}}&#10;\newcommand{\vj}   {{\myBoldNotation{j}}}&#10;\newcommand{\vk}   {{\myBoldNotation{k}}}&#10;\newcommand{\vl}   {{\myBoldNotation{l}}}&#10;\newcommand{\vm}   {{\myBoldNotation{m}}}&#10;\newcommand{\vn}   {{\myBoldNotation{n}}}&#10;\newcommand{\nn}   {{\myBoldNotation{n}}}&#10;\newcommand{\vo}   {{\myBoldNotation{o}}}&#10;\newcommand{\vp}   {{\myBoldNotation{p}}}&#10;\newcommand{\pp}   {{\myBoldNotation{p}}}&#10;\newcommand{\vq}   {{\myBoldNotation{q}}}&#10;\newcommand{\vr}   {{\myBoldNotation{r}}}&#10;\newcommand{\vs}   {{\myBoldNotation{s}}}&#10;\newcommand{\vt}   {{\myBoldNotation{t}}}&#10;\newcommand{\vu}   {{\myBoldNotation{u}}}&#10;\newcommand{\vv}   {{\myBoldNotation{v}}}&#10;\newcommand{\vw}   {{\myBoldNotation{w}}}&#10;\newcommand{\vx}   {{\myBoldNotation{x}}}&#10;\newcommand{\vy}   {{\myBoldNotation{y}}}&#10;\newcommand{\vz}   {{\myBoldNotation{z}}}&#10;\newcommand{\vNull}{{\myBoldNotation{0}}}&#10;\newcommand{\vOne} {{\myBoldNotation{1}}}&#10;&#10;\newcommand{\mA}   {{\myBoldNotation{A}}}&#10;\newcommand{\mB}   {{\myBoldNotation{B}}}&#10;\newcommand{\mC}   {{\myBoldNotation{C}}}&#10;\newcommand{\mD}   {{\myBoldNotation{D}}}&#10;\newcommand{\mE}   {{\myBoldNotation{E}}}&#10;\newcommand{\mF}   {{\myBoldNotation{F}}}&#10;\newcommand{\mG}   {{\myBoldNotation{G}}}&#10;\newcommand{\mH}   {{\myBoldNotation{H}}}&#10;\newcommand{\mI}   {{\myBoldNotation{I}}}&#10;\newcommand{\mJ}   {{\myBoldNotation{J}}}&#10;\newcommand{\mK}   {{\myBoldNotation{K}}}&#10;\newcommand{\mL}   {{\myBoldNotation{L}}}&#10;\newcommand{\mM}   {{\myBoldNotation{M}}}&#10;\newcommand{\mN}   {{\myBoldNotation{N}}}&#10;\newcommand{\mO}   {{\myBoldNotation{O}}}&#10;\newcommand{\mP}   {{\myBoldNotation{P}}}&#10;\newcommand{\mQ}   {{\myBoldNotation{Q}}}&#10;\newcommand{\mR}   {{\myBoldNotation{R}}}&#10;\newcommand{\mS}   {{\myBoldNotation{S}}}&#10;\newcommand{\mT}   {{\myBoldNotation{T}}}&#10;\newcommand{\mU}   {{\myBoldNotation{U}}}&#10;\newcommand{\mV}   {{\myBoldNotation{V}}}&#10;\newcommand{\mW}   {{\myBoldNotation{W}}}&#10;\newcommand{\mX}   {{\myBoldNotation{X}}}&#10;\newcommand{\mY}   {{\myBoldNotation{Y}}}&#10;\newcommand{\mZ}   {{\myBoldNotation{Z}}}&#10;\newcommand{\mNull}{{\myBoldNotation{0}}}&#10;&#10;%\newcommand{\myBoldGreekNotation}[1]{\boldsymbol{#1}}&#10;\newcommand{\myBoldGreekNotationLower}[1]{{\bm{#1}}}&#10;\newcommand{\myBoldGreekNotationUpper}[1]{{\bm{#1}}}&#10;\newcommand{\balpha}  {{\myBoldGreekNotationLower{\alpha}  }}&#10;\newcommand{\bbeta}   {{\myBoldGreekNotationLower{\beta}   }}&#10;\newcommand{\bgamma}  {{\myBoldGreekNotationLower{\gamma}  }}&#10;\newcommand{\bdelta}  {{\myBoldGreekNotationLower{\delta}  }}&#10;\newcommand{\bepsilon}{{\myBoldGreekNotationLower{\epsilon}}}&#10;\newcommand{\bzeta}   {{\myBoldGreekNotationLower{\zeta}   }}&#10;\newcommand{\btheta}  {{\myBoldGreekNotationLower{\theta}  }}&#10;\newcommand{\biota}   {{\myBoldGreekNotationLower{\iota}   }}&#10;\newcommand{\bkappa}  {{\myBoldGreekNotationLower{\kappa}  }}&#10;\newcommand{\blambda} {{\myBoldGreekNotationLower{\lambda} }}&#10;\newcommand{\bmu}     {{\myBoldGreekNotationLower{\mu}     }}&#10;\newcommand{\bnu}     {{\myBoldGreekNotationLower{\nu}     }}&#10;\newcommand{\bxi}     {{\myBoldGreekNotationLower{\xi}     }}&#10;\newcommand{\bomicron}{{\myBoldGreekNotationLower{\omicron}}}&#10;\newcommand{\bpi}     {{\myBoldGreekNotationLower{\pi}     }}&#10;\newcommand{\brho}    {{\myBoldGreekNotationLower{\rho}    }}&#10;\newcommand{\bsigma}  {{\myBoldGreekNotationLower{\sigma}  }}&#10;\newcommand{\btau}    {{\myBoldGreekNotationLower{\tau}    }}&#10;\newcommand{\bupsilon}{{\myBoldGreekNotationLower{\upsilon}}}&#10;\newcommand{\bphi}    {{\myBoldGreekNotationLower{\phi}    }}&#10;\newcommand{\bchi}    {{\myBoldGreekNotationLower{\chi}    }}&#10;\newcommand{\bpsi}    {{\myBoldGreekNotationLower{\psi}    }}&#10;\newcommand{\bomega}  {{\myBoldGreekNotationLower{\omega}  }}&#10;&#10;\newcommand{\bGamma}  {{\myBoldGreekNotationUpper{\Gamma}  }}&#10;\newcommand{\bDelta}  {{\myBoldGreekNotationUpper{\Delta}  }}&#10;\newcommand{\bTheta}  {{\myBoldGreekNotationUpper{\Theta}  }}&#10;\newcommand{\bLambda} {{\myBoldGreekNotationUpper{\Lambda} }}&#10;\newcommand{\bXi}     {{\myBoldGreekNotationUpper{\Xi}     }}&#10;\newcommand{\bPi}     {{\myBoldGreekNotationUpper{\Pi}     }}&#10;\newcommand{\bSigma}  {{\myBoldGreekNotationUpper{\Sigma}  }}&#10;\newcommand{\bUpsilon}{{\myBoldGreekNotationUpper{\Upsilon}}}&#10;\newcommand{\bPhi}    {{\myBoldGreekNotationUpper{\Phi}    }}&#10;\newcommand{\bPsi}    {{\myBoldGreekNotationUpper{\Psi}    }}&#10;\newcommand{\bOmega}  {{\myBoldGreekNotationUpper{\Omega}  }}&#10;&#10;\newcommand{\inn}[2][0cm]{\mathopen{}\left|{#2}\parbox[h][#1]{0cm}{}\right|}&#10;\newcommand{\invn}[2][0cm]{\mathopen{}\left|\left|{#2}\parbox[h][#1]{0cm}{}\right|\right|}&#10;&#10;%\newcommand{\Sa}{{\mathbf {Sa}}}&#10;%\newcommand{\Topo}{{\mathbf {Topo}}}&#10;%\newcommand{\Sep}{{\mathbf {Sep}}}&#10;%\newcommand{\Str}{{\mathbf {Str}}}&#10;%\newcommand{\Reg}{{\mathbf {Reg}}}&#10;&#10;%\newcommand{\PPhi}{{\pmb \Phi}}&#10;%\newcommand{\PPi}{{\pmb \Pi}}&#10;%\newcommand{\PPhi}{{\bm \Phi}}&#10;%\newcommand{\PPi}{{\bm \Pi}}&#10;\newcommand{\PPhi}{{\Phi}}&#10;\newcommand{\PPi}{{\Pi}}&#10;\newcommand{\ppi}{{\pi}}&#10;\newcommand{\ggam}{{\gamma}}&#10;&#10;\newcommand{\cA}{{\mathcal A}}&#10;\newcommand{\cB}{{\mathcal B}}&#10;\newcommand{\cC}{{\mathcal C}}&#10;\newcommand{\cD}{{\mathcal D}}&#10;\newcommand{\cE}{{\mathcal E}}&#10;\newcommand{\cF}{{\mathcal F}}&#10;\newcommand{\cG}{{\mathcal G}}&#10;\newcommand{\cH}{{\mathcal H}}&#10;\newcommand{\cI}{{\mathcal I}}&#10;\newcommand{\cJ}{{\mathcal J}}&#10;\newcommand{\cK}{{\mathcal K}}&#10;\newcommand{\cL}{{\mathcal L}}&#10;\newcommand{\cM}{{\mathcal M}}&#10;\newcommand{\cN}{{\mathcal N}}&#10;\newcommand{\cO}{{\mathcal O}}&#10;\newcommand{\cP}{{\mathcal P}}&#10;\newcommand{\cQ}{{\mathcal Q}}&#10;\newcommand{\cR}{{\mathcal R}}&#10;\newcommand{\cS}{{\mathcal S}}&#10;\newcommand{\cT}{{\mathcal T}}&#10;\newcommand{\cU}{{\mathcal U}}&#10;\newcommand{\cV}{{\mathcal V}}&#10;\newcommand{\cW}{{\mathcal W}}&#10;\newcommand{\cX}{{\mathcal X}}&#10;\newcommand{\cY}{{\mathcal Y}}&#10;\newcommand{\cZ}{{\mathcal Z}}&#10;&#10;\newcommand{\ca}{{\mathcal a}}&#10;\newcommand{\cb}{{\mathcal b}}&#10;\newcommand{\cc}{{\mathcal c}}&#10;\newcommand{\cd}{{\mathcal d}}&#10;\newcommand{\ce}{{\mathcal e}}&#10;%\newcommand{\cf}{{\mathcal f}}&#10;\newcommand{\cg}{{\mathcal g}}&#10;\newcommand{\ch}{{\mathcal h}}&#10;\newcommand{\ci}{{\mathcal i}}&#10;\newcommand{\cj}{{\mathcal j}}&#10;%\newcommand{\ck}{{\mathcal k}}&#10;\newcommand{\cl}{{\mathcal l}}&#10;\newcommand{\cm}{{\mathcal m}}&#10;\newcommand{\cn}{{\mathcal n}}&#10;\newcommand{\co}{{\mathcal o}}&#10;\newcommand{\cp}{{\mathcal p}}&#10;\newcommand{\cq}{{\mathcal q}}&#10;%\newcommand{\cr}{{\mathcal r}}&#10;\newcommand{\cs}{{\mathcal s}}&#10;\newcommand{\ct}{{\mathcal t}}&#10;\newcommand{\cu}{{\mathcal u}}&#10;\newcommand{\cv}{{\mathcal v}}&#10;\newcommand{\cw}{{\mathcal w}}&#10;\newcommand{\cx}{{\mathcal x}}&#10;\newcommand{\cy}{{\mathcal y}}&#10;\newcommand{\cz}{{\mathcal z}}&#10;&#10;%cool package Styles&#10;\Style{IdentityMatrixSymb=\mI,%&#10;       DSymb={\mathrm d},%&#10;       IntegrateDifferentialDSymb={\mathrm d},%&#10;       TrParen=p,%&#10;       DetParen=p}&#10;\Style{DDisplayFunc=outset}&#10;\renewcommand{\Transpose}[1]{ {#1}^\Transp }&#10;\newcommand{\TransposeInv}[1]{ {#1}^{-\Transp} }&#10;\newcommand{\T}[1]{\Transpose{#1}}&#10;\newcommand{\TInv}[1]{\TransposeInv{#1}}&#10;\newcommand{\Inv}[1]{ {#1}^{-1} }&#10;\newcommand{\Transp}{{{\mathrm T}}}&#10;      &#10;\newcommand{\Rank}[1]    {\operatorname{rank}\inp{#1}}&#10;\newcommand{\Vol}[1]     {\operatorname{vol}\inp{#1}}&#10;\renewcommand{\Vec}[1]   {\operatorname{vec}\inp{#1}}&#10;\renewcommand{\Div}[1]   {\T{\nabla} \, #1}&#10;\newcommand{\Diag}[1]    {\operatorname{diag}\inp{#1}}&#10;\newcommand{\Dim}[1]     {\operatorname{dim}\inp{#1}}&#10;\newcommand{\Diagof}[1]  {\operatorname{diag}^{-1}\inp{#1}}&#10;\newcommand*{\diff}{\mathop{}\!\mathrm{d}} %e.g. $F(x) = \int\!f(x)\diff x$&#10;\newcommand{\Argmin}[1]{\underset{#1}{\operatorname{argmin}} \;}&#10;\newcommand{\Maxof}[1]{\underset{#1}{\operatorname{max}} \;}&#10;\newcommand{\Minof}[1]{\underset{#1}{\operatorname{min}} \;}&#10;&#10;\providecommand{\e}[1]{\ensuremath{\cdot 10^{#1}}}&#10;&#10;%workaround for mathbold in cool, cf. http://tex.stackexchange.com/questions/97910&#10;\let\oldmb\mathbold&#10;\protected\def\mathbold{\oldmb}&#10;&#10;\newcommand{\CB} [1]{{\color{#1}     $\bullet$}}&#10;\newcommand{\CBB}[2]{{\color[#1]{#2} $\bullet$}}&#10;&#10;\newcommand{\ie}{i.e.}&#10;\newcommand{\Ie}{I.e.}&#10;\newcommand{\eg}{e.g.}&#10;\newcommand{\Eg}{E.g.}&#10;\newcommand{\cf}{cf.\ }&#10;\newcommand{\Cf}{Cf.\ }&#10;\newcommand{\etc}{etc.\ }&#10;\newcommand{\wrt}{w.r.t.\ }&#10;\newcommand{\Wrt}{W.r.t.\ }&#10;% \newcommand{\wlog}{w.l.o.g.~}&#10;\newcommand{\Wlog}{W.l.o.g.\ }&#10;\newcommand{\resp}{resp.\ }&#10;\newcommand{\etal}{et al.\ }&#10;&#10;\newtheorem{theorem}{Theorem}&#10;\newtheorem{definition}{Definition}&#10;\newtheorem{expectation}{Expectation}&#10;\newtheorem{problem}{Problem}&#10;%\newtheorem{algorithm}{Algorithm}&#10;&#10;%\newenvironment{fshaded}{%&#10;%\def\FrameCommand{\fcolorbox{framecolor}{shadecolor}}%&#10;%\MakeFramed {\FrameRestore}}%&#10;%{\endMakeFramed}&#10;%&#10;%\newtheorem{theorem}{Theorem}[section]&#10;%&#10;%\newenvironment{fdfn}[1][]{&#10;%\definecolor{shadecolor}{rgb}{.9,.9,1}%DEFINITION_COLORBOX&#10;%\definecolor{framecolor}{rgb}{1,1,1}%&#10;%\begin{fshaded}\begin{theorem}[#1]}{\end{theorem}\end{fshaded}}&#10;%&#10;%&#10;%\begin{fdfn}[Blash]&#10;%Eine Zahlenfolge ...&#10;%\end{fdfn}&#10;%&#10;%\begin{fdfn}[Test]&#10;%Eine Zahlenfolge ...&#10;%\end{fdfn}&#10;&#10;% :mode=latex: %&#10;&#10;\begin{document}&#10;&#10;$f_{010}$&#10;&#10;\end{document}"/>
  <p:tag name="IGUANATEXSIZE" val="22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%\usepackage[osf,sc]{mathpazo}&#10;\usepackage{cool}&#10;\pagestyle{empty}&#10;&#10;%!TEX root = diss.tex&#10;&#10;%%%%%%%%%%%%%%%%%%%%%%%%%%%%%%%%%%%%%%%%%%%%%%%%%%%%%%%%%%%%%&#10;%% LaTeX math macros&#10;%%%%%%%%%%%%%%%%%%%%%%%%%%%%%%%%%%%%%%%%%%%%%%%%%%%%%%%%%%%%%&#10;&#10;\newcommand{\mySetNotation}[1]{{\mathbb{#1}}}&#10;\newcommand{\RRSet}{{\mySetNotation{R}}}&#10;\newcommand{\EESet}{{\mySetNotation{E}}}&#10;\newcommand{\NNSet}{{\mySetNotation{N}}}&#10;\newcommand{\QQSet}{{\mySetNotation{Q}}}&#10;&#10;\newcommand{\myBoldNotation}[1]{{\mathbf #1}}&#10;%\newcommand{\myBoldNotation}[1]{{\mathbold{#1}}} %for euler math&#10;\newcommand{\va}   {{\myBoldNotation{a}}}&#10;\newcommand{\vb}   {{\myBoldNotation{b}}}&#10;\newcommand{\vc}   {{\myBoldNotation{c}}}&#10;\newcommand{\vd}   {{\myBoldNotation{d}}}&#10;\newcommand{\ve}   {{\myBoldNotation{e}}}&#10;\newcommand{\vf}   {{\myBoldNotation{f}}}&#10;\newcommand{\vg}   {{\myBoldNotation{g}}}&#10;\newcommand{\vh}   {{\myBoldNotation{h}}}&#10;\newcommand{\vi}   {{\myBoldNotation{i}}}&#10;\newcommand{\vj}   {{\myBoldNotation{j}}}&#10;\newcommand{\vk}   {{\myBoldNotation{k}}}&#10;\newcommand{\vl}   {{\myBoldNotation{l}}}&#10;\newcommand{\vm}   {{\myBoldNotation{m}}}&#10;\newcommand{\vn}   {{\myBoldNotation{n}}}&#10;\newcommand{\nn}   {{\myBoldNotation{n}}}&#10;\newcommand{\vo}   {{\myBoldNotation{o}}}&#10;\newcommand{\vp}   {{\myBoldNotation{p}}}&#10;\newcommand{\pp}   {{\myBoldNotation{p}}}&#10;\newcommand{\vq}   {{\myBoldNotation{q}}}&#10;\newcommand{\vr}   {{\myBoldNotation{r}}}&#10;\newcommand{\vs}   {{\myBoldNotation{s}}}&#10;\newcommand{\vt}   {{\myBoldNotation{t}}}&#10;\newcommand{\vu}   {{\myBoldNotation{u}}}&#10;\newcommand{\vv}   {{\myBoldNotation{v}}}&#10;\newcommand{\vw}   {{\myBoldNotation{w}}}&#10;\newcommand{\vx}   {{\myBoldNotation{x}}}&#10;\newcommand{\vy}   {{\myBoldNotation{y}}}&#10;\newcommand{\vz}   {{\myBoldNotation{z}}}&#10;\newcommand{\vNull}{{\myBoldNotation{0}}}&#10;\newcommand{\vOne} {{\myBoldNotation{1}}}&#10;&#10;\newcommand{\mA}   {{\myBoldNotation{A}}}&#10;\newcommand{\mB}   {{\myBoldNotation{B}}}&#10;\newcommand{\mC}   {{\myBoldNotation{C}}}&#10;\newcommand{\mD}   {{\myBoldNotation{D}}}&#10;\newcommand{\mE}   {{\myBoldNotation{E}}}&#10;\newcommand{\mF}   {{\myBoldNotation{F}}}&#10;\newcommand{\mG}   {{\myBoldNotation{G}}}&#10;\newcommand{\mH}   {{\myBoldNotation{H}}}&#10;\newcommand{\mI}   {{\myBoldNotation{I}}}&#10;\newcommand{\mJ}   {{\myBoldNotation{J}}}&#10;\newcommand{\mK}   {{\myBoldNotation{K}}}&#10;\newcommand{\mL}   {{\myBoldNotation{L}}}&#10;\newcommand{\mM}   {{\myBoldNotation{M}}}&#10;\newcommand{\mN}   {{\myBoldNotation{N}}}&#10;\newcommand{\mO}   {{\myBoldNotation{O}}}&#10;\newcommand{\mP}   {{\myBoldNotation{P}}}&#10;\newcommand{\mQ}   {{\myBoldNotation{Q}}}&#10;\newcommand{\mR}   {{\myBoldNotation{R}}}&#10;\newcommand{\mS}   {{\myBoldNotation{S}}}&#10;\newcommand{\mT}   {{\myBoldNotation{T}}}&#10;\newcommand{\mU}   {{\myBoldNotation{U}}}&#10;\newcommand{\mV}   {{\myBoldNotation{V}}}&#10;\newcommand{\mW}   {{\myBoldNotation{W}}}&#10;\newcommand{\mX}   {{\myBoldNotation{X}}}&#10;\newcommand{\mY}   {{\myBoldNotation{Y}}}&#10;\newcommand{\mZ}   {{\myBoldNotation{Z}}}&#10;\newcommand{\mNull}{{\myBoldNotation{0}}}&#10;&#10;%\newcommand{\myBoldGreekNotation}[1]{\boldsymbol{#1}}&#10;\newcommand{\myBoldGreekNotationLower}[1]{{\bm{#1}}}&#10;\newcommand{\myBoldGreekNotationUpper}[1]{{\bm{#1}}}&#10;\newcommand{\balpha}  {{\myBoldGreekNotationLower{\alpha}  }}&#10;\newcommand{\bbeta}   {{\myBoldGreekNotationLower{\beta}   }}&#10;\newcommand{\bgamma}  {{\myBoldGreekNotationLower{\gamma}  }}&#10;\newcommand{\bdelta}  {{\myBoldGreekNotationLower{\delta}  }}&#10;\newcommand{\bepsilon}{{\myBoldGreekNotationLower{\epsilon}}}&#10;\newcommand{\bzeta}   {{\myBoldGreekNotationLower{\zeta}   }}&#10;\newcommand{\btheta}  {{\myBoldGreekNotationLower{\theta}  }}&#10;\newcommand{\biota}   {{\myBoldGreekNotationLower{\iota}   }}&#10;\newcommand{\bkappa}  {{\myBoldGreekNotationLower{\kappa}  }}&#10;\newcommand{\blambda} {{\myBoldGreekNotationLower{\lambda} }}&#10;\newcommand{\bmu}     {{\myBoldGreekNotationLower{\mu}     }}&#10;\newcommand{\bnu}     {{\myBoldGreekNotationLower{\nu}     }}&#10;\newcommand{\bxi}     {{\myBoldGreekNotationLower{\xi}     }}&#10;\newcommand{\bomicron}{{\myBoldGreekNotationLower{\omicron}}}&#10;\newcommand{\bpi}     {{\myBoldGreekNotationLower{\pi}     }}&#10;\newcommand{\brho}    {{\myBoldGreekNotationLower{\rho}    }}&#10;\newcommand{\bsigma}  {{\myBoldGreekNotationLower{\sigma}  }}&#10;\newcommand{\btau}    {{\myBoldGreekNotationLower{\tau}    }}&#10;\newcommand{\bupsilon}{{\myBoldGreekNotationLower{\upsilon}}}&#10;\newcommand{\bphi}    {{\myBoldGreekNotationLower{\phi}    }}&#10;\newcommand{\bchi}    {{\myBoldGreekNotationLower{\chi}    }}&#10;\newcommand{\bpsi}    {{\myBoldGreekNotationLower{\psi}    }}&#10;\newcommand{\bomega}  {{\myBoldGreekNotationLower{\omega}  }}&#10;&#10;\newcommand{\bGamma}  {{\myBoldGreekNotationUpper{\Gamma}  }}&#10;\newcommand{\bDelta}  {{\myBoldGreekNotationUpper{\Delta}  }}&#10;\newcommand{\bTheta}  {{\myBoldGreekNotationUpper{\Theta}  }}&#10;\newcommand{\bLambda} {{\myBoldGreekNotationUpper{\Lambda} }}&#10;\newcommand{\bXi}     {{\myBoldGreekNotationUpper{\Xi}     }}&#10;\newcommand{\bPi}     {{\myBoldGreekNotationUpper{\Pi}     }}&#10;\newcommand{\bSigma}  {{\myBoldGreekNotationUpper{\Sigma}  }}&#10;\newcommand{\bUpsilon}{{\myBoldGreekNotationUpper{\Upsilon}}}&#10;\newcommand{\bPhi}    {{\myBoldGreekNotationUpper{\Phi}    }}&#10;\newcommand{\bPsi}    {{\myBoldGreekNotationUpper{\Psi}    }}&#10;\newcommand{\bOmega}  {{\myBoldGreekNotationUpper{\Omega}  }}&#10;&#10;\newcommand{\inn}[2][0cm]{\mathopen{}\left|{#2}\parbox[h][#1]{0cm}{}\right|}&#10;\newcommand{\invn}[2][0cm]{\mathopen{}\left|\left|{#2}\parbox[h][#1]{0cm}{}\right|\right|}&#10;&#10;%\newcommand{\Sa}{{\mathbf {Sa}}}&#10;%\newcommand{\Topo}{{\mathbf {Topo}}}&#10;%\newcommand{\Sep}{{\mathbf {Sep}}}&#10;%\newcommand{\Str}{{\mathbf {Str}}}&#10;%\newcommand{\Reg}{{\mathbf {Reg}}}&#10;&#10;%\newcommand{\PPhi}{{\pmb \Phi}}&#10;%\newcommand{\PPi}{{\pmb \Pi}}&#10;%\newcommand{\PPhi}{{\bm \Phi}}&#10;%\newcommand{\PPi}{{\bm \Pi}}&#10;\newcommand{\PPhi}{{\Phi}}&#10;\newcommand{\PPi}{{\Pi}}&#10;\newcommand{\ppi}{{\pi}}&#10;\newcommand{\ggam}{{\gamma}}&#10;&#10;\newcommand{\cA}{{\mathcal A}}&#10;\newcommand{\cB}{{\mathcal B}}&#10;\newcommand{\cC}{{\mathcal C}}&#10;\newcommand{\cD}{{\mathcal D}}&#10;\newcommand{\cE}{{\mathcal E}}&#10;\newcommand{\cF}{{\mathcal F}}&#10;\newcommand{\cG}{{\mathcal G}}&#10;\newcommand{\cH}{{\mathcal H}}&#10;\newcommand{\cI}{{\mathcal I}}&#10;\newcommand{\cJ}{{\mathcal J}}&#10;\newcommand{\cK}{{\mathcal K}}&#10;\newcommand{\cL}{{\mathcal L}}&#10;\newcommand{\cM}{{\mathcal M}}&#10;\newcommand{\cN}{{\mathcal N}}&#10;\newcommand{\cO}{{\mathcal O}}&#10;\newcommand{\cP}{{\mathcal P}}&#10;\newcommand{\cQ}{{\mathcal Q}}&#10;\newcommand{\cR}{{\mathcal R}}&#10;\newcommand{\cS}{{\mathcal S}}&#10;\newcommand{\cT}{{\mathcal T}}&#10;\newcommand{\cU}{{\mathcal U}}&#10;\newcommand{\cV}{{\mathcal V}}&#10;\newcommand{\cW}{{\mathcal W}}&#10;\newcommand{\cX}{{\mathcal X}}&#10;\newcommand{\cY}{{\mathcal Y}}&#10;\newcommand{\cZ}{{\mathcal Z}}&#10;&#10;\newcommand{\ca}{{\mathcal a}}&#10;\newcommand{\cb}{{\mathcal b}}&#10;\newcommand{\cc}{{\mathcal c}}&#10;\newcommand{\cd}{{\mathcal d}}&#10;\newcommand{\ce}{{\mathcal e}}&#10;%\newcommand{\cf}{{\mathcal f}}&#10;\newcommand{\cg}{{\mathcal g}}&#10;\newcommand{\ch}{{\mathcal h}}&#10;\newcommand{\ci}{{\mathcal i}}&#10;\newcommand{\cj}{{\mathcal j}}&#10;%\newcommand{\ck}{{\mathcal k}}&#10;\newcommand{\cl}{{\mathcal l}}&#10;\newcommand{\cm}{{\mathcal m}}&#10;\newcommand{\cn}{{\mathcal n}}&#10;\newcommand{\co}{{\mathcal o}}&#10;\newcommand{\cp}{{\mathcal p}}&#10;\newcommand{\cq}{{\mathcal q}}&#10;%\newcommand{\cr}{{\mathcal r}}&#10;\newcommand{\cs}{{\mathcal s}}&#10;\newcommand{\ct}{{\mathcal t}}&#10;\newcommand{\cu}{{\mathcal u}}&#10;\newcommand{\cv}{{\mathcal v}}&#10;\newcommand{\cw}{{\mathcal w}}&#10;\newcommand{\cx}{{\mathcal x}}&#10;\newcommand{\cy}{{\mathcal y}}&#10;\newcommand{\cz}{{\mathcal z}}&#10;&#10;%cool package Styles&#10;\Style{IdentityMatrixSymb=\mI,%&#10;       DSymb={\mathrm d},%&#10;       IntegrateDifferentialDSymb={\mathrm d},%&#10;       TrParen=p,%&#10;       DetParen=p}&#10;\Style{DDisplayFunc=outset}&#10;\renewcommand{\Transpose}[1]{ {#1}^\Transp }&#10;\newcommand{\TransposeInv}[1]{ {#1}^{-\Transp} }&#10;\newcommand{\T}[1]{\Transpose{#1}}&#10;\newcommand{\TInv}[1]{\TransposeInv{#1}}&#10;\newcommand{\Inv}[1]{ {#1}^{-1} }&#10;\newcommand{\Transp}{{{\mathrm T}}}&#10;      &#10;\newcommand{\Rank}[1]    {\operatorname{rank}\inp{#1}}&#10;\newcommand{\Vol}[1]     {\operatorname{vol}\inp{#1}}&#10;\renewcommand{\Vec}[1]   {\operatorname{vec}\inp{#1}}&#10;\renewcommand{\Div}[1]   {\T{\nabla} \, #1}&#10;\newcommand{\Diag}[1]    {\operatorname{diag}\inp{#1}}&#10;\newcommand{\Dim}[1]     {\operatorname{dim}\inp{#1}}&#10;\newcommand{\Diagof}[1]  {\operatorname{diag}^{-1}\inp{#1}}&#10;\newcommand*{\diff}{\mathop{}\!\mathrm{d}} %e.g. $F(x) = \int\!f(x)\diff x$&#10;\newcommand{\Argmin}[1]{\underset{#1}{\operatorname{argmin}} \;}&#10;\newcommand{\Maxof}[1]{\underset{#1}{\operatorname{max}} \;}&#10;\newcommand{\Minof}[1]{\underset{#1}{\operatorname{min}} \;}&#10;&#10;\providecommand{\e}[1]{\ensuremath{\cdot 10^{#1}}}&#10;&#10;%workaround for mathbold in cool, cf. http://tex.stackexchange.com/questions/97910&#10;\let\oldmb\mathbold&#10;\protected\def\mathbold{\oldmb}&#10;&#10;\newcommand{\CB} [1]{{\color{#1}     $\bullet$}}&#10;\newcommand{\CBB}[2]{{\color[#1]{#2} $\bullet$}}&#10;&#10;\newcommand{\ie}{i.e.}&#10;\newcommand{\Ie}{I.e.}&#10;\newcommand{\eg}{e.g.}&#10;\newcommand{\Eg}{E.g.}&#10;\newcommand{\cf}{cf.\ }&#10;\newcommand{\Cf}{Cf.\ }&#10;\newcommand{\etc}{etc.\ }&#10;\newcommand{\wrt}{w.r.t.\ }&#10;\newcommand{\Wrt}{W.r.t.\ }&#10;% \newcommand{\wlog}{w.l.o.g.~}&#10;\newcommand{\Wlog}{W.l.o.g.\ }&#10;\newcommand{\resp}{resp.\ }&#10;\newcommand{\etal}{et al.\ }&#10;&#10;\newtheorem{theorem}{Theorem}&#10;\newtheorem{definition}{Definition}&#10;\newtheorem{expectation}{Expectation}&#10;\newtheorem{problem}{Problem}&#10;%\newtheorem{algorithm}{Algorithm}&#10;&#10;%\newenvironment{fshaded}{%&#10;%\def\FrameCommand{\fcolorbox{framecolor}{shadecolor}}%&#10;%\MakeFramed {\FrameRestore}}%&#10;%{\endMakeFramed}&#10;%&#10;%\newtheorem{theorem}{Theorem}[section]&#10;%&#10;%\newenvironment{fdfn}[1][]{&#10;%\definecolor{shadecolor}{rgb}{.9,.9,1}%DEFINITION_COLORBOX&#10;%\definecolor{framecolor}{rgb}{1,1,1}%&#10;%\begin{fshaded}\begin{theorem}[#1]}{\end{theorem}\end{fshaded}}&#10;%&#10;%&#10;%\begin{fdfn}[Blash]&#10;%Eine Zahlenfolge ...&#10;%\end{fdfn}&#10;%&#10;%\begin{fdfn}[Test]&#10;%Eine Zahlenfolge ...&#10;%\end{fdfn}&#10;&#10;% :mode=latex: %&#10;&#10;\begin{document}&#10;&#10;$f_{110}$&#10;&#10;\end{document}"/>
  <p:tag name="IGUANATEXSIZE" val="2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%\usepackage[osf,sc]{mathpazo}&#10;\usepackage{cool}&#10;\pagestyle{empty}&#10;&#10;%!TEX root = diss.tex&#10;&#10;%%%%%%%%%%%%%%%%%%%%%%%%%%%%%%%%%%%%%%%%%%%%%%%%%%%%%%%%%%%%%&#10;%% LaTeX math macros&#10;%%%%%%%%%%%%%%%%%%%%%%%%%%%%%%%%%%%%%%%%%%%%%%%%%%%%%%%%%%%%%&#10;&#10;\newcommand{\mySetNotation}[1]{{\mathbb{#1}}}&#10;\newcommand{\RRSet}{{\mySetNotation{R}}}&#10;\newcommand{\EESet}{{\mySetNotation{E}}}&#10;\newcommand{\NNSet}{{\mySetNotation{N}}}&#10;\newcommand{\QQSet}{{\mySetNotation{Q}}}&#10;&#10;\newcommand{\myBoldNotation}[1]{{\mathbf #1}}&#10;%\newcommand{\myBoldNotation}[1]{{\mathbold{#1}}} %for euler math&#10;\newcommand{\va}   {{\myBoldNotation{a}}}&#10;\newcommand{\vb}   {{\myBoldNotation{b}}}&#10;\newcommand{\vc}   {{\myBoldNotation{c}}}&#10;\newcommand{\vd}   {{\myBoldNotation{d}}}&#10;\newcommand{\ve}   {{\myBoldNotation{e}}}&#10;\newcommand{\vf}   {{\myBoldNotation{f}}}&#10;\newcommand{\vg}   {{\myBoldNotation{g}}}&#10;\newcommand{\vh}   {{\myBoldNotation{h}}}&#10;\newcommand{\vi}   {{\myBoldNotation{i}}}&#10;\newcommand{\vj}   {{\myBoldNotation{j}}}&#10;\newcommand{\vk}   {{\myBoldNotation{k}}}&#10;\newcommand{\vl}   {{\myBoldNotation{l}}}&#10;\newcommand{\vm}   {{\myBoldNotation{m}}}&#10;\newcommand{\vn}   {{\myBoldNotation{n}}}&#10;\newcommand{\nn}   {{\myBoldNotation{n}}}&#10;\newcommand{\vo}   {{\myBoldNotation{o}}}&#10;\newcommand{\vp}   {{\myBoldNotation{p}}}&#10;\newcommand{\pp}   {{\myBoldNotation{p}}}&#10;\newcommand{\vq}   {{\myBoldNotation{q}}}&#10;\newcommand{\vr}   {{\myBoldNotation{r}}}&#10;\newcommand{\vs}   {{\myBoldNotation{s}}}&#10;\newcommand{\vt}   {{\myBoldNotation{t}}}&#10;\newcommand{\vu}   {{\myBoldNotation{u}}}&#10;\newcommand{\vv}   {{\myBoldNotation{v}}}&#10;\newcommand{\vw}   {{\myBoldNotation{w}}}&#10;\newcommand{\vx}   {{\myBoldNotation{x}}}&#10;\newcommand{\vy}   {{\myBoldNotation{y}}}&#10;\newcommand{\vz}   {{\myBoldNotation{z}}}&#10;\newcommand{\vNull}{{\myBoldNotation{0}}}&#10;\newcommand{\vOne} {{\myBoldNotation{1}}}&#10;&#10;\newcommand{\mA}   {{\myBoldNotation{A}}}&#10;\newcommand{\mB}   {{\myBoldNotation{B}}}&#10;\newcommand{\mC}   {{\myBoldNotation{C}}}&#10;\newcommand{\mD}   {{\myBoldNotation{D}}}&#10;\newcommand{\mE}   {{\myBoldNotation{E}}}&#10;\newcommand{\mF}   {{\myBoldNotation{F}}}&#10;\newcommand{\mG}   {{\myBoldNotation{G}}}&#10;\newcommand{\mH}   {{\myBoldNotation{H}}}&#10;\newcommand{\mI}   {{\myBoldNotation{I}}}&#10;\newcommand{\mJ}   {{\myBoldNotation{J}}}&#10;\newcommand{\mK}   {{\myBoldNotation{K}}}&#10;\newcommand{\mL}   {{\myBoldNotation{L}}}&#10;\newcommand{\mM}   {{\myBoldNotation{M}}}&#10;\newcommand{\mN}   {{\myBoldNotation{N}}}&#10;\newcommand{\mO}   {{\myBoldNotation{O}}}&#10;\newcommand{\mP}   {{\myBoldNotation{P}}}&#10;\newcommand{\mQ}   {{\myBoldNotation{Q}}}&#10;\newcommand{\mR}   {{\myBoldNotation{R}}}&#10;\newcommand{\mS}   {{\myBoldNotation{S}}}&#10;\newcommand{\mT}   {{\myBoldNotation{T}}}&#10;\newcommand{\mU}   {{\myBoldNotation{U}}}&#10;\newcommand{\mV}   {{\myBoldNotation{V}}}&#10;\newcommand{\mW}   {{\myBoldNotation{W}}}&#10;\newcommand{\mX}   {{\myBoldNotation{X}}}&#10;\newcommand{\mY}   {{\myBoldNotation{Y}}}&#10;\newcommand{\mZ}   {{\myBoldNotation{Z}}}&#10;\newcommand{\mNull}{{\myBoldNotation{0}}}&#10;&#10;%\newcommand{\myBoldGreekNotation}[1]{\boldsymbol{#1}}&#10;\newcommand{\myBoldGreekNotationLower}[1]{{\bm{#1}}}&#10;\newcommand{\myBoldGreekNotationUpper}[1]{{\bm{#1}}}&#10;\newcommand{\balpha}  {{\myBoldGreekNotationLower{\alpha}  }}&#10;\newcommand{\bbeta}   {{\myBoldGreekNotationLower{\beta}   }}&#10;\newcommand{\bgamma}  {{\myBoldGreekNotationLower{\gamma}  }}&#10;\newcommand{\bdelta}  {{\myBoldGreekNotationLower{\delta}  }}&#10;\newcommand{\bepsilon}{{\myBoldGreekNotationLower{\epsilon}}}&#10;\newcommand{\bzeta}   {{\myBoldGreekNotationLower{\zeta}   }}&#10;\newcommand{\btheta}  {{\myBoldGreekNotationLower{\theta}  }}&#10;\newcommand{\biota}   {{\myBoldGreekNotationLower{\iota}   }}&#10;\newcommand{\bkappa}  {{\myBoldGreekNotationLower{\kappa}  }}&#10;\newcommand{\blambda} {{\myBoldGreekNotationLower{\lambda} }}&#10;\newcommand{\bmu}     {{\myBoldGreekNotationLower{\mu}     }}&#10;\newcommand{\bnu}     {{\myBoldGreekNotationLower{\nu}     }}&#10;\newcommand{\bxi}     {{\myBoldGreekNotationLower{\xi}     }}&#10;\newcommand{\bomicron}{{\myBoldGreekNotationLower{\omicron}}}&#10;\newcommand{\bpi}     {{\myBoldGreekNotationLower{\pi}     }}&#10;\newcommand{\brho}    {{\myBoldGreekNotationLower{\rho}    }}&#10;\newcommand{\bsigma}  {{\myBoldGreekNotationLower{\sigma}  }}&#10;\newcommand{\btau}    {{\myBoldGreekNotationLower{\tau}    }}&#10;\newcommand{\bupsilon}{{\myBoldGreekNotationLower{\upsilon}}}&#10;\newcommand{\bphi}    {{\myBoldGreekNotationLower{\phi}    }}&#10;\newcommand{\bchi}    {{\myBoldGreekNotationLower{\chi}    }}&#10;\newcommand{\bpsi}    {{\myBoldGreekNotationLower{\psi}    }}&#10;\newcommand{\bomega}  {{\myBoldGreekNotationLower{\omega}  }}&#10;&#10;\newcommand{\bGamma}  {{\myBoldGreekNotationUpper{\Gamma}  }}&#10;\newcommand{\bDelta}  {{\myBoldGreekNotationUpper{\Delta}  }}&#10;\newcommand{\bTheta}  {{\myBoldGreekNotationUpper{\Theta}  }}&#10;\newcommand{\bLambda} {{\myBoldGreekNotationUpper{\Lambda} }}&#10;\newcommand{\bXi}     {{\myBoldGreekNotationUpper{\Xi}     }}&#10;\newcommand{\bPi}     {{\myBoldGreekNotationUpper{\Pi}     }}&#10;\newcommand{\bSigma}  {{\myBoldGreekNotationUpper{\Sigma}  }}&#10;\newcommand{\bUpsilon}{{\myBoldGreekNotationUpper{\Upsilon}}}&#10;\newcommand{\bPhi}    {{\myBoldGreekNotationUpper{\Phi}    }}&#10;\newcommand{\bPsi}    {{\myBoldGreekNotationUpper{\Psi}    }}&#10;\newcommand{\bOmega}  {{\myBoldGreekNotationUpper{\Omega}  }}&#10;&#10;\newcommand{\inn}[2][0cm]{\mathopen{}\left|{#2}\parbox[h][#1]{0cm}{}\right|}&#10;\newcommand{\invn}[2][0cm]{\mathopen{}\left|\left|{#2}\parbox[h][#1]{0cm}{}\right|\right|}&#10;&#10;%\newcommand{\Sa}{{\mathbf {Sa}}}&#10;%\newcommand{\Topo}{{\mathbf {Topo}}}&#10;%\newcommand{\Sep}{{\mathbf {Sep}}}&#10;%\newcommand{\Str}{{\mathbf {Str}}}&#10;%\newcommand{\Reg}{{\mathbf {Reg}}}&#10;&#10;%\newcommand{\PPhi}{{\pmb \Phi}}&#10;%\newcommand{\PPi}{{\pmb \Pi}}&#10;%\newcommand{\PPhi}{{\bm \Phi}}&#10;%\newcommand{\PPi}{{\bm \Pi}}&#10;\newcommand{\PPhi}{{\Phi}}&#10;\newcommand{\PPi}{{\Pi}}&#10;\newcommand{\ppi}{{\pi}}&#10;\newcommand{\ggam}{{\gamma}}&#10;&#10;\newcommand{\cA}{{\mathcal A}}&#10;\newcommand{\cB}{{\mathcal B}}&#10;\newcommand{\cC}{{\mathcal C}}&#10;\newcommand{\cD}{{\mathcal D}}&#10;\newcommand{\cE}{{\mathcal E}}&#10;\newcommand{\cF}{{\mathcal F}}&#10;\newcommand{\cG}{{\mathcal G}}&#10;\newcommand{\cH}{{\mathcal H}}&#10;\newcommand{\cI}{{\mathcal I}}&#10;\newcommand{\cJ}{{\mathcal J}}&#10;\newcommand{\cK}{{\mathcal K}}&#10;\newcommand{\cL}{{\mathcal L}}&#10;\newcommand{\cM}{{\mathcal M}}&#10;\newcommand{\cN}{{\mathcal N}}&#10;\newcommand{\cO}{{\mathcal O}}&#10;\newcommand{\cP}{{\mathcal P}}&#10;\newcommand{\cQ}{{\mathcal Q}}&#10;\newcommand{\cR}{{\mathcal R}}&#10;\newcommand{\cS}{{\mathcal S}}&#10;\newcommand{\cT}{{\mathcal T}}&#10;\newcommand{\cU}{{\mathcal U}}&#10;\newcommand{\cV}{{\mathcal V}}&#10;\newcommand{\cW}{{\mathcal W}}&#10;\newcommand{\cX}{{\mathcal X}}&#10;\newcommand{\cY}{{\mathcal Y}}&#10;\newcommand{\cZ}{{\mathcal Z}}&#10;&#10;\newcommand{\ca}{{\mathcal a}}&#10;\newcommand{\cb}{{\mathcal b}}&#10;\newcommand{\cc}{{\mathcal c}}&#10;\newcommand{\cd}{{\mathcal d}}&#10;\newcommand{\ce}{{\mathcal e}}&#10;%\newcommand{\cf}{{\mathcal f}}&#10;\newcommand{\cg}{{\mathcal g}}&#10;\newcommand{\ch}{{\mathcal h}}&#10;\newcommand{\ci}{{\mathcal i}}&#10;\newcommand{\cj}{{\mathcal j}}&#10;%\newcommand{\ck}{{\mathcal k}}&#10;\newcommand{\cl}{{\mathcal l}}&#10;\newcommand{\cm}{{\mathcal m}}&#10;\newcommand{\cn}{{\mathcal n}}&#10;\newcommand{\co}{{\mathcal o}}&#10;\newcommand{\cp}{{\mathcal p}}&#10;\newcommand{\cq}{{\mathcal q}}&#10;%\newcommand{\cr}{{\mathcal r}}&#10;\newcommand{\cs}{{\mathcal s}}&#10;\newcommand{\ct}{{\mathcal t}}&#10;\newcommand{\cu}{{\mathcal u}}&#10;\newcommand{\cv}{{\mathcal v}}&#10;\newcommand{\cw}{{\mathcal w}}&#10;\newcommand{\cx}{{\mathcal x}}&#10;\newcommand{\cy}{{\mathcal y}}&#10;\newcommand{\cz}{{\mathcal z}}&#10;&#10;%cool package Styles&#10;\Style{IdentityMatrixSymb=\mI,%&#10;       DSymb={\mathrm d},%&#10;       IntegrateDifferentialDSymb={\mathrm d},%&#10;       TrParen=p,%&#10;       DetParen=p}&#10;\Style{DDisplayFunc=outset}&#10;\renewcommand{\Transpose}[1]{ {#1}^\Transp }&#10;\newcommand{\TransposeInv}[1]{ {#1}^{-\Transp} }&#10;\newcommand{\T}[1]{\Transpose{#1}}&#10;\newcommand{\TInv}[1]{\TransposeInv{#1}}&#10;\newcommand{\Inv}[1]{ {#1}^{-1} }&#10;\newcommand{\Transp}{{{\mathrm T}}}&#10;      &#10;\newcommand{\Rank}[1]    {\operatorname{rank}\inp{#1}}&#10;\newcommand{\Vol}[1]     {\operatorname{vol}\inp{#1}}&#10;\renewcommand{\Vec}[1]   {\operatorname{vec}\inp{#1}}&#10;\renewcommand{\Div}[1]   {\T{\nabla} \, #1}&#10;\newcommand{\Diag}[1]    {\operatorname{diag}\inp{#1}}&#10;\newcommand{\Dim}[1]     {\operatorname{dim}\inp{#1}}&#10;\newcommand{\Diagof}[1]  {\operatorname{diag}^{-1}\inp{#1}}&#10;\newcommand*{\diff}{\mathop{}\!\mathrm{d}} %e.g. $F(x) = \int\!f(x)\diff x$&#10;\newcommand{\Argmin}[1]{\underset{#1}{\operatorname{argmin}} \;}&#10;\newcommand{\Maxof}[1]{\underset{#1}{\operatorname{max}} \;}&#10;\newcommand{\Minof}[1]{\underset{#1}{\operatorname{min}} \;}&#10;&#10;\providecommand{\e}[1]{\ensuremath{\cdot 10^{#1}}}&#10;&#10;%workaround for mathbold in cool, cf. http://tex.stackexchange.com/questions/97910&#10;\let\oldmb\mathbold&#10;\protected\def\mathbold{\oldmb}&#10;&#10;\newcommand{\CB} [1]{{\color{#1}     $\bullet$}}&#10;\newcommand{\CBB}[2]{{\color[#1]{#2} $\bullet$}}&#10;&#10;\newcommand{\ie}{i.e.}&#10;\newcommand{\Ie}{I.e.}&#10;\newcommand{\eg}{e.g.}&#10;\newcommand{\Eg}{E.g.}&#10;\newcommand{\cf}{cf.\ }&#10;\newcommand{\Cf}{Cf.\ }&#10;\newcommand{\etc}{etc.\ }&#10;\newcommand{\wrt}{w.r.t.\ }&#10;\newcommand{\Wrt}{W.r.t.\ }&#10;% \newcommand{\wlog}{w.l.o.g.~}&#10;\newcommand{\Wlog}{W.l.o.g.\ }&#10;\newcommand{\resp}{resp.\ }&#10;\newcommand{\etal}{et al.\ }&#10;&#10;\newtheorem{theorem}{Theorem}&#10;\newtheorem{definition}{Definition}&#10;\newtheorem{expectation}{Expectation}&#10;\newtheorem{problem}{Problem}&#10;%\newtheorem{algorithm}{Algorithm}&#10;&#10;%\newenvironment{fshaded}{%&#10;%\def\FrameCommand{\fcolorbox{framecolor}{shadecolor}}%&#10;%\MakeFramed {\FrameRestore}}%&#10;%{\endMakeFramed}&#10;%&#10;%\newtheorem{theorem}{Theorem}[section]&#10;%&#10;%\newenvironment{fdfn}[1][]{&#10;%\definecolor{shadecolor}{rgb}{.9,.9,1}%DEFINITION_COLORBOX&#10;%\definecolor{framecolor}{rgb}{1,1,1}%&#10;%\begin{fshaded}\begin{theorem}[#1]}{\end{theorem}\end{fshaded}}&#10;%&#10;%&#10;%\begin{fdfn}[Blash]&#10;%Eine Zahlenfolge ...&#10;%\end{fdfn}&#10;%&#10;%\begin{fdfn}[Test]&#10;%Eine Zahlenfolge ...&#10;%\end{fdfn}&#10;&#10;% :mode=latex: %&#10;&#10;\begin{document}&#10;&#10;$f(x)$&#10;&#10;\end{document}"/>
  <p:tag name="IGUANATEXSIZE" val="30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%\usepackage[osf,sc]{mathpazo}&#10;\usepackage{cool}&#10;\pagestyle{empty}&#10;&#10;%!TEX root = diss.tex&#10;&#10;%%%%%%%%%%%%%%%%%%%%%%%%%%%%%%%%%%%%%%%%%%%%%%%%%%%%%%%%%%%%%&#10;%% LaTeX math macros&#10;%%%%%%%%%%%%%%%%%%%%%%%%%%%%%%%%%%%%%%%%%%%%%%%%%%%%%%%%%%%%%&#10;&#10;\newcommand{\mySetNotation}[1]{{\mathbb{#1}}}&#10;\newcommand{\RRSet}{{\mySetNotation{R}}}&#10;\newcommand{\EESet}{{\mySetNotation{E}}}&#10;\newcommand{\NNSet}{{\mySetNotation{N}}}&#10;\newcommand{\QQSet}{{\mySetNotation{Q}}}&#10;&#10;\newcommand{\myBoldNotation}[1]{{\mathbf #1}}&#10;%\newcommand{\myBoldNotation}[1]{{\mathbold{#1}}} %for euler math&#10;\newcommand{\va}   {{\myBoldNotation{a}}}&#10;\newcommand{\vb}   {{\myBoldNotation{b}}}&#10;\newcommand{\vc}   {{\myBoldNotation{c}}}&#10;\newcommand{\vd}   {{\myBoldNotation{d}}}&#10;\newcommand{\ve}   {{\myBoldNotation{e}}}&#10;\newcommand{\vf}   {{\myBoldNotation{f}}}&#10;\newcommand{\vg}   {{\myBoldNotation{g}}}&#10;\newcommand{\vh}   {{\myBoldNotation{h}}}&#10;\newcommand{\vi}   {{\myBoldNotation{i}}}&#10;\newcommand{\vj}   {{\myBoldNotation{j}}}&#10;\newcommand{\vk}   {{\myBoldNotation{k}}}&#10;\newcommand{\vl}   {{\myBoldNotation{l}}}&#10;\newcommand{\vm}   {{\myBoldNotation{m}}}&#10;\newcommand{\vn}   {{\myBoldNotation{n}}}&#10;\newcommand{\nn}   {{\myBoldNotation{n}}}&#10;\newcommand{\vo}   {{\myBoldNotation{o}}}&#10;\newcommand{\vp}   {{\myBoldNotation{p}}}&#10;\newcommand{\pp}   {{\myBoldNotation{p}}}&#10;\newcommand{\vq}   {{\myBoldNotation{q}}}&#10;\newcommand{\vr}   {{\myBoldNotation{r}}}&#10;\newcommand{\vs}   {{\myBoldNotation{s}}}&#10;\newcommand{\vt}   {{\myBoldNotation{t}}}&#10;\newcommand{\vu}   {{\myBoldNotation{u}}}&#10;\newcommand{\vv}   {{\myBoldNotation{v}}}&#10;\newcommand{\vw}   {{\myBoldNotation{w}}}&#10;\newcommand{\vx}   {{\myBoldNotation{x}}}&#10;\newcommand{\vy}   {{\myBoldNotation{y}}}&#10;\newcommand{\vz}   {{\myBoldNotation{z}}}&#10;\newcommand{\vNull}{{\myBoldNotation{0}}}&#10;\newcommand{\vOne} {{\myBoldNotation{1}}}&#10;&#10;\newcommand{\mA}   {{\myBoldNotation{A}}}&#10;\newcommand{\mB}   {{\myBoldNotation{B}}}&#10;\newcommand{\mC}   {{\myBoldNotation{C}}}&#10;\newcommand{\mD}   {{\myBoldNotation{D}}}&#10;\newcommand{\mE}   {{\myBoldNotation{E}}}&#10;\newcommand{\mF}   {{\myBoldNotation{F}}}&#10;\newcommand{\mG}   {{\myBoldNotation{G}}}&#10;\newcommand{\mH}   {{\myBoldNotation{H}}}&#10;\newcommand{\mI}   {{\myBoldNotation{I}}}&#10;\newcommand{\mJ}   {{\myBoldNotation{J}}}&#10;\newcommand{\mK}   {{\myBoldNotation{K}}}&#10;\newcommand{\mL}   {{\myBoldNotation{L}}}&#10;\newcommand{\mM}   {{\myBoldNotation{M}}}&#10;\newcommand{\mN}   {{\myBoldNotation{N}}}&#10;\newcommand{\mO}   {{\myBoldNotation{O}}}&#10;\newcommand{\mP}   {{\myBoldNotation{P}}}&#10;\newcommand{\mQ}   {{\myBoldNotation{Q}}}&#10;\newcommand{\mR}   {{\myBoldNotation{R}}}&#10;\newcommand{\mS}   {{\myBoldNotation{S}}}&#10;\newcommand{\mT}   {{\myBoldNotation{T}}}&#10;\newcommand{\mU}   {{\myBoldNotation{U}}}&#10;\newcommand{\mV}   {{\myBoldNotation{V}}}&#10;\newcommand{\mW}   {{\myBoldNotation{W}}}&#10;\newcommand{\mX}   {{\myBoldNotation{X}}}&#10;\newcommand{\mY}   {{\myBoldNotation{Y}}}&#10;\newcommand{\mZ}   {{\myBoldNotation{Z}}}&#10;\newcommand{\mNull}{{\myBoldNotation{0}}}&#10;&#10;%\newcommand{\myBoldGreekNotation}[1]{\boldsymbol{#1}}&#10;\newcommand{\myBoldGreekNotationLower}[1]{{\bm{#1}}}&#10;\newcommand{\myBoldGreekNotationUpper}[1]{{\bm{#1}}}&#10;\newcommand{\balpha}  {{\myBoldGreekNotationLower{\alpha}  }}&#10;\newcommand{\bbeta}   {{\myBoldGreekNotationLower{\beta}   }}&#10;\newcommand{\bgamma}  {{\myBoldGreekNotationLower{\gamma}  }}&#10;\newcommand{\bdelta}  {{\myBoldGreekNotationLower{\delta}  }}&#10;\newcommand{\bepsilon}{{\myBoldGreekNotationLower{\epsilon}}}&#10;\newcommand{\bzeta}   {{\myBoldGreekNotationLower{\zeta}   }}&#10;\newcommand{\btheta}  {{\myBoldGreekNotationLower{\theta}  }}&#10;\newcommand{\biota}   {{\myBoldGreekNotationLower{\iota}   }}&#10;\newcommand{\bkappa}  {{\myBoldGreekNotationLower{\kappa}  }}&#10;\newcommand{\blambda} {{\myBoldGreekNotationLower{\lambda} }}&#10;\newcommand{\bmu}     {{\myBoldGreekNotationLower{\mu}     }}&#10;\newcommand{\bnu}     {{\myBoldGreekNotationLower{\nu}     }}&#10;\newcommand{\bxi}     {{\myBoldGreekNotationLower{\xi}     }}&#10;\newcommand{\bomicron}{{\myBoldGreekNotationLower{\omicron}}}&#10;\newcommand{\bpi}     {{\myBoldGreekNotationLower{\pi}     }}&#10;\newcommand{\brho}    {{\myBoldGreekNotationLower{\rho}    }}&#10;\newcommand{\bsigma}  {{\myBoldGreekNotationLower{\sigma}  }}&#10;\newcommand{\btau}    {{\myBoldGreekNotationLower{\tau}    }}&#10;\newcommand{\bupsilon}{{\myBoldGreekNotationLower{\upsilon}}}&#10;\newcommand{\bphi}    {{\myBoldGreekNotationLower{\phi}    }}&#10;\newcommand{\bchi}    {{\myBoldGreekNotationLower{\chi}    }}&#10;\newcommand{\bpsi}    {{\myBoldGreekNotationLower{\psi}    }}&#10;\newcommand{\bomega}  {{\myBoldGreekNotationLower{\omega}  }}&#10;&#10;\newcommand{\bGamma}  {{\myBoldGreekNotationUpper{\Gamma}  }}&#10;\newcommand{\bDelta}  {{\myBoldGreekNotationUpper{\Delta}  }}&#10;\newcommand{\bTheta}  {{\myBoldGreekNotationUpper{\Theta}  }}&#10;\newcommand{\bLambda} {{\myBoldGreekNotationUpper{\Lambda} }}&#10;\newcommand{\bXi}     {{\myBoldGreekNotationUpper{\Xi}     }}&#10;\newcommand{\bPi}     {{\myBoldGreekNotationUpper{\Pi}     }}&#10;\newcommand{\bSigma}  {{\myBoldGreekNotationUpper{\Sigma}  }}&#10;\newcommand{\bUpsilon}{{\myBoldGreekNotationUpper{\Upsilon}}}&#10;\newcommand{\bPhi}    {{\myBoldGreekNotationUpper{\Phi}    }}&#10;\newcommand{\bPsi}    {{\myBoldGreekNotationUpper{\Psi}    }}&#10;\newcommand{\bOmega}  {{\myBoldGreekNotationUpper{\Omega}  }}&#10;&#10;\newcommand{\inn}[2][0cm]{\mathopen{}\left|{#2}\parbox[h][#1]{0cm}{}\right|}&#10;\newcommand{\invn}[2][0cm]{\mathopen{}\left|\left|{#2}\parbox[h][#1]{0cm}{}\right|\right|}&#10;&#10;%\newcommand{\Sa}{{\mathbf {Sa}}}&#10;%\newcommand{\Topo}{{\mathbf {Topo}}}&#10;%\newcommand{\Sep}{{\mathbf {Sep}}}&#10;%\newcommand{\Str}{{\mathbf {Str}}}&#10;%\newcommand{\Reg}{{\mathbf {Reg}}}&#10;&#10;%\newcommand{\PPhi}{{\pmb \Phi}}&#10;%\newcommand{\PPi}{{\pmb \Pi}}&#10;%\newcommand{\PPhi}{{\bm \Phi}}&#10;%\newcommand{\PPi}{{\bm \Pi}}&#10;\newcommand{\PPhi}{{\Phi}}&#10;\newcommand{\PPi}{{\Pi}}&#10;\newcommand{\ppi}{{\pi}}&#10;\newcommand{\ggam}{{\gamma}}&#10;&#10;\newcommand{\cA}{{\mathcal A}}&#10;\newcommand{\cB}{{\mathcal B}}&#10;\newcommand{\cC}{{\mathcal C}}&#10;\newcommand{\cD}{{\mathcal D}}&#10;\newcommand{\cE}{{\mathcal E}}&#10;\newcommand{\cF}{{\mathcal F}}&#10;\newcommand{\cG}{{\mathcal G}}&#10;\newcommand{\cH}{{\mathcal H}}&#10;\newcommand{\cI}{{\mathcal I}}&#10;\newcommand{\cJ}{{\mathcal J}}&#10;\newcommand{\cK}{{\mathcal K}}&#10;\newcommand{\cL}{{\mathcal L}}&#10;\newcommand{\cM}{{\mathcal M}}&#10;\newcommand{\cN}{{\mathcal N}}&#10;\newcommand{\cO}{{\mathcal O}}&#10;\newcommand{\cP}{{\mathcal P}}&#10;\newcommand{\cQ}{{\mathcal Q}}&#10;\newcommand{\cR}{{\mathcal R}}&#10;\newcommand{\cS}{{\mathcal S}}&#10;\newcommand{\cT}{{\mathcal T}}&#10;\newcommand{\cU}{{\mathcal U}}&#10;\newcommand{\cV}{{\mathcal V}}&#10;\newcommand{\cW}{{\mathcal W}}&#10;\newcommand{\cX}{{\mathcal X}}&#10;\newcommand{\cY}{{\mathcal Y}}&#10;\newcommand{\cZ}{{\mathcal Z}}&#10;&#10;\newcommand{\ca}{{\mathcal a}}&#10;\newcommand{\cb}{{\mathcal b}}&#10;\newcommand{\cc}{{\mathcal c}}&#10;\newcommand{\cd}{{\mathcal d}}&#10;\newcommand{\ce}{{\mathcal e}}&#10;%\newcommand{\cf}{{\mathcal f}}&#10;\newcommand{\cg}{{\mathcal g}}&#10;\newcommand{\ch}{{\mathcal h}}&#10;\newcommand{\ci}{{\mathcal i}}&#10;\newcommand{\cj}{{\mathcal j}}&#10;%\newcommand{\ck}{{\mathcal k}}&#10;\newcommand{\cl}{{\mathcal l}}&#10;\newcommand{\cm}{{\mathcal m}}&#10;\newcommand{\cn}{{\mathcal n}}&#10;\newcommand{\co}{{\mathcal o}}&#10;\newcommand{\cp}{{\mathcal p}}&#10;\newcommand{\cq}{{\mathcal q}}&#10;%\newcommand{\cr}{{\mathcal r}}&#10;\newcommand{\cs}{{\mathcal s}}&#10;\newcommand{\ct}{{\mathcal t}}&#10;\newcommand{\cu}{{\mathcal u}}&#10;\newcommand{\cv}{{\mathcal v}}&#10;\newcommand{\cw}{{\mathcal w}}&#10;\newcommand{\cx}{{\mathcal x}}&#10;\newcommand{\cy}{{\mathcal y}}&#10;\newcommand{\cz}{{\mathcal z}}&#10;&#10;%cool package Styles&#10;\Style{IdentityMatrixSymb=\mI,%&#10;       DSymb={\mathrm d},%&#10;       IntegrateDifferentialDSymb={\mathrm d},%&#10;       TrParen=p,%&#10;       DetParen=p}&#10;\Style{DDisplayFunc=outset}&#10;\renewcommand{\Transpose}[1]{ {#1}^\Transp }&#10;\newcommand{\TransposeInv}[1]{ {#1}^{-\Transp} }&#10;\newcommand{\T}[1]{\Transpose{#1}}&#10;\newcommand{\TInv}[1]{\TransposeInv{#1}}&#10;\newcommand{\Inv}[1]{ {#1}^{-1} }&#10;\newcommand{\Transp}{{{\mathrm T}}}&#10;      &#10;\newcommand{\Rank}[1]    {\operatorname{rank}\inp{#1}}&#10;\newcommand{\Vol}[1]     {\operatorname{vol}\inp{#1}}&#10;\renewcommand{\Vec}[1]   {\operatorname{vec}\inp{#1}}&#10;\renewcommand{\Div}[1]   {\T{\nabla} \, #1}&#10;\newcommand{\Diag}[1]    {\operatorname{diag}\inp{#1}}&#10;\newcommand{\Dim}[1]     {\operatorname{dim}\inp{#1}}&#10;\newcommand{\Diagof}[1]  {\operatorname{diag}^{-1}\inp{#1}}&#10;\newcommand*{\diff}{\mathop{}\!\mathrm{d}} %e.g. $F(x) = \int\!f(x)\diff x$&#10;\newcommand{\Argmin}[1]{\underset{#1}{\operatorname{argmin}} \;}&#10;\newcommand{\Maxof}[1]{\underset{#1}{\operatorname{max}} \;}&#10;\newcommand{\Minof}[1]{\underset{#1}{\operatorname{min}} \;}&#10;&#10;\providecommand{\e}[1]{\ensuremath{\cdot 10^{#1}}}&#10;&#10;%workaround for mathbold in cool, cf. http://tex.stackexchange.com/questions/97910&#10;\let\oldmb\mathbold&#10;\protected\def\mathbold{\oldmb}&#10;&#10;\newcommand{\CB} [1]{{\color{#1}     $\bullet$}}&#10;\newcommand{\CBB}[2]{{\color[#1]{#2} $\bullet$}}&#10;&#10;\newcommand{\ie}{i.e.}&#10;\newcommand{\Ie}{I.e.}&#10;\newcommand{\eg}{e.g.}&#10;\newcommand{\Eg}{E.g.}&#10;\newcommand{\cf}{cf.\ }&#10;\newcommand{\Cf}{Cf.\ }&#10;\newcommand{\etc}{etc.\ }&#10;\newcommand{\wrt}{w.r.t.\ }&#10;\newcommand{\Wrt}{W.r.t.\ }&#10;% \newcommand{\wlog}{w.l.o.g.~}&#10;\newcommand{\Wlog}{W.l.o.g.\ }&#10;\newcommand{\resp}{resp.\ }&#10;\newcommand{\etal}{et al.\ }&#10;&#10;\newtheorem{theorem}{Theorem}&#10;\newtheorem{definition}{Definition}&#10;\newtheorem{expectation}{Expectation}&#10;\newtheorem{problem}{Problem}&#10;%\newtheorem{algorithm}{Algorithm}&#10;&#10;%\newenvironment{fshaded}{%&#10;%\def\FrameCommand{\fcolorbox{framecolor}{shadecolor}}%&#10;%\MakeFramed {\FrameRestore}}%&#10;%{\endMakeFramed}&#10;%&#10;%\newtheorem{theorem}{Theorem}[section]&#10;%&#10;%\newenvironment{fdfn}[1][]{&#10;%\definecolor{shadecolor}{rgb}{.9,.9,1}%DEFINITION_COLORBOX&#10;%\definecolor{framecolor}{rgb}{1,1,1}%&#10;%\begin{fshaded}\begin{theorem}[#1]}{\end{theorem}\end{fshaded}}&#10;%&#10;%&#10;%\begin{fdfn}[Blash]&#10;%Eine Zahlenfolge ...&#10;%\end{fdfn}&#10;%&#10;%\begin{fdfn}[Test]&#10;%Eine Zahlenfolge ...&#10;%\end{fdfn}&#10;&#10;% :mode=latex: %&#10;&#10;\begin{document}&#10;&#10;$f_{001}$&#10;&#10;\end{document}"/>
  <p:tag name="IGUANATEXSIZE" val="22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%\usepackage[osf,sc]{mathpazo}&#10;\usepackage{cool}&#10;\pagestyle{empty}&#10;&#10;%!TEX root = diss.tex&#10;&#10;%%%%%%%%%%%%%%%%%%%%%%%%%%%%%%%%%%%%%%%%%%%%%%%%%%%%%%%%%%%%%&#10;%% LaTeX math macros&#10;%%%%%%%%%%%%%%%%%%%%%%%%%%%%%%%%%%%%%%%%%%%%%%%%%%%%%%%%%%%%%&#10;&#10;\newcommand{\mySetNotation}[1]{{\mathbb{#1}}}&#10;\newcommand{\RRSet}{{\mySetNotation{R}}}&#10;\newcommand{\EESet}{{\mySetNotation{E}}}&#10;\newcommand{\NNSet}{{\mySetNotation{N}}}&#10;\newcommand{\QQSet}{{\mySetNotation{Q}}}&#10;&#10;\newcommand{\myBoldNotation}[1]{{\mathbf #1}}&#10;%\newcommand{\myBoldNotation}[1]{{\mathbold{#1}}} %for euler math&#10;\newcommand{\va}   {{\myBoldNotation{a}}}&#10;\newcommand{\vb}   {{\myBoldNotation{b}}}&#10;\newcommand{\vc}   {{\myBoldNotation{c}}}&#10;\newcommand{\vd}   {{\myBoldNotation{d}}}&#10;\newcommand{\ve}   {{\myBoldNotation{e}}}&#10;\newcommand{\vf}   {{\myBoldNotation{f}}}&#10;\newcommand{\vg}   {{\myBoldNotation{g}}}&#10;\newcommand{\vh}   {{\myBoldNotation{h}}}&#10;\newcommand{\vi}   {{\myBoldNotation{i}}}&#10;\newcommand{\vj}   {{\myBoldNotation{j}}}&#10;\newcommand{\vk}   {{\myBoldNotation{k}}}&#10;\newcommand{\vl}   {{\myBoldNotation{l}}}&#10;\newcommand{\vm}   {{\myBoldNotation{m}}}&#10;\newcommand{\vn}   {{\myBoldNotation{n}}}&#10;\newcommand{\nn}   {{\myBoldNotation{n}}}&#10;\newcommand{\vo}   {{\myBoldNotation{o}}}&#10;\newcommand{\vp}   {{\myBoldNotation{p}}}&#10;\newcommand{\pp}   {{\myBoldNotation{p}}}&#10;\newcommand{\vq}   {{\myBoldNotation{q}}}&#10;\newcommand{\vr}   {{\myBoldNotation{r}}}&#10;\newcommand{\vs}   {{\myBoldNotation{s}}}&#10;\newcommand{\vt}   {{\myBoldNotation{t}}}&#10;\newcommand{\vu}   {{\myBoldNotation{u}}}&#10;\newcommand{\vv}   {{\myBoldNotation{v}}}&#10;\newcommand{\vw}   {{\myBoldNotation{w}}}&#10;\newcommand{\vx}   {{\myBoldNotation{x}}}&#10;\newcommand{\vy}   {{\myBoldNotation{y}}}&#10;\newcommand{\vz}   {{\myBoldNotation{z}}}&#10;\newcommand{\vNull}{{\myBoldNotation{0}}}&#10;\newcommand{\vOne} {{\myBoldNotation{1}}}&#10;&#10;\newcommand{\mA}   {{\myBoldNotation{A}}}&#10;\newcommand{\mB}   {{\myBoldNotation{B}}}&#10;\newcommand{\mC}   {{\myBoldNotation{C}}}&#10;\newcommand{\mD}   {{\myBoldNotation{D}}}&#10;\newcommand{\mE}   {{\myBoldNotation{E}}}&#10;\newcommand{\mF}   {{\myBoldNotation{F}}}&#10;\newcommand{\mG}   {{\myBoldNotation{G}}}&#10;\newcommand{\mH}   {{\myBoldNotation{H}}}&#10;\newcommand{\mI}   {{\myBoldNotation{I}}}&#10;\newcommand{\mJ}   {{\myBoldNotation{J}}}&#10;\newcommand{\mK}   {{\myBoldNotation{K}}}&#10;\newcommand{\mL}   {{\myBoldNotation{L}}}&#10;\newcommand{\mM}   {{\myBoldNotation{M}}}&#10;\newcommand{\mN}   {{\myBoldNotation{N}}}&#10;\newcommand{\mO}   {{\myBoldNotation{O}}}&#10;\newcommand{\mP}   {{\myBoldNotation{P}}}&#10;\newcommand{\mQ}   {{\myBoldNotation{Q}}}&#10;\newcommand{\mR}   {{\myBoldNotation{R}}}&#10;\newcommand{\mS}   {{\myBoldNotation{S}}}&#10;\newcommand{\mT}   {{\myBoldNotation{T}}}&#10;\newcommand{\mU}   {{\myBoldNotation{U}}}&#10;\newcommand{\mV}   {{\myBoldNotation{V}}}&#10;\newcommand{\mW}   {{\myBoldNotation{W}}}&#10;\newcommand{\mX}   {{\myBoldNotation{X}}}&#10;\newcommand{\mY}   {{\myBoldNotation{Y}}}&#10;\newcommand{\mZ}   {{\myBoldNotation{Z}}}&#10;\newcommand{\mNull}{{\myBoldNotation{0}}}&#10;&#10;%\newcommand{\myBoldGreekNotation}[1]{\boldsymbol{#1}}&#10;\newcommand{\myBoldGreekNotationLower}[1]{{\bm{#1}}}&#10;\newcommand{\myBoldGreekNotationUpper}[1]{{\bm{#1}}}&#10;\newcommand{\balpha}  {{\myBoldGreekNotationLower{\alpha}  }}&#10;\newcommand{\bbeta}   {{\myBoldGreekNotationLower{\beta}   }}&#10;\newcommand{\bgamma}  {{\myBoldGreekNotationLower{\gamma}  }}&#10;\newcommand{\bdelta}  {{\myBoldGreekNotationLower{\delta}  }}&#10;\newcommand{\bepsilon}{{\myBoldGreekNotationLower{\epsilon}}}&#10;\newcommand{\bzeta}   {{\myBoldGreekNotationLower{\zeta}   }}&#10;\newcommand{\btheta}  {{\myBoldGreekNotationLower{\theta}  }}&#10;\newcommand{\biota}   {{\myBoldGreekNotationLower{\iota}   }}&#10;\newcommand{\bkappa}  {{\myBoldGreekNotationLower{\kappa}  }}&#10;\newcommand{\blambda} {{\myBoldGreekNotationLower{\lambda} }}&#10;\newcommand{\bmu}     {{\myBoldGreekNotationLower{\mu}     }}&#10;\newcommand{\bnu}     {{\myBoldGreekNotationLower{\nu}     }}&#10;\newcommand{\bxi}     {{\myBoldGreekNotationLower{\xi}     }}&#10;\newcommand{\bomicron}{{\myBoldGreekNotationLower{\omicron}}}&#10;\newcommand{\bpi}     {{\myBoldGreekNotationLower{\pi}     }}&#10;\newcommand{\brho}    {{\myBoldGreekNotationLower{\rho}    }}&#10;\newcommand{\bsigma}  {{\myBoldGreekNotationLower{\sigma}  }}&#10;\newcommand{\btau}    {{\myBoldGreekNotationLower{\tau}    }}&#10;\newcommand{\bupsilon}{{\myBoldGreekNotationLower{\upsilon}}}&#10;\newcommand{\bphi}    {{\myBoldGreekNotationLower{\phi}    }}&#10;\newcommand{\bchi}    {{\myBoldGreekNotationLower{\chi}    }}&#10;\newcommand{\bpsi}    {{\myBoldGreekNotationLower{\psi}    }}&#10;\newcommand{\bomega}  {{\myBoldGreekNotationLower{\omega}  }}&#10;&#10;\newcommand{\bGamma}  {{\myBoldGreekNotationUpper{\Gamma}  }}&#10;\newcommand{\bDelta}  {{\myBoldGreekNotationUpper{\Delta}  }}&#10;\newcommand{\bTheta}  {{\myBoldGreekNotationUpper{\Theta}  }}&#10;\newcommand{\bLambda} {{\myBoldGreekNotationUpper{\Lambda} }}&#10;\newcommand{\bXi}     {{\myBoldGreekNotationUpper{\Xi}     }}&#10;\newcommand{\bPi}     {{\myBoldGreekNotationUpper{\Pi}     }}&#10;\newcommand{\bSigma}  {{\myBoldGreekNotationUpper{\Sigma}  }}&#10;\newcommand{\bUpsilon}{{\myBoldGreekNotationUpper{\Upsilon}}}&#10;\newcommand{\bPhi}    {{\myBoldGreekNotationUpper{\Phi}    }}&#10;\newcommand{\bPsi}    {{\myBoldGreekNotationUpper{\Psi}    }}&#10;\newcommand{\bOmega}  {{\myBoldGreekNotationUpper{\Omega}  }}&#10;&#10;\newcommand{\inn}[2][0cm]{\mathopen{}\left|{#2}\parbox[h][#1]{0cm}{}\right|}&#10;\newcommand{\invn}[2][0cm]{\mathopen{}\left|\left|{#2}\parbox[h][#1]{0cm}{}\right|\right|}&#10;&#10;%\newcommand{\Sa}{{\mathbf {Sa}}}&#10;%\newcommand{\Topo}{{\mathbf {Topo}}}&#10;%\newcommand{\Sep}{{\mathbf {Sep}}}&#10;%\newcommand{\Str}{{\mathbf {Str}}}&#10;%\newcommand{\Reg}{{\mathbf {Reg}}}&#10;&#10;%\newcommand{\PPhi}{{\pmb \Phi}}&#10;%\newcommand{\PPi}{{\pmb \Pi}}&#10;%\newcommand{\PPhi}{{\bm \Phi}}&#10;%\newcommand{\PPi}{{\bm \Pi}}&#10;\newcommand{\PPhi}{{\Phi}}&#10;\newcommand{\PPi}{{\Pi}}&#10;\newcommand{\ppi}{{\pi}}&#10;\newcommand{\ggam}{{\gamma}}&#10;&#10;\newcommand{\cA}{{\mathcal A}}&#10;\newcommand{\cB}{{\mathcal B}}&#10;\newcommand{\cC}{{\mathcal C}}&#10;\newcommand{\cD}{{\mathcal D}}&#10;\newcommand{\cE}{{\mathcal E}}&#10;\newcommand{\cF}{{\mathcal F}}&#10;\newcommand{\cG}{{\mathcal G}}&#10;\newcommand{\cH}{{\mathcal H}}&#10;\newcommand{\cI}{{\mathcal I}}&#10;\newcommand{\cJ}{{\mathcal J}}&#10;\newcommand{\cK}{{\mathcal K}}&#10;\newcommand{\cL}{{\mathcal L}}&#10;\newcommand{\cM}{{\mathcal M}}&#10;\newcommand{\cN}{{\mathcal N}}&#10;\newcommand{\cO}{{\mathcal O}}&#10;\newcommand{\cP}{{\mathcal P}}&#10;\newcommand{\cQ}{{\mathcal Q}}&#10;\newcommand{\cR}{{\mathcal R}}&#10;\newcommand{\cS}{{\mathcal S}}&#10;\newcommand{\cT}{{\mathcal T}}&#10;\newcommand{\cU}{{\mathcal U}}&#10;\newcommand{\cV}{{\mathcal V}}&#10;\newcommand{\cW}{{\mathcal W}}&#10;\newcommand{\cX}{{\mathcal X}}&#10;\newcommand{\cY}{{\mathcal Y}}&#10;\newcommand{\cZ}{{\mathcal Z}}&#10;&#10;\newcommand{\ca}{{\mathcal a}}&#10;\newcommand{\cb}{{\mathcal b}}&#10;\newcommand{\cc}{{\mathcal c}}&#10;\newcommand{\cd}{{\mathcal d}}&#10;\newcommand{\ce}{{\mathcal e}}&#10;%\newcommand{\cf}{{\mathcal f}}&#10;\newcommand{\cg}{{\mathcal g}}&#10;\newcommand{\ch}{{\mathcal h}}&#10;\newcommand{\ci}{{\mathcal i}}&#10;\newcommand{\cj}{{\mathcal j}}&#10;%\newcommand{\ck}{{\mathcal k}}&#10;\newcommand{\cl}{{\mathcal l}}&#10;\newcommand{\cm}{{\mathcal m}}&#10;\newcommand{\cn}{{\mathcal n}}&#10;\newcommand{\co}{{\mathcal o}}&#10;\newcommand{\cp}{{\mathcal p}}&#10;\newcommand{\cq}{{\mathcal q}}&#10;%\newcommand{\cr}{{\mathcal r}}&#10;\newcommand{\cs}{{\mathcal s}}&#10;\newcommand{\ct}{{\mathcal t}}&#10;\newcommand{\cu}{{\mathcal u}}&#10;\newcommand{\cv}{{\mathcal v}}&#10;\newcommand{\cw}{{\mathcal w}}&#10;\newcommand{\cx}{{\mathcal x}}&#10;\newcommand{\cy}{{\mathcal y}}&#10;\newcommand{\cz}{{\mathcal z}}&#10;&#10;%cool package Styles&#10;\Style{IdentityMatrixSymb=\mI,%&#10;       DSymb={\mathrm d},%&#10;       IntegrateDifferentialDSymb={\mathrm d},%&#10;       TrParen=p,%&#10;       DetParen=p}&#10;\Style{DDisplayFunc=outset}&#10;\renewcommand{\Transpose}[1]{ {#1}^\Transp }&#10;\newcommand{\TransposeInv}[1]{ {#1}^{-\Transp} }&#10;\newcommand{\T}[1]{\Transpose{#1}}&#10;\newcommand{\TInv}[1]{\TransposeInv{#1}}&#10;\newcommand{\Inv}[1]{ {#1}^{-1} }&#10;\newcommand{\Transp}{{{\mathrm T}}}&#10;      &#10;\newcommand{\Rank}[1]    {\operatorname{rank}\inp{#1}}&#10;\newcommand{\Vol}[1]     {\operatorname{vol}\inp{#1}}&#10;\renewcommand{\Vec}[1]   {\operatorname{vec}\inp{#1}}&#10;\renewcommand{\Div}[1]   {\T{\nabla} \, #1}&#10;\newcommand{\Diag}[1]    {\operatorname{diag}\inp{#1}}&#10;\newcommand{\Dim}[1]     {\operatorname{dim}\inp{#1}}&#10;\newcommand{\Diagof}[1]  {\operatorname{diag}^{-1}\inp{#1}}&#10;\newcommand*{\diff}{\mathop{}\!\mathrm{d}} %e.g. $F(x) = \int\!f(x)\diff x$&#10;\newcommand{\Argmin}[1]{\underset{#1}{\operatorname{argmin}} \;}&#10;\newcommand{\Maxof}[1]{\underset{#1}{\operatorname{max}} \;}&#10;\newcommand{\Minof}[1]{\underset{#1}{\operatorname{min}} \;}&#10;&#10;\providecommand{\e}[1]{\ensuremath{\cdot 10^{#1}}}&#10;&#10;%workaround for mathbold in cool, cf. http://tex.stackexchange.com/questions/97910&#10;\let\oldmb\mathbold&#10;\protected\def\mathbold{\oldmb}&#10;&#10;\newcommand{\CB} [1]{{\color{#1}     $\bullet$}}&#10;\newcommand{\CBB}[2]{{\color[#1]{#2} $\bullet$}}&#10;&#10;\newcommand{\ie}{i.e.}&#10;\newcommand{\Ie}{I.e.}&#10;\newcommand{\eg}{e.g.}&#10;\newcommand{\Eg}{E.g.}&#10;\newcommand{\cf}{cf.\ }&#10;\newcommand{\Cf}{Cf.\ }&#10;\newcommand{\etc}{etc.\ }&#10;\newcommand{\wrt}{w.r.t.\ }&#10;\newcommand{\Wrt}{W.r.t.\ }&#10;% \newcommand{\wlog}{w.l.o.g.~}&#10;\newcommand{\Wlog}{W.l.o.g.\ }&#10;\newcommand{\resp}{resp.\ }&#10;\newcommand{\etal}{et al.\ }&#10;&#10;\newtheorem{theorem}{Theorem}&#10;\newtheorem{definition}{Definition}&#10;\newtheorem{expectation}{Expectation}&#10;\newtheorem{problem}{Problem}&#10;%\newtheorem{algorithm}{Algorithm}&#10;&#10;%\newenvironment{fshaded}{%&#10;%\def\FrameCommand{\fcolorbox{framecolor}{shadecolor}}%&#10;%\MakeFramed {\FrameRestore}}%&#10;%{\endMakeFramed}&#10;%&#10;%\newtheorem{theorem}{Theorem}[section]&#10;%&#10;%\newenvironment{fdfn}[1][]{&#10;%\definecolor{shadecolor}{rgb}{.9,.9,1}%DEFINITION_COLORBOX&#10;%\definecolor{framecolor}{rgb}{1,1,1}%&#10;%\begin{fshaded}\begin{theorem}[#1]}{\end{theorem}\end{fshaded}}&#10;%&#10;%&#10;%\begin{fdfn}[Blash]&#10;%Eine Zahlenfolge ...&#10;%\end{fdfn}&#10;%&#10;%\begin{fdfn}[Test]&#10;%Eine Zahlenfolge ...&#10;%\end{fdfn}&#10;&#10;% :mode=latex: %&#10;&#10;\begin{document}&#10;&#10;$f_{011}$&#10;&#10;\end{document}"/>
  <p:tag name="IGUANATEXSIZE" val="22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%\usepackage[osf,sc]{mathpazo}&#10;\usepackage{cool}&#10;\pagestyle{empty}&#10;&#10;%!TEX root = diss.tex&#10;&#10;%%%%%%%%%%%%%%%%%%%%%%%%%%%%%%%%%%%%%%%%%%%%%%%%%%%%%%%%%%%%%&#10;%% LaTeX math macros&#10;%%%%%%%%%%%%%%%%%%%%%%%%%%%%%%%%%%%%%%%%%%%%%%%%%%%%%%%%%%%%%&#10;&#10;\newcommand{\mySetNotation}[1]{{\mathbb{#1}}}&#10;\newcommand{\RRSet}{{\mySetNotation{R}}}&#10;\newcommand{\EESet}{{\mySetNotation{E}}}&#10;\newcommand{\NNSet}{{\mySetNotation{N}}}&#10;\newcommand{\QQSet}{{\mySetNotation{Q}}}&#10;&#10;\newcommand{\myBoldNotation}[1]{{\mathbf #1}}&#10;%\newcommand{\myBoldNotation}[1]{{\mathbold{#1}}} %for euler math&#10;\newcommand{\va}   {{\myBoldNotation{a}}}&#10;\newcommand{\vb}   {{\myBoldNotation{b}}}&#10;\newcommand{\vc}   {{\myBoldNotation{c}}}&#10;\newcommand{\vd}   {{\myBoldNotation{d}}}&#10;\newcommand{\ve}   {{\myBoldNotation{e}}}&#10;\newcommand{\vf}   {{\myBoldNotation{f}}}&#10;\newcommand{\vg}   {{\myBoldNotation{g}}}&#10;\newcommand{\vh}   {{\myBoldNotation{h}}}&#10;\newcommand{\vi}   {{\myBoldNotation{i}}}&#10;\newcommand{\vj}   {{\myBoldNotation{j}}}&#10;\newcommand{\vk}   {{\myBoldNotation{k}}}&#10;\newcommand{\vl}   {{\myBoldNotation{l}}}&#10;\newcommand{\vm}   {{\myBoldNotation{m}}}&#10;\newcommand{\vn}   {{\myBoldNotation{n}}}&#10;\newcommand{\nn}   {{\myBoldNotation{n}}}&#10;\newcommand{\vo}   {{\myBoldNotation{o}}}&#10;\newcommand{\vp}   {{\myBoldNotation{p}}}&#10;\newcommand{\pp}   {{\myBoldNotation{p}}}&#10;\newcommand{\vq}   {{\myBoldNotation{q}}}&#10;\newcommand{\vr}   {{\myBoldNotation{r}}}&#10;\newcommand{\vs}   {{\myBoldNotation{s}}}&#10;\newcommand{\vt}   {{\myBoldNotation{t}}}&#10;\newcommand{\vu}   {{\myBoldNotation{u}}}&#10;\newcommand{\vv}   {{\myBoldNotation{v}}}&#10;\newcommand{\vw}   {{\myBoldNotation{w}}}&#10;\newcommand{\vx}   {{\myBoldNotation{x}}}&#10;\newcommand{\vy}   {{\myBoldNotation{y}}}&#10;\newcommand{\vz}   {{\myBoldNotation{z}}}&#10;\newcommand{\vNull}{{\myBoldNotation{0}}}&#10;\newcommand{\vOne} {{\myBoldNotation{1}}}&#10;&#10;\newcommand{\mA}   {{\myBoldNotation{A}}}&#10;\newcommand{\mB}   {{\myBoldNotation{B}}}&#10;\newcommand{\mC}   {{\myBoldNotation{C}}}&#10;\newcommand{\mD}   {{\myBoldNotation{D}}}&#10;\newcommand{\mE}   {{\myBoldNotation{E}}}&#10;\newcommand{\mF}   {{\myBoldNotation{F}}}&#10;\newcommand{\mG}   {{\myBoldNotation{G}}}&#10;\newcommand{\mH}   {{\myBoldNotation{H}}}&#10;\newcommand{\mI}   {{\myBoldNotation{I}}}&#10;\newcommand{\mJ}   {{\myBoldNotation{J}}}&#10;\newcommand{\mK}   {{\myBoldNotation{K}}}&#10;\newcommand{\mL}   {{\myBoldNotation{L}}}&#10;\newcommand{\mM}   {{\myBoldNotation{M}}}&#10;\newcommand{\mN}   {{\myBoldNotation{N}}}&#10;\newcommand{\mO}   {{\myBoldNotation{O}}}&#10;\newcommand{\mP}   {{\myBoldNotation{P}}}&#10;\newcommand{\mQ}   {{\myBoldNotation{Q}}}&#10;\newcommand{\mR}   {{\myBoldNotation{R}}}&#10;\newcommand{\mS}   {{\myBoldNotation{S}}}&#10;\newcommand{\mT}   {{\myBoldNotation{T}}}&#10;\newcommand{\mU}   {{\myBoldNotation{U}}}&#10;\newcommand{\mV}   {{\myBoldNotation{V}}}&#10;\newcommand{\mW}   {{\myBoldNotation{W}}}&#10;\newcommand{\mX}   {{\myBoldNotation{X}}}&#10;\newcommand{\mY}   {{\myBoldNotation{Y}}}&#10;\newcommand{\mZ}   {{\myBoldNotation{Z}}}&#10;\newcommand{\mNull}{{\myBoldNotation{0}}}&#10;&#10;%\newcommand{\myBoldGreekNotation}[1]{\boldsymbol{#1}}&#10;\newcommand{\myBoldGreekNotationLower}[1]{{\bm{#1}}}&#10;\newcommand{\myBoldGreekNotationUpper}[1]{{\bm{#1}}}&#10;\newcommand{\balpha}  {{\myBoldGreekNotationLower{\alpha}  }}&#10;\newcommand{\bbeta}   {{\myBoldGreekNotationLower{\beta}   }}&#10;\newcommand{\bgamma}  {{\myBoldGreekNotationLower{\gamma}  }}&#10;\newcommand{\bdelta}  {{\myBoldGreekNotationLower{\delta}  }}&#10;\newcommand{\bepsilon}{{\myBoldGreekNotationLower{\epsilon}}}&#10;\newcommand{\bzeta}   {{\myBoldGreekNotationLower{\zeta}   }}&#10;\newcommand{\btheta}  {{\myBoldGreekNotationLower{\theta}  }}&#10;\newcommand{\biota}   {{\myBoldGreekNotationLower{\iota}   }}&#10;\newcommand{\bkappa}  {{\myBoldGreekNotationLower{\kappa}  }}&#10;\newcommand{\blambda} {{\myBoldGreekNotationLower{\lambda} }}&#10;\newcommand{\bmu}     {{\myBoldGreekNotationLower{\mu}     }}&#10;\newcommand{\bnu}     {{\myBoldGreekNotationLower{\nu}     }}&#10;\newcommand{\bxi}     {{\myBoldGreekNotationLower{\xi}     }}&#10;\newcommand{\bomicron}{{\myBoldGreekNotationLower{\omicron}}}&#10;\newcommand{\bpi}     {{\myBoldGreekNotationLower{\pi}     }}&#10;\newcommand{\brho}    {{\myBoldGreekNotationLower{\rho}    }}&#10;\newcommand{\bsigma}  {{\myBoldGreekNotationLower{\sigma}  }}&#10;\newcommand{\btau}    {{\myBoldGreekNotationLower{\tau}    }}&#10;\newcommand{\bupsilon}{{\myBoldGreekNotationLower{\upsilon}}}&#10;\newcommand{\bphi}    {{\myBoldGreekNotationLower{\phi}    }}&#10;\newcommand{\bchi}    {{\myBoldGreekNotationLower{\chi}    }}&#10;\newcommand{\bpsi}    {{\myBoldGreekNotationLower{\psi}    }}&#10;\newcommand{\bomega}  {{\myBoldGreekNotationLower{\omega}  }}&#10;&#10;\newcommand{\bGamma}  {{\myBoldGreekNotationUpper{\Gamma}  }}&#10;\newcommand{\bDelta}  {{\myBoldGreekNotationUpper{\Delta}  }}&#10;\newcommand{\bTheta}  {{\myBoldGreekNotationUpper{\Theta}  }}&#10;\newcommand{\bLambda} {{\myBoldGreekNotationUpper{\Lambda} }}&#10;\newcommand{\bXi}     {{\myBoldGreekNotationUpper{\Xi}     }}&#10;\newcommand{\bPi}     {{\myBoldGreekNotationUpper{\Pi}     }}&#10;\newcommand{\bSigma}  {{\myBoldGreekNotationUpper{\Sigma}  }}&#10;\newcommand{\bUpsilon}{{\myBoldGreekNotationUpper{\Upsilon}}}&#10;\newcommand{\bPhi}    {{\myBoldGreekNotationUpper{\Phi}    }}&#10;\newcommand{\bPsi}    {{\myBoldGreekNotationUpper{\Psi}    }}&#10;\newcommand{\bOmega}  {{\myBoldGreekNotationUpper{\Omega}  }}&#10;&#10;\newcommand{\inn}[2][0cm]{\mathopen{}\left|{#2}\parbox[h][#1]{0cm}{}\right|}&#10;\newcommand{\invn}[2][0cm]{\mathopen{}\left|\left|{#2}\parbox[h][#1]{0cm}{}\right|\right|}&#10;&#10;%\newcommand{\Sa}{{\mathbf {Sa}}}&#10;%\newcommand{\Topo}{{\mathbf {Topo}}}&#10;%\newcommand{\Sep}{{\mathbf {Sep}}}&#10;%\newcommand{\Str}{{\mathbf {Str}}}&#10;%\newcommand{\Reg}{{\mathbf {Reg}}}&#10;&#10;%\newcommand{\PPhi}{{\pmb \Phi}}&#10;%\newcommand{\PPi}{{\pmb \Pi}}&#10;%\newcommand{\PPhi}{{\bm \Phi}}&#10;%\newcommand{\PPi}{{\bm \Pi}}&#10;\newcommand{\PPhi}{{\Phi}}&#10;\newcommand{\PPi}{{\Pi}}&#10;\newcommand{\ppi}{{\pi}}&#10;\newcommand{\ggam}{{\gamma}}&#10;&#10;\newcommand{\cA}{{\mathcal A}}&#10;\newcommand{\cB}{{\mathcal B}}&#10;\newcommand{\cC}{{\mathcal C}}&#10;\newcommand{\cD}{{\mathcal D}}&#10;\newcommand{\cE}{{\mathcal E}}&#10;\newcommand{\cF}{{\mathcal F}}&#10;\newcommand{\cG}{{\mathcal G}}&#10;\newcommand{\cH}{{\mathcal H}}&#10;\newcommand{\cI}{{\mathcal I}}&#10;\newcommand{\cJ}{{\mathcal J}}&#10;\newcommand{\cK}{{\mathcal K}}&#10;\newcommand{\cL}{{\mathcal L}}&#10;\newcommand{\cM}{{\mathcal M}}&#10;\newcommand{\cN}{{\mathcal N}}&#10;\newcommand{\cO}{{\mathcal O}}&#10;\newcommand{\cP}{{\mathcal P}}&#10;\newcommand{\cQ}{{\mathcal Q}}&#10;\newcommand{\cR}{{\mathcal R}}&#10;\newcommand{\cS}{{\mathcal S}}&#10;\newcommand{\cT}{{\mathcal T}}&#10;\newcommand{\cU}{{\mathcal U}}&#10;\newcommand{\cV}{{\mathcal V}}&#10;\newcommand{\cW}{{\mathcal W}}&#10;\newcommand{\cX}{{\mathcal X}}&#10;\newcommand{\cY}{{\mathcal Y}}&#10;\newcommand{\cZ}{{\mathcal Z}}&#10;&#10;\newcommand{\ca}{{\mathcal a}}&#10;\newcommand{\cb}{{\mathcal b}}&#10;\newcommand{\cc}{{\mathcal c}}&#10;\newcommand{\cd}{{\mathcal d}}&#10;\newcommand{\ce}{{\mathcal e}}&#10;%\newcommand{\cf}{{\mathcal f}}&#10;\newcommand{\cg}{{\mathcal g}}&#10;\newcommand{\ch}{{\mathcal h}}&#10;\newcommand{\ci}{{\mathcal i}}&#10;\newcommand{\cj}{{\mathcal j}}&#10;%\newcommand{\ck}{{\mathcal k}}&#10;\newcommand{\cl}{{\mathcal l}}&#10;\newcommand{\cm}{{\mathcal m}}&#10;\newcommand{\cn}{{\mathcal n}}&#10;\newcommand{\co}{{\mathcal o}}&#10;\newcommand{\cp}{{\mathcal p}}&#10;\newcommand{\cq}{{\mathcal q}}&#10;%\newcommand{\cr}{{\mathcal r}}&#10;\newcommand{\cs}{{\mathcal s}}&#10;\newcommand{\ct}{{\mathcal t}}&#10;\newcommand{\cu}{{\mathcal u}}&#10;\newcommand{\cv}{{\mathcal v}}&#10;\newcommand{\cw}{{\mathcal w}}&#10;\newcommand{\cx}{{\mathcal x}}&#10;\newcommand{\cy}{{\mathcal y}}&#10;\newcommand{\cz}{{\mathcal z}}&#10;&#10;%cool package Styles&#10;\Style{IdentityMatrixSymb=\mI,%&#10;       DSymb={\mathrm d},%&#10;       IntegrateDifferentialDSymb={\mathrm d},%&#10;       TrParen=p,%&#10;       DetParen=p}&#10;\Style{DDisplayFunc=outset}&#10;\renewcommand{\Transpose}[1]{ {#1}^\Transp }&#10;\newcommand{\TransposeInv}[1]{ {#1}^{-\Transp} }&#10;\newcommand{\T}[1]{\Transpose{#1}}&#10;\newcommand{\TInv}[1]{\TransposeInv{#1}}&#10;\newcommand{\Inv}[1]{ {#1}^{-1} }&#10;\newcommand{\Transp}{{{\mathrm T}}}&#10;      &#10;\newcommand{\Rank}[1]    {\operatorname{rank}\inp{#1}}&#10;\newcommand{\Vol}[1]     {\operatorname{vol}\inp{#1}}&#10;\renewcommand{\Vec}[1]   {\operatorname{vec}\inp{#1}}&#10;\renewcommand{\Div}[1]   {\T{\nabla} \, #1}&#10;\newcommand{\Diag}[1]    {\operatorname{diag}\inp{#1}}&#10;\newcommand{\Dim}[1]     {\operatorname{dim}\inp{#1}}&#10;\newcommand{\Diagof}[1]  {\operatorname{diag}^{-1}\inp{#1}}&#10;\newcommand*{\diff}{\mathop{}\!\mathrm{d}} %e.g. $F(x) = \int\!f(x)\diff x$&#10;\newcommand{\Argmin}[1]{\underset{#1}{\operatorname{argmin}} \;}&#10;\newcommand{\Maxof}[1]{\underset{#1}{\operatorname{max}} \;}&#10;\newcommand{\Minof}[1]{\underset{#1}{\operatorname{min}} \;}&#10;&#10;\providecommand{\e}[1]{\ensuremath{\cdot 10^{#1}}}&#10;&#10;%workaround for mathbold in cool, cf. http://tex.stackexchange.com/questions/97910&#10;\let\oldmb\mathbold&#10;\protected\def\mathbold{\oldmb}&#10;&#10;\newcommand{\CB} [1]{{\color{#1}     $\bullet$}}&#10;\newcommand{\CBB}[2]{{\color[#1]{#2} $\bullet$}}&#10;&#10;\newcommand{\ie}{i.e.}&#10;\newcommand{\Ie}{I.e.}&#10;\newcommand{\eg}{e.g.}&#10;\newcommand{\Eg}{E.g.}&#10;\newcommand{\cf}{cf.\ }&#10;\newcommand{\Cf}{Cf.\ }&#10;\newcommand{\etc}{etc.\ }&#10;\newcommand{\wrt}{w.r.t.\ }&#10;\newcommand{\Wrt}{W.r.t.\ }&#10;% \newcommand{\wlog}{w.l.o.g.~}&#10;\newcommand{\Wlog}{W.l.o.g.\ }&#10;\newcommand{\resp}{resp.\ }&#10;\newcommand{\etal}{et al.\ }&#10;&#10;\newtheorem{theorem}{Theorem}&#10;\newtheorem{definition}{Definition}&#10;\newtheorem{expectation}{Expectation}&#10;\newtheorem{problem}{Problem}&#10;%\newtheorem{algorithm}{Algorithm}&#10;&#10;%\newenvironment{fshaded}{%&#10;%\def\FrameCommand{\fcolorbox{framecolor}{shadecolor}}%&#10;%\MakeFramed {\FrameRestore}}%&#10;%{\endMakeFramed}&#10;%&#10;%\newtheorem{theorem}{Theorem}[section]&#10;%&#10;%\newenvironment{fdfn}[1][]{&#10;%\definecolor{shadecolor}{rgb}{.9,.9,1}%DEFINITION_COLORBOX&#10;%\definecolor{framecolor}{rgb}{1,1,1}%&#10;%\begin{fshaded}\begin{theorem}[#1]}{\end{theorem}\end{fshaded}}&#10;%&#10;%&#10;%\begin{fdfn}[Blash]&#10;%Eine Zahlenfolge ...&#10;%\end{fdfn}&#10;%&#10;%\begin{fdfn}[Test]&#10;%Eine Zahlenfolge ...&#10;%\end{fdfn}&#10;&#10;% :mode=latex: %&#10;&#10;\begin{document}&#10;&#10;$f_{111}$&#10;&#10;\end{document}"/>
  <p:tag name="IGUANATEXSIZE" val="22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%\usepackage[osf,sc]{mathpazo}&#10;\usepackage{cool}&#10;\pagestyle{empty}&#10;&#10;%!TEX root = diss.tex&#10;&#10;%%%%%%%%%%%%%%%%%%%%%%%%%%%%%%%%%%%%%%%%%%%%%%%%%%%%%%%%%%%%%&#10;%% LaTeX math macros&#10;%%%%%%%%%%%%%%%%%%%%%%%%%%%%%%%%%%%%%%%%%%%%%%%%%%%%%%%%%%%%%&#10;&#10;\newcommand{\mySetNotation}[1]{{\mathbb{#1}}}&#10;\newcommand{\RRSet}{{\mySetNotation{R}}}&#10;\newcommand{\EESet}{{\mySetNotation{E}}}&#10;\newcommand{\NNSet}{{\mySetNotation{N}}}&#10;\newcommand{\QQSet}{{\mySetNotation{Q}}}&#10;&#10;\newcommand{\myBoldNotation}[1]{{\mathbf #1}}&#10;%\newcommand{\myBoldNotation}[1]{{\mathbold{#1}}} %for euler math&#10;\newcommand{\va}   {{\myBoldNotation{a}}}&#10;\newcommand{\vb}   {{\myBoldNotation{b}}}&#10;\newcommand{\vc}   {{\myBoldNotation{c}}}&#10;\newcommand{\vd}   {{\myBoldNotation{d}}}&#10;\newcommand{\ve}   {{\myBoldNotation{e}}}&#10;\newcommand{\vf}   {{\myBoldNotation{f}}}&#10;\newcommand{\vg}   {{\myBoldNotation{g}}}&#10;\newcommand{\vh}   {{\myBoldNotation{h}}}&#10;\newcommand{\vi}   {{\myBoldNotation{i}}}&#10;\newcommand{\vj}   {{\myBoldNotation{j}}}&#10;\newcommand{\vk}   {{\myBoldNotation{k}}}&#10;\newcommand{\vl}   {{\myBoldNotation{l}}}&#10;\newcommand{\vm}   {{\myBoldNotation{m}}}&#10;\newcommand{\vn}   {{\myBoldNotation{n}}}&#10;\newcommand{\nn}   {{\myBoldNotation{n}}}&#10;\newcommand{\vo}   {{\myBoldNotation{o}}}&#10;\newcommand{\vp}   {{\myBoldNotation{p}}}&#10;\newcommand{\pp}   {{\myBoldNotation{p}}}&#10;\newcommand{\vq}   {{\myBoldNotation{q}}}&#10;\newcommand{\vr}   {{\myBoldNotation{r}}}&#10;\newcommand{\vs}   {{\myBoldNotation{s}}}&#10;\newcommand{\vt}   {{\myBoldNotation{t}}}&#10;\newcommand{\vu}   {{\myBoldNotation{u}}}&#10;\newcommand{\vv}   {{\myBoldNotation{v}}}&#10;\newcommand{\vw}   {{\myBoldNotation{w}}}&#10;\newcommand{\vx}   {{\myBoldNotation{x}}}&#10;\newcommand{\vy}   {{\myBoldNotation{y}}}&#10;\newcommand{\vz}   {{\myBoldNotation{z}}}&#10;\newcommand{\vNull}{{\myBoldNotation{0}}}&#10;\newcommand{\vOne} {{\myBoldNotation{1}}}&#10;&#10;\newcommand{\mA}   {{\myBoldNotation{A}}}&#10;\newcommand{\mB}   {{\myBoldNotation{B}}}&#10;\newcommand{\mC}   {{\myBoldNotation{C}}}&#10;\newcommand{\mD}   {{\myBoldNotation{D}}}&#10;\newcommand{\mE}   {{\myBoldNotation{E}}}&#10;\newcommand{\mF}   {{\myBoldNotation{F}}}&#10;\newcommand{\mG}   {{\myBoldNotation{G}}}&#10;\newcommand{\mH}   {{\myBoldNotation{H}}}&#10;\newcommand{\mI}   {{\myBoldNotation{I}}}&#10;\newcommand{\mJ}   {{\myBoldNotation{J}}}&#10;\newcommand{\mK}   {{\myBoldNotation{K}}}&#10;\newcommand{\mL}   {{\myBoldNotation{L}}}&#10;\newcommand{\mM}   {{\myBoldNotation{M}}}&#10;\newcommand{\mN}   {{\myBoldNotation{N}}}&#10;\newcommand{\mO}   {{\myBoldNotation{O}}}&#10;\newcommand{\mP}   {{\myBoldNotation{P}}}&#10;\newcommand{\mQ}   {{\myBoldNotation{Q}}}&#10;\newcommand{\mR}   {{\myBoldNotation{R}}}&#10;\newcommand{\mS}   {{\myBoldNotation{S}}}&#10;\newcommand{\mT}   {{\myBoldNotation{T}}}&#10;\newcommand{\mU}   {{\myBoldNotation{U}}}&#10;\newcommand{\mV}   {{\myBoldNotation{V}}}&#10;\newcommand{\mW}   {{\myBoldNotation{W}}}&#10;\newcommand{\mX}   {{\myBoldNotation{X}}}&#10;\newcommand{\mY}   {{\myBoldNotation{Y}}}&#10;\newcommand{\mZ}   {{\myBoldNotation{Z}}}&#10;\newcommand{\mNull}{{\myBoldNotation{0}}}&#10;&#10;%\newcommand{\myBoldGreekNotation}[1]{\boldsymbol{#1}}&#10;\newcommand{\myBoldGreekNotationLower}[1]{{\bm{#1}}}&#10;\newcommand{\myBoldGreekNotationUpper}[1]{{\bm{#1}}}&#10;\newcommand{\balpha}  {{\myBoldGreekNotationLower{\alpha}  }}&#10;\newcommand{\bbeta}   {{\myBoldGreekNotationLower{\beta}   }}&#10;\newcommand{\bgamma}  {{\myBoldGreekNotationLower{\gamma}  }}&#10;\newcommand{\bdelta}  {{\myBoldGreekNotationLower{\delta}  }}&#10;\newcommand{\bepsilon}{{\myBoldGreekNotationLower{\epsilon}}}&#10;\newcommand{\bzeta}   {{\myBoldGreekNotationLower{\zeta}   }}&#10;\newcommand{\btheta}  {{\myBoldGreekNotationLower{\theta}  }}&#10;\newcommand{\biota}   {{\myBoldGreekNotationLower{\iota}   }}&#10;\newcommand{\bkappa}  {{\myBoldGreekNotationLower{\kappa}  }}&#10;\newcommand{\blambda} {{\myBoldGreekNotationLower{\lambda} }}&#10;\newcommand{\bmu}     {{\myBoldGreekNotationLower{\mu}     }}&#10;\newcommand{\bnu}     {{\myBoldGreekNotationLower{\nu}     }}&#10;\newcommand{\bxi}     {{\myBoldGreekNotationLower{\xi}     }}&#10;\newcommand{\bomicron}{{\myBoldGreekNotationLower{\omicron}}}&#10;\newcommand{\bpi}     {{\myBoldGreekNotationLower{\pi}     }}&#10;\newcommand{\brho}    {{\myBoldGreekNotationLower{\rho}    }}&#10;\newcommand{\bsigma}  {{\myBoldGreekNotationLower{\sigma}  }}&#10;\newcommand{\btau}    {{\myBoldGreekNotationLower{\tau}    }}&#10;\newcommand{\bupsilon}{{\myBoldGreekNotationLower{\upsilon}}}&#10;\newcommand{\bphi}    {{\myBoldGreekNotationLower{\phi}    }}&#10;\newcommand{\bchi}    {{\myBoldGreekNotationLower{\chi}    }}&#10;\newcommand{\bpsi}    {{\myBoldGreekNotationLower{\psi}    }}&#10;\newcommand{\bomega}  {{\myBoldGreekNotationLower{\omega}  }}&#10;&#10;\newcommand{\bGamma}  {{\myBoldGreekNotationUpper{\Gamma}  }}&#10;\newcommand{\bDelta}  {{\myBoldGreekNotationUpper{\Delta}  }}&#10;\newcommand{\bTheta}  {{\myBoldGreekNotationUpper{\Theta}  }}&#10;\newcommand{\bLambda} {{\myBoldGreekNotationUpper{\Lambda} }}&#10;\newcommand{\bXi}     {{\myBoldGreekNotationUpper{\Xi}     }}&#10;\newcommand{\bPi}     {{\myBoldGreekNotationUpper{\Pi}     }}&#10;\newcommand{\bSigma}  {{\myBoldGreekNotationUpper{\Sigma}  }}&#10;\newcommand{\bUpsilon}{{\myBoldGreekNotationUpper{\Upsilon}}}&#10;\newcommand{\bPhi}    {{\myBoldGreekNotationUpper{\Phi}    }}&#10;\newcommand{\bPsi}    {{\myBoldGreekNotationUpper{\Psi}    }}&#10;\newcommand{\bOmega}  {{\myBoldGreekNotationUpper{\Omega}  }}&#10;&#10;\newcommand{\inn}[2][0cm]{\mathopen{}\left|{#2}\parbox[h][#1]{0cm}{}\right|}&#10;\newcommand{\invn}[2][0cm]{\mathopen{}\left|\left|{#2}\parbox[h][#1]{0cm}{}\right|\right|}&#10;&#10;%\newcommand{\Sa}{{\mathbf {Sa}}}&#10;%\newcommand{\Topo}{{\mathbf {Topo}}}&#10;%\newcommand{\Sep}{{\mathbf {Sep}}}&#10;%\newcommand{\Str}{{\mathbf {Str}}}&#10;%\newcommand{\Reg}{{\mathbf {Reg}}}&#10;&#10;%\newcommand{\PPhi}{{\pmb \Phi}}&#10;%\newcommand{\PPi}{{\pmb \Pi}}&#10;%\newcommand{\PPhi}{{\bm \Phi}}&#10;%\newcommand{\PPi}{{\bm \Pi}}&#10;\newcommand{\PPhi}{{\Phi}}&#10;\newcommand{\PPi}{{\Pi}}&#10;\newcommand{\ppi}{{\pi}}&#10;\newcommand{\ggam}{{\gamma}}&#10;&#10;\newcommand{\cA}{{\mathcal A}}&#10;\newcommand{\cB}{{\mathcal B}}&#10;\newcommand{\cC}{{\mathcal C}}&#10;\newcommand{\cD}{{\mathcal D}}&#10;\newcommand{\cE}{{\mathcal E}}&#10;\newcommand{\cF}{{\mathcal F}}&#10;\newcommand{\cG}{{\mathcal G}}&#10;\newcommand{\cH}{{\mathcal H}}&#10;\newcommand{\cI}{{\mathcal I}}&#10;\newcommand{\cJ}{{\mathcal J}}&#10;\newcommand{\cK}{{\mathcal K}}&#10;\newcommand{\cL}{{\mathcal L}}&#10;\newcommand{\cM}{{\mathcal M}}&#10;\newcommand{\cN}{{\mathcal N}}&#10;\newcommand{\cO}{{\mathcal O}}&#10;\newcommand{\cP}{{\mathcal P}}&#10;\newcommand{\cQ}{{\mathcal Q}}&#10;\newcommand{\cR}{{\mathcal R}}&#10;\newcommand{\cS}{{\mathcal S}}&#10;\newcommand{\cT}{{\mathcal T}}&#10;\newcommand{\cU}{{\mathcal U}}&#10;\newcommand{\cV}{{\mathcal V}}&#10;\newcommand{\cW}{{\mathcal W}}&#10;\newcommand{\cX}{{\mathcal X}}&#10;\newcommand{\cY}{{\mathcal Y}}&#10;\newcommand{\cZ}{{\mathcal Z}}&#10;&#10;\newcommand{\ca}{{\mathcal a}}&#10;\newcommand{\cb}{{\mathcal b}}&#10;\newcommand{\cc}{{\mathcal c}}&#10;\newcommand{\cd}{{\mathcal d}}&#10;\newcommand{\ce}{{\mathcal e}}&#10;%\newcommand{\cf}{{\mathcal f}}&#10;\newcommand{\cg}{{\mathcal g}}&#10;\newcommand{\ch}{{\mathcal h}}&#10;\newcommand{\ci}{{\mathcal i}}&#10;\newcommand{\cj}{{\mathcal j}}&#10;%\newcommand{\ck}{{\mathcal k}}&#10;\newcommand{\cl}{{\mathcal l}}&#10;\newcommand{\cm}{{\mathcal m}}&#10;\newcommand{\cn}{{\mathcal n}}&#10;\newcommand{\co}{{\mathcal o}}&#10;\newcommand{\cp}{{\mathcal p}}&#10;\newcommand{\cq}{{\mathcal q}}&#10;%\newcommand{\cr}{{\mathcal r}}&#10;\newcommand{\cs}{{\mathcal s}}&#10;\newcommand{\ct}{{\mathcal t}}&#10;\newcommand{\cu}{{\mathcal u}}&#10;\newcommand{\cv}{{\mathcal v}}&#10;\newcommand{\cw}{{\mathcal w}}&#10;\newcommand{\cx}{{\mathcal x}}&#10;\newcommand{\cy}{{\mathcal y}}&#10;\newcommand{\cz}{{\mathcal z}}&#10;&#10;%cool package Styles&#10;\Style{IdentityMatrixSymb=\mI,%&#10;       DSymb={\mathrm d},%&#10;       IntegrateDifferentialDSymb={\mathrm d},%&#10;       TrParen=p,%&#10;       DetParen=p}&#10;\Style{DDisplayFunc=outset}&#10;\renewcommand{\Transpose}[1]{ {#1}^\Transp }&#10;\newcommand{\TransposeInv}[1]{ {#1}^{-\Transp} }&#10;\newcommand{\T}[1]{\Transpose{#1}}&#10;\newcommand{\TInv}[1]{\TransposeInv{#1}}&#10;\newcommand{\Inv}[1]{ {#1}^{-1} }&#10;\newcommand{\Transp}{{{\mathrm T}}}&#10;      &#10;\newcommand{\Rank}[1]    {\operatorname{rank}\inp{#1}}&#10;\newcommand{\Vol}[1]     {\operatorname{vol}\inp{#1}}&#10;\renewcommand{\Vec}[1]   {\operatorname{vec}\inp{#1}}&#10;\renewcommand{\Div}[1]   {\T{\nabla} \, #1}&#10;\newcommand{\Diag}[1]    {\operatorname{diag}\inp{#1}}&#10;\newcommand{\Dim}[1]     {\operatorname{dim}\inp{#1}}&#10;\newcommand{\Diagof}[1]  {\operatorname{diag}^{-1}\inp{#1}}&#10;\newcommand*{\diff}{\mathop{}\!\mathrm{d}} %e.g. $F(x) = \int\!f(x)\diff x$&#10;\newcommand{\Argmin}[1]{\underset{#1}{\operatorname{argmin}} \;}&#10;\newcommand{\Maxof}[1]{\underset{#1}{\operatorname{max}} \;}&#10;\newcommand{\Minof}[1]{\underset{#1}{\operatorname{min}} \;}&#10;&#10;\providecommand{\e}[1]{\ensuremath{\cdot 10^{#1}}}&#10;&#10;%workaround for mathbold in cool, cf. http://tex.stackexchange.com/questions/97910&#10;\let\oldmb\mathbold&#10;\protected\def\mathbold{\oldmb}&#10;&#10;\newcommand{\CB} [1]{{\color{#1}     $\bullet$}}&#10;\newcommand{\CBB}[2]{{\color[#1]{#2} $\bullet$}}&#10;&#10;\newcommand{\ie}{i.e.}&#10;\newcommand{\Ie}{I.e.}&#10;\newcommand{\eg}{e.g.}&#10;\newcommand{\Eg}{E.g.}&#10;\newcommand{\cf}{cf.\ }&#10;\newcommand{\Cf}{Cf.\ }&#10;\newcommand{\etc}{etc.\ }&#10;\newcommand{\wrt}{w.r.t.\ }&#10;\newcommand{\Wrt}{W.r.t.\ }&#10;% \newcommand{\wlog}{w.l.o.g.~}&#10;\newcommand{\Wlog}{W.l.o.g.\ }&#10;\newcommand{\resp}{resp.\ }&#10;\newcommand{\etal}{et al.\ }&#10;&#10;\newtheorem{theorem}{Theorem}&#10;\newtheorem{definition}{Definition}&#10;\newtheorem{expectation}{Expectation}&#10;\newtheorem{problem}{Problem}&#10;%\newtheorem{algorithm}{Algorithm}&#10;&#10;%\newenvironment{fshaded}{%&#10;%\def\FrameCommand{\fcolorbox{framecolor}{shadecolor}}%&#10;%\MakeFramed {\FrameRestore}}%&#10;%{\endMakeFramed}&#10;%&#10;%\newtheorem{theorem}{Theorem}[section]&#10;%&#10;%\newenvironment{fdfn}[1][]{&#10;%\definecolor{shadecolor}{rgb}{.9,.9,1}%DEFINITION_COLORBOX&#10;%\definecolor{framecolor}{rgb}{1,1,1}%&#10;%\begin{fshaded}\begin{theorem}[#1]}{\end{theorem}\end{fshaded}}&#10;%&#10;%&#10;%\begin{fdfn}[Blash]&#10;%Eine Zahlenfolge ...&#10;%\end{fdfn}&#10;%&#10;%\begin{fdfn}[Test]&#10;%Eine Zahlenfolge ...&#10;%\end{fdfn}&#10;&#10;% :mode=latex: %&#10;&#10;\begin{document}&#10;&#10;\[&#10;f(x,y,z)\]&#10;&#10;\end{document}"/>
  <p:tag name="IGUANATEXSIZE" val="22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%\usepackage[osf,sc]{mathpazo}&#10;\usepackage{cool}&#10;\pagestyle{empty}&#10;&#10;%!TEX root = diss.tex&#10;&#10;%%%%%%%%%%%%%%%%%%%%%%%%%%%%%%%%%%%%%%%%%%%%%%%%%%%%%%%%%%%%%&#10;%% LaTeX math macros&#10;%%%%%%%%%%%%%%%%%%%%%%%%%%%%%%%%%%%%%%%%%%%%%%%%%%%%%%%%%%%%%&#10;&#10;\newcommand{\mySetNotation}[1]{{\mathbb{#1}}}&#10;\newcommand{\RRSet}{{\mySetNotation{R}}}&#10;\newcommand{\EESet}{{\mySetNotation{E}}}&#10;\newcommand{\NNSet}{{\mySetNotation{N}}}&#10;\newcommand{\QQSet}{{\mySetNotation{Q}}}&#10;&#10;\newcommand{\myBoldNotation}[1]{{\mathbf #1}}&#10;%\newcommand{\myBoldNotation}[1]{{\mathbold{#1}}} %for euler math&#10;\newcommand{\va}   {{\myBoldNotation{a}}}&#10;\newcommand{\vb}   {{\myBoldNotation{b}}}&#10;\newcommand{\vc}   {{\myBoldNotation{c}}}&#10;\newcommand{\vd}   {{\myBoldNotation{d}}}&#10;\newcommand{\ve}   {{\myBoldNotation{e}}}&#10;\newcommand{\vf}   {{\myBoldNotation{f}}}&#10;\newcommand{\vg}   {{\myBoldNotation{g}}}&#10;\newcommand{\vh}   {{\myBoldNotation{h}}}&#10;\newcommand{\vi}   {{\myBoldNotation{i}}}&#10;\newcommand{\vj}   {{\myBoldNotation{j}}}&#10;\newcommand{\vk}   {{\myBoldNotation{k}}}&#10;\newcommand{\vl}   {{\myBoldNotation{l}}}&#10;\newcommand{\vm}   {{\myBoldNotation{m}}}&#10;\newcommand{\vn}   {{\myBoldNotation{n}}}&#10;\newcommand{\nn}   {{\myBoldNotation{n}}}&#10;\newcommand{\vo}   {{\myBoldNotation{o}}}&#10;\newcommand{\vp}   {{\myBoldNotation{p}}}&#10;\newcommand{\pp}   {{\myBoldNotation{p}}}&#10;\newcommand{\vq}   {{\myBoldNotation{q}}}&#10;\newcommand{\vr}   {{\myBoldNotation{r}}}&#10;\newcommand{\vs}   {{\myBoldNotation{s}}}&#10;\newcommand{\vt}   {{\myBoldNotation{t}}}&#10;\newcommand{\vu}   {{\myBoldNotation{u}}}&#10;\newcommand{\vv}   {{\myBoldNotation{v}}}&#10;\newcommand{\vw}   {{\myBoldNotation{w}}}&#10;\newcommand{\vx}   {{\myBoldNotation{x}}}&#10;\newcommand{\vy}   {{\myBoldNotation{y}}}&#10;\newcommand{\vz}   {{\myBoldNotation{z}}}&#10;\newcommand{\vNull}{{\myBoldNotation{0}}}&#10;\newcommand{\vOne} {{\myBoldNotation{1}}}&#10;&#10;\newcommand{\mA}   {{\myBoldNotation{A}}}&#10;\newcommand{\mB}   {{\myBoldNotation{B}}}&#10;\newcommand{\mC}   {{\myBoldNotation{C}}}&#10;\newcommand{\mD}   {{\myBoldNotation{D}}}&#10;\newcommand{\mE}   {{\myBoldNotation{E}}}&#10;\newcommand{\mF}   {{\myBoldNotation{F}}}&#10;\newcommand{\mG}   {{\myBoldNotation{G}}}&#10;\newcommand{\mH}   {{\myBoldNotation{H}}}&#10;\newcommand{\mI}   {{\myBoldNotation{I}}}&#10;\newcommand{\mJ}   {{\myBoldNotation{J}}}&#10;\newcommand{\mK}   {{\myBoldNotation{K}}}&#10;\newcommand{\mL}   {{\myBoldNotation{L}}}&#10;\newcommand{\mM}   {{\myBoldNotation{M}}}&#10;\newcommand{\mN}   {{\myBoldNotation{N}}}&#10;\newcommand{\mO}   {{\myBoldNotation{O}}}&#10;\newcommand{\mP}   {{\myBoldNotation{P}}}&#10;\newcommand{\mQ}   {{\myBoldNotation{Q}}}&#10;\newcommand{\mR}   {{\myBoldNotation{R}}}&#10;\newcommand{\mS}   {{\myBoldNotation{S}}}&#10;\newcommand{\mT}   {{\myBoldNotation{T}}}&#10;\newcommand{\mU}   {{\myBoldNotation{U}}}&#10;\newcommand{\mV}   {{\myBoldNotation{V}}}&#10;\newcommand{\mW}   {{\myBoldNotation{W}}}&#10;\newcommand{\mX}   {{\myBoldNotation{X}}}&#10;\newcommand{\mY}   {{\myBoldNotation{Y}}}&#10;\newcommand{\mZ}   {{\myBoldNotation{Z}}}&#10;\newcommand{\mNull}{{\myBoldNotation{0}}}&#10;&#10;%\newcommand{\myBoldGreekNotation}[1]{\boldsymbol{#1}}&#10;\newcommand{\myBoldGreekNotationLower}[1]{{\bm{#1}}}&#10;\newcommand{\myBoldGreekNotationUpper}[1]{{\bm{#1}}}&#10;\newcommand{\balpha}  {{\myBoldGreekNotationLower{\alpha}  }}&#10;\newcommand{\bbeta}   {{\myBoldGreekNotationLower{\beta}   }}&#10;\newcommand{\bgamma}  {{\myBoldGreekNotationLower{\gamma}  }}&#10;\newcommand{\bdelta}  {{\myBoldGreekNotationLower{\delta}  }}&#10;\newcommand{\bepsilon}{{\myBoldGreekNotationLower{\epsilon}}}&#10;\newcommand{\bzeta}   {{\myBoldGreekNotationLower{\zeta}   }}&#10;\newcommand{\btheta}  {{\myBoldGreekNotationLower{\theta}  }}&#10;\newcommand{\biota}   {{\myBoldGreekNotationLower{\iota}   }}&#10;\newcommand{\bkappa}  {{\myBoldGreekNotationLower{\kappa}  }}&#10;\newcommand{\blambda} {{\myBoldGreekNotationLower{\lambda} }}&#10;\newcommand{\bmu}     {{\myBoldGreekNotationLower{\mu}     }}&#10;\newcommand{\bnu}     {{\myBoldGreekNotationLower{\nu}     }}&#10;\newcommand{\bxi}     {{\myBoldGreekNotationLower{\xi}     }}&#10;\newcommand{\bomicron}{{\myBoldGreekNotationLower{\omicron}}}&#10;\newcommand{\bpi}     {{\myBoldGreekNotationLower{\pi}     }}&#10;\newcommand{\brho}    {{\myBoldGreekNotationLower{\rho}    }}&#10;\newcommand{\bsigma}  {{\myBoldGreekNotationLower{\sigma}  }}&#10;\newcommand{\btau}    {{\myBoldGreekNotationLower{\tau}    }}&#10;\newcommand{\bupsilon}{{\myBoldGreekNotationLower{\upsilon}}}&#10;\newcommand{\bphi}    {{\myBoldGreekNotationLower{\phi}    }}&#10;\newcommand{\bchi}    {{\myBoldGreekNotationLower{\chi}    }}&#10;\newcommand{\bpsi}    {{\myBoldGreekNotationLower{\psi}    }}&#10;\newcommand{\bomega}  {{\myBoldGreekNotationLower{\omega}  }}&#10;&#10;\newcommand{\bGamma}  {{\myBoldGreekNotationUpper{\Gamma}  }}&#10;\newcommand{\bDelta}  {{\myBoldGreekNotationUpper{\Delta}  }}&#10;\newcommand{\bTheta}  {{\myBoldGreekNotationUpper{\Theta}  }}&#10;\newcommand{\bLambda} {{\myBoldGreekNotationUpper{\Lambda} }}&#10;\newcommand{\bXi}     {{\myBoldGreekNotationUpper{\Xi}     }}&#10;\newcommand{\bPi}     {{\myBoldGreekNotationUpper{\Pi}     }}&#10;\newcommand{\bSigma}  {{\myBoldGreekNotationUpper{\Sigma}  }}&#10;\newcommand{\bUpsilon}{{\myBoldGreekNotationUpper{\Upsilon}}}&#10;\newcommand{\bPhi}    {{\myBoldGreekNotationUpper{\Phi}    }}&#10;\newcommand{\bPsi}    {{\myBoldGreekNotationUpper{\Psi}    }}&#10;\newcommand{\bOmega}  {{\myBoldGreekNotationUpper{\Omega}  }}&#10;&#10;\newcommand{\inn}[2][0cm]{\mathopen{}\left|{#2}\parbox[h][#1]{0cm}{}\right|}&#10;\newcommand{\invn}[2][0cm]{\mathopen{}\left|\left|{#2}\parbox[h][#1]{0cm}{}\right|\right|}&#10;&#10;%\newcommand{\Sa}{{\mathbf {Sa}}}&#10;%\newcommand{\Topo}{{\mathbf {Topo}}}&#10;%\newcommand{\Sep}{{\mathbf {Sep}}}&#10;%\newcommand{\Str}{{\mathbf {Str}}}&#10;%\newcommand{\Reg}{{\mathbf {Reg}}}&#10;&#10;%\newcommand{\PPhi}{{\pmb \Phi}}&#10;%\newcommand{\PPi}{{\pmb \Pi}}&#10;%\newcommand{\PPhi}{{\bm \Phi}}&#10;%\newcommand{\PPi}{{\bm \Pi}}&#10;\newcommand{\PPhi}{{\Phi}}&#10;\newcommand{\PPi}{{\Pi}}&#10;\newcommand{\ppi}{{\pi}}&#10;\newcommand{\ggam}{{\gamma}}&#10;&#10;\newcommand{\cA}{{\mathcal A}}&#10;\newcommand{\cB}{{\mathcal B}}&#10;\newcommand{\cC}{{\mathcal C}}&#10;\newcommand{\cD}{{\mathcal D}}&#10;\newcommand{\cE}{{\mathcal E}}&#10;\newcommand{\cF}{{\mathcal F}}&#10;\newcommand{\cG}{{\mathcal G}}&#10;\newcommand{\cH}{{\mathcal H}}&#10;\newcommand{\cI}{{\mathcal I}}&#10;\newcommand{\cJ}{{\mathcal J}}&#10;\newcommand{\cK}{{\mathcal K}}&#10;\newcommand{\cL}{{\mathcal L}}&#10;\newcommand{\cM}{{\mathcal M}}&#10;\newcommand{\cN}{{\mathcal N}}&#10;\newcommand{\cO}{{\mathcal O}}&#10;\newcommand{\cP}{{\mathcal P}}&#10;\newcommand{\cQ}{{\mathcal Q}}&#10;\newcommand{\cR}{{\mathcal R}}&#10;\newcommand{\cS}{{\mathcal S}}&#10;\newcommand{\cT}{{\mathcal T}}&#10;\newcommand{\cU}{{\mathcal U}}&#10;\newcommand{\cV}{{\mathcal V}}&#10;\newcommand{\cW}{{\mathcal W}}&#10;\newcommand{\cX}{{\mathcal X}}&#10;\newcommand{\cY}{{\mathcal Y}}&#10;\newcommand{\cZ}{{\mathcal Z}}&#10;&#10;\newcommand{\ca}{{\mathcal a}}&#10;\newcommand{\cb}{{\mathcal b}}&#10;\newcommand{\cc}{{\mathcal c}}&#10;\newcommand{\cd}{{\mathcal d}}&#10;\newcommand{\ce}{{\mathcal e}}&#10;%\newcommand{\cf}{{\mathcal f}}&#10;\newcommand{\cg}{{\mathcal g}}&#10;\newcommand{\ch}{{\mathcal h}}&#10;\newcommand{\ci}{{\mathcal i}}&#10;\newcommand{\cj}{{\mathcal j}}&#10;%\newcommand{\ck}{{\mathcal k}}&#10;\newcommand{\cl}{{\mathcal l}}&#10;\newcommand{\cm}{{\mathcal m}}&#10;\newcommand{\cn}{{\mathcal n}}&#10;\newcommand{\co}{{\mathcal o}}&#10;\newcommand{\cp}{{\mathcal p}}&#10;\newcommand{\cq}{{\mathcal q}}&#10;%\newcommand{\cr}{{\mathcal r}}&#10;\newcommand{\cs}{{\mathcal s}}&#10;\newcommand{\ct}{{\mathcal t}}&#10;\newcommand{\cu}{{\mathcal u}}&#10;\newcommand{\cv}{{\mathcal v}}&#10;\newcommand{\cw}{{\mathcal w}}&#10;\newcommand{\cx}{{\mathcal x}}&#10;\newcommand{\cy}{{\mathcal y}}&#10;\newcommand{\cz}{{\mathcal z}}&#10;&#10;%cool package Styles&#10;\Style{IdentityMatrixSymb=\mI,%&#10;       DSymb={\mathrm d},%&#10;       IntegrateDifferentialDSymb={\mathrm d},%&#10;       TrParen=p,%&#10;       DetParen=p}&#10;\Style{DDisplayFunc=outset}&#10;\renewcommand{\Transpose}[1]{ {#1}^\Transp }&#10;\newcommand{\TransposeInv}[1]{ {#1}^{-\Transp} }&#10;\newcommand{\T}[1]{\Transpose{#1}}&#10;\newcommand{\TInv}[1]{\TransposeInv{#1}}&#10;\newcommand{\Inv}[1]{ {#1}^{-1} }&#10;\newcommand{\Transp}{{{\mathrm T}}}&#10;      &#10;\newcommand{\Rank}[1]    {\operatorname{rank}\inp{#1}}&#10;\newcommand{\Vol}[1]     {\operatorname{vol}\inp{#1}}&#10;\renewcommand{\Vec}[1]   {\operatorname{vec}\inp{#1}}&#10;\renewcommand{\Div}[1]   {\T{\nabla} \, #1}&#10;\newcommand{\Diag}[1]    {\operatorname{diag}\inp{#1}}&#10;\newcommand{\Dim}[1]     {\operatorname{dim}\inp{#1}}&#10;\newcommand{\Diagof}[1]  {\operatorname{diag}^{-1}\inp{#1}}&#10;\newcommand*{\diff}{\mathop{}\!\mathrm{d}} %e.g. $F(x) = \int\!f(x)\diff x$&#10;\newcommand{\Argmin}[1]{\underset{#1}{\operatorname{argmin}} \;}&#10;\newcommand{\Maxof}[1]{\underset{#1}{\operatorname{max}} \;}&#10;\newcommand{\Minof}[1]{\underset{#1}{\operatorname{min}} \;}&#10;&#10;\providecommand{\e}[1]{\ensuremath{\cdot 10^{#1}}}&#10;&#10;%workaround for mathbold in cool, cf. http://tex.stackexchange.com/questions/97910&#10;\let\oldmb\mathbold&#10;\protected\def\mathbold{\oldmb}&#10;&#10;\newcommand{\CB} [1]{{\color{#1}     $\bullet$}}&#10;\newcommand{\CBB}[2]{{\color[#1]{#2} $\bullet$}}&#10;&#10;\newcommand{\ie}{i.e.}&#10;\newcommand{\Ie}{I.e.}&#10;\newcommand{\eg}{e.g.}&#10;\newcommand{\Eg}{E.g.}&#10;\newcommand{\cf}{cf.\ }&#10;\newcommand{\Cf}{Cf.\ }&#10;\newcommand{\etc}{etc.\ }&#10;\newcommand{\wrt}{w.r.t.\ }&#10;\newcommand{\Wrt}{W.r.t.\ }&#10;% \newcommand{\wlog}{w.l.o.g.~}&#10;\newcommand{\Wlog}{W.l.o.g.\ }&#10;\newcommand{\resp}{resp.\ }&#10;\newcommand{\etal}{et al.\ }&#10;&#10;\newtheorem{theorem}{Theorem}&#10;\newtheorem{definition}{Definition}&#10;\newtheorem{expectation}{Expectation}&#10;\newtheorem{problem}{Problem}&#10;%\newtheorem{algorithm}{Algorithm}&#10;&#10;%\newenvironment{fshaded}{%&#10;%\def\FrameCommand{\fcolorbox{framecolor}{shadecolor}}%&#10;%\MakeFramed {\FrameRestore}}%&#10;%{\endMakeFramed}&#10;%&#10;%\newtheorem{theorem}{Theorem}[section]&#10;%&#10;%\newenvironment{fdfn}[1][]{&#10;%\definecolor{shadecolor}{rgb}{.9,.9,1}%DEFINITION_COLORBOX&#10;%\definecolor{framecolor}{rgb}{1,1,1}%&#10;%\begin{fshaded}\begin{theorem}[#1]}{\end{theorem}\end{fshaded}}&#10;%&#10;%&#10;%\begin{fdfn}[Blash]&#10;%Eine Zahlenfolge ...&#10;%\end{fdfn}&#10;%&#10;%\begin{fdfn}[Test]&#10;%Eine Zahlenfolge ...&#10;%\end{fdfn}&#10;&#10;% :mode=latex: %&#10;&#10;\begin{document}&#10;&#10;\[&#10;\nabla f(x,y,z) = \begin{pmatrix} \frac{\partial}{\partial x} \\ \frac{\partial}{\partial y} \\ \frac{\partial}{\partial z} \end{pmatrix}&#10;\, f(x,y,z)&#10;\]&#10;&#10;\end{document}"/>
  <p:tag name="IGUANATEXSIZE" val="24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%\usepackage[osf,sc]{mathpazo}&#10;\usepackage{cool}&#10;\pagestyle{empty}&#10;&#10;%!TEX root = diss.tex&#10;&#10;%%%%%%%%%%%%%%%%%%%%%%%%%%%%%%%%%%%%%%%%%%%%%%%%%%%%%%%%%%%%%&#10;%% LaTeX math macros&#10;%%%%%%%%%%%%%%%%%%%%%%%%%%%%%%%%%%%%%%%%%%%%%%%%%%%%%%%%%%%%%&#10;&#10;\newcommand{\mySetNotation}[1]{{\mathbb{#1}}}&#10;\newcommand{\RRSet}{{\mySetNotation{R}}}&#10;\newcommand{\EESet}{{\mySetNotation{E}}}&#10;\newcommand{\NNSet}{{\mySetNotation{N}}}&#10;\newcommand{\QQSet}{{\mySetNotation{Q}}}&#10;&#10;\newcommand{\myBoldNotation}[1]{{\mathbf #1}}&#10;%\newcommand{\myBoldNotation}[1]{{\mathbold{#1}}} %for euler math&#10;\newcommand{\va}   {{\myBoldNotation{a}}}&#10;\newcommand{\vb}   {{\myBoldNotation{b}}}&#10;\newcommand{\vc}   {{\myBoldNotation{c}}}&#10;\newcommand{\vd}   {{\myBoldNotation{d}}}&#10;\newcommand{\ve}   {{\myBoldNotation{e}}}&#10;\newcommand{\vf}   {{\myBoldNotation{f}}}&#10;\newcommand{\vg}   {{\myBoldNotation{g}}}&#10;\newcommand{\vh}   {{\myBoldNotation{h}}}&#10;\newcommand{\vi}   {{\myBoldNotation{i}}}&#10;\newcommand{\vj}   {{\myBoldNotation{j}}}&#10;\newcommand{\vk}   {{\myBoldNotation{k}}}&#10;\newcommand{\vl}   {{\myBoldNotation{l}}}&#10;\newcommand{\vm}   {{\myBoldNotation{m}}}&#10;\newcommand{\vn}   {{\myBoldNotation{n}}}&#10;\newcommand{\nn}   {{\myBoldNotation{n}}}&#10;\newcommand{\vo}   {{\myBoldNotation{o}}}&#10;\newcommand{\vp}   {{\myBoldNotation{p}}}&#10;\newcommand{\pp}   {{\myBoldNotation{p}}}&#10;\newcommand{\vq}   {{\myBoldNotation{q}}}&#10;\newcommand{\vr}   {{\myBoldNotation{r}}}&#10;\newcommand{\vs}   {{\myBoldNotation{s}}}&#10;\newcommand{\vt}   {{\myBoldNotation{t}}}&#10;\newcommand{\vu}   {{\myBoldNotation{u}}}&#10;\newcommand{\vv}   {{\myBoldNotation{v}}}&#10;\newcommand{\vw}   {{\myBoldNotation{w}}}&#10;\newcommand{\vx}   {{\myBoldNotation{x}}}&#10;\newcommand{\vy}   {{\myBoldNotation{y}}}&#10;\newcommand{\vz}   {{\myBoldNotation{z}}}&#10;\newcommand{\vNull}{{\myBoldNotation{0}}}&#10;\newcommand{\vOne} {{\myBoldNotation{1}}}&#10;&#10;\newcommand{\mA}   {{\myBoldNotation{A}}}&#10;\newcommand{\mB}   {{\myBoldNotation{B}}}&#10;\newcommand{\mC}   {{\myBoldNotation{C}}}&#10;\newcommand{\mD}   {{\myBoldNotation{D}}}&#10;\newcommand{\mE}   {{\myBoldNotation{E}}}&#10;\newcommand{\mF}   {{\myBoldNotation{F}}}&#10;\newcommand{\mG}   {{\myBoldNotation{G}}}&#10;\newcommand{\mH}   {{\myBoldNotation{H}}}&#10;\newcommand{\mI}   {{\myBoldNotation{I}}}&#10;\newcommand{\mJ}   {{\myBoldNotation{J}}}&#10;\newcommand{\mK}   {{\myBoldNotation{K}}}&#10;\newcommand{\mL}   {{\myBoldNotation{L}}}&#10;\newcommand{\mM}   {{\myBoldNotation{M}}}&#10;\newcommand{\mN}   {{\myBoldNotation{N}}}&#10;\newcommand{\mO}   {{\myBoldNotation{O}}}&#10;\newcommand{\mP}   {{\myBoldNotation{P}}}&#10;\newcommand{\mQ}   {{\myBoldNotation{Q}}}&#10;\newcommand{\mR}   {{\myBoldNotation{R}}}&#10;\newcommand{\mS}   {{\myBoldNotation{S}}}&#10;\newcommand{\mT}   {{\myBoldNotation{T}}}&#10;\newcommand{\mU}   {{\myBoldNotation{U}}}&#10;\newcommand{\mV}   {{\myBoldNotation{V}}}&#10;\newcommand{\mW}   {{\myBoldNotation{W}}}&#10;\newcommand{\mX}   {{\myBoldNotation{X}}}&#10;\newcommand{\mY}   {{\myBoldNotation{Y}}}&#10;\newcommand{\mZ}   {{\myBoldNotation{Z}}}&#10;\newcommand{\mNull}{{\myBoldNotation{0}}}&#10;&#10;%\newcommand{\myBoldGreekNotation}[1]{\boldsymbol{#1}}&#10;\newcommand{\myBoldGreekNotationLower}[1]{{\bm{#1}}}&#10;\newcommand{\myBoldGreekNotationUpper}[1]{{\bm{#1}}}&#10;\newcommand{\balpha}  {{\myBoldGreekNotationLower{\alpha}  }}&#10;\newcommand{\bbeta}   {{\myBoldGreekNotationLower{\beta}   }}&#10;\newcommand{\bgamma}  {{\myBoldGreekNotationLower{\gamma}  }}&#10;\newcommand{\bdelta}  {{\myBoldGreekNotationLower{\delta}  }}&#10;\newcommand{\bepsilon}{{\myBoldGreekNotationLower{\epsilon}}}&#10;\newcommand{\bzeta}   {{\myBoldGreekNotationLower{\zeta}   }}&#10;\newcommand{\btheta}  {{\myBoldGreekNotationLower{\theta}  }}&#10;\newcommand{\biota}   {{\myBoldGreekNotationLower{\iota}   }}&#10;\newcommand{\bkappa}  {{\myBoldGreekNotationLower{\kappa}  }}&#10;\newcommand{\blambda} {{\myBoldGreekNotationLower{\lambda} }}&#10;\newcommand{\bmu}     {{\myBoldGreekNotationLower{\mu}     }}&#10;\newcommand{\bnu}     {{\myBoldGreekNotationLower{\nu}     }}&#10;\newcommand{\bxi}     {{\myBoldGreekNotationLower{\xi}     }}&#10;\newcommand{\bomicron}{{\myBoldGreekNotationLower{\omicron}}}&#10;\newcommand{\bpi}     {{\myBoldGreekNotationLower{\pi}     }}&#10;\newcommand{\brho}    {{\myBoldGreekNotationLower{\rho}    }}&#10;\newcommand{\bsigma}  {{\myBoldGreekNotationLower{\sigma}  }}&#10;\newcommand{\btau}    {{\myBoldGreekNotationLower{\tau}    }}&#10;\newcommand{\bupsilon}{{\myBoldGreekNotationLower{\upsilon}}}&#10;\newcommand{\bphi}    {{\myBoldGreekNotationLower{\phi}    }}&#10;\newcommand{\bchi}    {{\myBoldGreekNotationLower{\chi}    }}&#10;\newcommand{\bpsi}    {{\myBoldGreekNotationLower{\psi}    }}&#10;\newcommand{\bomega}  {{\myBoldGreekNotationLower{\omega}  }}&#10;&#10;\newcommand{\bGamma}  {{\myBoldGreekNotationUpper{\Gamma}  }}&#10;\newcommand{\bDelta}  {{\myBoldGreekNotationUpper{\Delta}  }}&#10;\newcommand{\bTheta}  {{\myBoldGreekNotationUpper{\Theta}  }}&#10;\newcommand{\bLambda} {{\myBoldGreekNotationUpper{\Lambda} }}&#10;\newcommand{\bXi}     {{\myBoldGreekNotationUpper{\Xi}     }}&#10;\newcommand{\bPi}     {{\myBoldGreekNotationUpper{\Pi}     }}&#10;\newcommand{\bSigma}  {{\myBoldGreekNotationUpper{\Sigma}  }}&#10;\newcommand{\bUpsilon}{{\myBoldGreekNotationUpper{\Upsilon}}}&#10;\newcommand{\bPhi}    {{\myBoldGreekNotationUpper{\Phi}    }}&#10;\newcommand{\bPsi}    {{\myBoldGreekNotationUpper{\Psi}    }}&#10;\newcommand{\bOmega}  {{\myBoldGreekNotationUpper{\Omega}  }}&#10;&#10;\newcommand{\inn}[2][0cm]{\mathopen{}\left|{#2}\parbox[h][#1]{0cm}{}\right|}&#10;\newcommand{\invn}[2][0cm]{\mathopen{}\left|\left|{#2}\parbox[h][#1]{0cm}{}\right|\right|}&#10;&#10;%\newcommand{\Sa}{{\mathbf {Sa}}}&#10;%\newcommand{\Topo}{{\mathbf {Topo}}}&#10;%\newcommand{\Sep}{{\mathbf {Sep}}}&#10;%\newcommand{\Str}{{\mathbf {Str}}}&#10;%\newcommand{\Reg}{{\mathbf {Reg}}}&#10;&#10;%\newcommand{\PPhi}{{\pmb \Phi}}&#10;%\newcommand{\PPi}{{\pmb \Pi}}&#10;%\newcommand{\PPhi}{{\bm \Phi}}&#10;%\newcommand{\PPi}{{\bm \Pi}}&#10;\newcommand{\PPhi}{{\Phi}}&#10;\newcommand{\PPi}{{\Pi}}&#10;\newcommand{\ppi}{{\pi}}&#10;\newcommand{\ggam}{{\gamma}}&#10;&#10;\newcommand{\cA}{{\mathcal A}}&#10;\newcommand{\cB}{{\mathcal B}}&#10;\newcommand{\cC}{{\mathcal C}}&#10;\newcommand{\cD}{{\mathcal D}}&#10;\newcommand{\cE}{{\mathcal E}}&#10;\newcommand{\cF}{{\mathcal F}}&#10;\newcommand{\cG}{{\mathcal G}}&#10;\newcommand{\cH}{{\mathcal H}}&#10;\newcommand{\cI}{{\mathcal I}}&#10;\newcommand{\cJ}{{\mathcal J}}&#10;\newcommand{\cK}{{\mathcal K}}&#10;\newcommand{\cL}{{\mathcal L}}&#10;\newcommand{\cM}{{\mathcal M}}&#10;\newcommand{\cN}{{\mathcal N}}&#10;\newcommand{\cO}{{\mathcal O}}&#10;\newcommand{\cP}{{\mathcal P}}&#10;\newcommand{\cQ}{{\mathcal Q}}&#10;\newcommand{\cR}{{\mathcal R}}&#10;\newcommand{\cS}{{\mathcal S}}&#10;\newcommand{\cT}{{\mathcal T}}&#10;\newcommand{\cU}{{\mathcal U}}&#10;\newcommand{\cV}{{\mathcal V}}&#10;\newcommand{\cW}{{\mathcal W}}&#10;\newcommand{\cX}{{\mathcal X}}&#10;\newcommand{\cY}{{\mathcal Y}}&#10;\newcommand{\cZ}{{\mathcal Z}}&#10;&#10;\newcommand{\ca}{{\mathcal a}}&#10;\newcommand{\cb}{{\mathcal b}}&#10;\newcommand{\cc}{{\mathcal c}}&#10;\newcommand{\cd}{{\mathcal d}}&#10;\newcommand{\ce}{{\mathcal e}}&#10;%\newcommand{\cf}{{\mathcal f}}&#10;\newcommand{\cg}{{\mathcal g}}&#10;\newcommand{\ch}{{\mathcal h}}&#10;\newcommand{\ci}{{\mathcal i}}&#10;\newcommand{\cj}{{\mathcal j}}&#10;%\newcommand{\ck}{{\mathcal k}}&#10;\newcommand{\cl}{{\mathcal l}}&#10;\newcommand{\cm}{{\mathcal m}}&#10;\newcommand{\cn}{{\mathcal n}}&#10;\newcommand{\co}{{\mathcal o}}&#10;\newcommand{\cp}{{\mathcal p}}&#10;\newcommand{\cq}{{\mathcal q}}&#10;%\newcommand{\cr}{{\mathcal r}}&#10;\newcommand{\cs}{{\mathcal s}}&#10;\newcommand{\ct}{{\mathcal t}}&#10;\newcommand{\cu}{{\mathcal u}}&#10;\newcommand{\cv}{{\mathcal v}}&#10;\newcommand{\cw}{{\mathcal w}}&#10;\newcommand{\cx}{{\mathcal x}}&#10;\newcommand{\cy}{{\mathcal y}}&#10;\newcommand{\cz}{{\mathcal z}}&#10;&#10;%cool package Styles&#10;\Style{IdentityMatrixSymb=\mI,%&#10;       DSymb={\mathrm d},%&#10;       IntegrateDifferentialDSymb={\mathrm d},%&#10;       TrParen=p,%&#10;       DetParen=p}&#10;\Style{DDisplayFunc=outset}&#10;\renewcommand{\Transpose}[1]{ {#1}^\Transp }&#10;\newcommand{\TransposeInv}[1]{ {#1}^{-\Transp} }&#10;\newcommand{\T}[1]{\Transpose{#1}}&#10;\newcommand{\TInv}[1]{\TransposeInv{#1}}&#10;\newcommand{\Inv}[1]{ {#1}^{-1} }&#10;\newcommand{\Transp}{{{\mathrm T}}}&#10;      &#10;\newcommand{\Rank}[1]    {\operatorname{rank}\inp{#1}}&#10;\newcommand{\Vol}[1]     {\operatorname{vol}\inp{#1}}&#10;\renewcommand{\Vec}[1]   {\operatorname{vec}\inp{#1}}&#10;\renewcommand{\Div}[1]   {\T{\nabla} \, #1}&#10;\newcommand{\Diag}[1]    {\operatorname{diag}\inp{#1}}&#10;\newcommand{\Dim}[1]     {\operatorname{dim}\inp{#1}}&#10;\newcommand{\Diagof}[1]  {\operatorname{diag}^{-1}\inp{#1}}&#10;\newcommand*{\diff}{\mathop{}\!\mathrm{d}} %e.g. $F(x) = \int\!f(x)\diff x$&#10;\newcommand{\Argmin}[1]{\underset{#1}{\operatorname{argmin}} \;}&#10;\newcommand{\Maxof}[1]{\underset{#1}{\operatorname{max}} \;}&#10;\newcommand{\Minof}[1]{\underset{#1}{\operatorname{min}} \;}&#10;&#10;\providecommand{\e}[1]{\ensuremath{\cdot 10^{#1}}}&#10;&#10;%workaround for mathbold in cool, cf. http://tex.stackexchange.com/questions/97910&#10;\let\oldmb\mathbold&#10;\protected\def\mathbold{\oldmb}&#10;&#10;\newcommand{\CB} [1]{{\color{#1}     $\bullet$}}&#10;\newcommand{\CBB}[2]{{\color[#1]{#2} $\bullet$}}&#10;&#10;\newcommand{\ie}{i.e.}&#10;\newcommand{\Ie}{I.e.}&#10;\newcommand{\eg}{e.g.}&#10;\newcommand{\Eg}{E.g.}&#10;\newcommand{\cf}{cf.\ }&#10;\newcommand{\Cf}{Cf.\ }&#10;\newcommand{\etc}{etc.\ }&#10;\newcommand{\wrt}{w.r.t.\ }&#10;\newcommand{\Wrt}{W.r.t.\ }&#10;% \newcommand{\wlog}{w.l.o.g.~}&#10;\newcommand{\Wlog}{W.l.o.g.\ }&#10;\newcommand{\resp}{resp.\ }&#10;\newcommand{\etal}{et al.\ }&#10;&#10;\newtheorem{theorem}{Theorem}&#10;\newtheorem{definition}{Definition}&#10;\newtheorem{expectation}{Expectation}&#10;\newtheorem{problem}{Problem}&#10;%\newtheorem{algorithm}{Algorithm}&#10;&#10;%\newenvironment{fshaded}{%&#10;%\def\FrameCommand{\fcolorbox{framecolor}{shadecolor}}%&#10;%\MakeFramed {\FrameRestore}}%&#10;%{\endMakeFramed}&#10;%&#10;%\newtheorem{theorem}{Theorem}[section]&#10;%&#10;%\newenvironment{fdfn}[1][]{&#10;%\definecolor{shadecolor}{rgb}{.9,.9,1}%DEFINITION_COLORBOX&#10;%\definecolor{framecolor}{rgb}{1,1,1}%&#10;%\begin{fshaded}\begin{theorem}[#1]}{\end{theorem}\end{fshaded}}&#10;%&#10;%&#10;%\begin{fdfn}[Blash]&#10;%Eine Zahlenfolge ...&#10;%\end{fdfn}&#10;%&#10;%\begin{fdfn}[Test]&#10;%Eine Zahlenfolge ...&#10;%\end{fdfn}&#10;&#10;% :mode=latex: %&#10;&#10;\begin{document}&#10;&#10;\[ = \begin{pmatrix} \frac{\partial f}{\partial x} \\ \frac{\partial f}{\partial y} \\ \frac{\partial f}{\partial z} \end{pmatrix}\]&#10;&#10;\end{document}"/>
  <p:tag name="IGUANATEXSIZE" val="24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%\usepackage[osf,sc]{mathpazo}&#10;\usepackage{cool}&#10;\usepackage{mathtools}&#10;\pagestyle{empty}&#10;&#10;%!TEX root = diss.tex&#10;&#10;%%%%%%%%%%%%%%%%%%%%%%%%%%%%%%%%%%%%%%%%%%%%%%%%%%%%%%%%%%%%%&#10;%% LaTeX math macros&#10;%%%%%%%%%%%%%%%%%%%%%%%%%%%%%%%%%%%%%%%%%%%%%%%%%%%%%%%%%%%%%&#10;&#10;\newcommand{\mySetNotation}[1]{{\mathbb{#1}}}&#10;\newcommand{\RRSet}{{\mySetNotation{R}}}&#10;\newcommand{\EESet}{{\mySetNotation{E}}}&#10;\newcommand{\NNSet}{{\mySetNotation{N}}}&#10;\newcommand{\QQSet}{{\mySetNotation{Q}}}&#10;&#10;\newcommand{\myBoldNotation}[1]{{\mathbf #1}}&#10;%\newcommand{\myBoldNotation}[1]{{\mathbold{#1}}} %for euler math&#10;\newcommand{\va}   {{\myBoldNotation{a}}}&#10;\newcommand{\vb}   {{\myBoldNotation{b}}}&#10;\newcommand{\vc}   {{\myBoldNotation{c}}}&#10;\newcommand{\vd}   {{\myBoldNotation{d}}}&#10;\newcommand{\ve}   {{\myBoldNotation{e}}}&#10;\newcommand{\vf}   {{\myBoldNotation{f}}}&#10;\newcommand{\vg}   {{\myBoldNotation{g}}}&#10;\newcommand{\vh}   {{\myBoldNotation{h}}}&#10;\newcommand{\vi}   {{\myBoldNotation{i}}}&#10;\newcommand{\vj}   {{\myBoldNotation{j}}}&#10;\newcommand{\vk}   {{\myBoldNotation{k}}}&#10;\newcommand{\vl}   {{\myBoldNotation{l}}}&#10;\newcommand{\vm}   {{\myBoldNotation{m}}}&#10;\newcommand{\vn}   {{\myBoldNotation{n}}}&#10;\newcommand{\nn}   {{\myBoldNotation{n}}}&#10;\newcommand{\vo}   {{\myBoldNotation{o}}}&#10;\newcommand{\vp}   {{\myBoldNotation{p}}}&#10;\newcommand{\pp}   {{\myBoldNotation{p}}}&#10;\newcommand{\vq}   {{\myBoldNotation{q}}}&#10;\newcommand{\vr}   {{\myBoldNotation{r}}}&#10;\newcommand{\vs}   {{\myBoldNotation{s}}}&#10;\newcommand{\vt}   {{\myBoldNotation{t}}}&#10;\newcommand{\vu}   {{\myBoldNotation{u}}}&#10;\newcommand{\vv}   {{\myBoldNotation{v}}}&#10;\newcommand{\vw}   {{\myBoldNotation{w}}}&#10;\newcommand{\vx}   {{\myBoldNotation{x}}}&#10;\newcommand{\vy}   {{\myBoldNotation{y}}}&#10;\newcommand{\vz}   {{\myBoldNotation{z}}}&#10;\newcommand{\vNull}{{\myBoldNotation{0}}}&#10;\newcommand{\vOne} {{\myBoldNotation{1}}}&#10;&#10;\newcommand{\mA}   {{\myBoldNotation{A}}}&#10;\newcommand{\mB}   {{\myBoldNotation{B}}}&#10;\newcommand{\mC}   {{\myBoldNotation{C}}}&#10;\newcommand{\mD}   {{\myBoldNotation{D}}}&#10;\newcommand{\mE}   {{\myBoldNotation{E}}}&#10;\newcommand{\mF}   {{\myBoldNotation{F}}}&#10;\newcommand{\mG}   {{\myBoldNotation{G}}}&#10;\newcommand{\mH}   {{\myBoldNotation{H}}}&#10;\newcommand{\mI}   {{\myBoldNotation{I}}}&#10;\newcommand{\mJ}   {{\myBoldNotation{J}}}&#10;\newcommand{\mK}   {{\myBoldNotation{K}}}&#10;\newcommand{\mL}   {{\myBoldNotation{L}}}&#10;\newcommand{\mM}   {{\myBoldNotation{M}}}&#10;\newcommand{\mN}   {{\myBoldNotation{N}}}&#10;\newcommand{\mO}   {{\myBoldNotation{O}}}&#10;\newcommand{\mP}   {{\myBoldNotation{P}}}&#10;\newcommand{\mQ}   {{\myBoldNotation{Q}}}&#10;\newcommand{\mR}   {{\myBoldNotation{R}}}&#10;\newcommand{\mS}   {{\myBoldNotation{S}}}&#10;\newcommand{\mT}   {{\myBoldNotation{T}}}&#10;\newcommand{\mU}   {{\myBoldNotation{U}}}&#10;\newcommand{\mV}   {{\myBoldNotation{V}}}&#10;\newcommand{\mW}   {{\myBoldNotation{W}}}&#10;\newcommand{\mX}   {{\myBoldNotation{X}}}&#10;\newcommand{\mY}   {{\myBoldNotation{Y}}}&#10;\newcommand{\mZ}   {{\myBoldNotation{Z}}}&#10;\newcommand{\mNull}{{\myBoldNotation{0}}}&#10;&#10;%\newcommand{\myBoldGreekNotation}[1]{\boldsymbol{#1}}&#10;\newcommand{\myBoldGreekNotationLower}[1]{{\bm{#1}}}&#10;\newcommand{\myBoldGreekNotationUpper}[1]{{\bm{#1}}}&#10;\newcommand{\balpha}  {{\myBoldGreekNotationLower{\alpha}  }}&#10;\newcommand{\bbeta}   {{\myBoldGreekNotationLower{\beta}   }}&#10;\newcommand{\bgamma}  {{\myBoldGreekNotationLower{\gamma}  }}&#10;\newcommand{\bdelta}  {{\myBoldGreekNotationLower{\delta}  }}&#10;\newcommand{\bepsilon}{{\myBoldGreekNotationLower{\epsilon}}}&#10;\newcommand{\bzeta}   {{\myBoldGreekNotationLower{\zeta}   }}&#10;\newcommand{\btheta}  {{\myBoldGreekNotationLower{\theta}  }}&#10;\newcommand{\biota}   {{\myBoldGreekNotationLower{\iota}   }}&#10;\newcommand{\bkappa}  {{\myBoldGreekNotationLower{\kappa}  }}&#10;\newcommand{\blambda} {{\myBoldGreekNotationLower{\lambda} }}&#10;\newcommand{\bmu}     {{\myBoldGreekNotationLower{\mu}     }}&#10;\newcommand{\bnu}     {{\myBoldGreekNotationLower{\nu}     }}&#10;\newcommand{\bxi}     {{\myBoldGreekNotationLower{\xi}     }}&#10;\newcommand{\bomicron}{{\myBoldGreekNotationLower{\omicron}}}&#10;\newcommand{\bpi}     {{\myBoldGreekNotationLower{\pi}     }}&#10;\newcommand{\brho}    {{\myBoldGreekNotationLower{\rho}    }}&#10;\newcommand{\bsigma}  {{\myBoldGreekNotationLower{\sigma}  }}&#10;\newcommand{\btau}    {{\myBoldGreekNotationLower{\tau}    }}&#10;\newcommand{\bupsilon}{{\myBoldGreekNotationLower{\upsilon}}}&#10;\newcommand{\bphi}    {{\myBoldGreekNotationLower{\phi}    }}&#10;\newcommand{\bchi}    {{\myBoldGreekNotationLower{\chi}    }}&#10;\newcommand{\bpsi}    {{\myBoldGreekNotationLower{\psi}    }}&#10;\newcommand{\bomega}  {{\myBoldGreekNotationLower{\omega}  }}&#10;&#10;\newcommand{\bGamma}  {{\myBoldGreekNotationUpper{\Gamma}  }}&#10;\newcommand{\bDelta}  {{\myBoldGreekNotationUpper{\Delta}  }}&#10;\newcommand{\bTheta}  {{\myBoldGreekNotationUpper{\Theta}  }}&#10;\newcommand{\bLambda} {{\myBoldGreekNotationUpper{\Lambda} }}&#10;\newcommand{\bXi}     {{\myBoldGreekNotationUpper{\Xi}     }}&#10;\newcommand{\bPi}     {{\myBoldGreekNotationUpper{\Pi}     }}&#10;\newcommand{\bSigma}  {{\myBoldGreekNotationUpper{\Sigma}  }}&#10;\newcommand{\bUpsilon}{{\myBoldGreekNotationUpper{\Upsilon}}}&#10;\newcommand{\bPhi}    {{\myBoldGreekNotationUpper{\Phi}    }}&#10;\newcommand{\bPsi}    {{\myBoldGreekNotationUpper{\Psi}    }}&#10;\newcommand{\bOmega}  {{\myBoldGreekNotationUpper{\Omega}  }}&#10;&#10;\newcommand{\inn}[2][0cm]{\mathopen{}\left|{#2}\parbox[h][#1]{0cm}{}\right|}&#10;\newcommand{\invn}[2][0cm]{\mathopen{}\left|\left|{#2}\parbox[h][#1]{0cm}{}\right|\right|}&#10;&#10;%\newcommand{\Sa}{{\mathbf {Sa}}}&#10;%\newcommand{\Topo}{{\mathbf {Topo}}}&#10;%\newcommand{\Sep}{{\mathbf {Sep}}}&#10;%\newcommand{\Str}{{\mathbf {Str}}}&#10;%\newcommand{\Reg}{{\mathbf {Reg}}}&#10;&#10;%\newcommand{\PPhi}{{\pmb \Phi}}&#10;%\newcommand{\PPi}{{\pmb \Pi}}&#10;%\newcommand{\PPhi}{{\bm \Phi}}&#10;%\newcommand{\PPi}{{\bm \Pi}}&#10;\newcommand{\PPhi}{{\Phi}}&#10;\newcommand{\PPi}{{\Pi}}&#10;\newcommand{\ppi}{{\pi}}&#10;\newcommand{\ggam}{{\gamma}}&#10;&#10;\newcommand{\cA}{{\mathcal A}}&#10;\newcommand{\cB}{{\mathcal B}}&#10;\newcommand{\cC}{{\mathcal C}}&#10;\newcommand{\cD}{{\mathcal D}}&#10;\newcommand{\cE}{{\mathcal E}}&#10;\newcommand{\cF}{{\mathcal F}}&#10;\newcommand{\cG}{{\mathcal G}}&#10;\newcommand{\cH}{{\mathcal H}}&#10;\newcommand{\cI}{{\mathcal I}}&#10;\newcommand{\cJ}{{\mathcal J}}&#10;\newcommand{\cK}{{\mathcal K}}&#10;\newcommand{\cL}{{\mathcal L}}&#10;\newcommand{\cM}{{\mathcal M}}&#10;\newcommand{\cN}{{\mathcal N}}&#10;\newcommand{\cO}{{\mathcal O}}&#10;\newcommand{\cP}{{\mathcal P}}&#10;\newcommand{\cQ}{{\mathcal Q}}&#10;\newcommand{\cR}{{\mathcal R}}&#10;\newcommand{\cS}{{\mathcal S}}&#10;\newcommand{\cT}{{\mathcal T}}&#10;\newcommand{\cU}{{\mathcal U}}&#10;\newcommand{\cV}{{\mathcal V}}&#10;\newcommand{\cW}{{\mathcal W}}&#10;\newcommand{\cX}{{\mathcal X}}&#10;\newcommand{\cY}{{\mathcal Y}}&#10;\newcommand{\cZ}{{\mathcal Z}}&#10;&#10;\newcommand{\ca}{{\mathcal a}}&#10;\newcommand{\cb}{{\mathcal b}}&#10;\newcommand{\cc}{{\mathcal c}}&#10;\newcommand{\cd}{{\mathcal d}}&#10;\newcommand{\ce}{{\mathcal e}}&#10;%\newcommand{\cf}{{\mathcal f}}&#10;\newcommand{\cg}{{\mathcal g}}&#10;\newcommand{\ch}{{\mathcal h}}&#10;\newcommand{\ci}{{\mathcal i}}&#10;\newcommand{\cj}{{\mathcal j}}&#10;%\newcommand{\ck}{{\mathcal k}}&#10;\newcommand{\cl}{{\mathcal l}}&#10;\newcommand{\cm}{{\mathcal m}}&#10;\newcommand{\cn}{{\mathcal n}}&#10;\newcommand{\co}{{\mathcal o}}&#10;\newcommand{\cp}{{\mathcal p}}&#10;\newcommand{\cq}{{\mathcal q}}&#10;%\newcommand{\cr}{{\mathcal r}}&#10;\newcommand{\cs}{{\mathcal s}}&#10;\newcommand{\ct}{{\mathcal t}}&#10;\newcommand{\cu}{{\mathcal u}}&#10;\newcommand{\cv}{{\mathcal v}}&#10;\newcommand{\cw}{{\mathcal w}}&#10;\newcommand{\cx}{{\mathcal x}}&#10;\newcommand{\cy}{{\mathcal y}}&#10;\newcommand{\cz}{{\mathcal z}}&#10;&#10;%cool package Styles&#10;\Style{IdentityMatrixSymb=\mI,%&#10;       DSymb={\mathrm d},%&#10;       IntegrateDifferentialDSymb={\mathrm d},%&#10;       TrParen=p,%&#10;       DetParen=p}&#10;\Style{DDisplayFunc=outset}&#10;\renewcommand{\Transpose}[1]{ {#1}^\Transp }&#10;\newcommand{\TransposeInv}[1]{ {#1}^{-\Transp} }&#10;\newcommand{\T}[1]{\Transpose{#1}}&#10;\newcommand{\TInv}[1]{\TransposeInv{#1}}&#10;\newcommand{\Inv}[1]{ {#1}^{-1} }&#10;\newcommand{\Transp}{{{\mathrm T}}}&#10;      &#10;\newcommand{\Rank}[1]    {\operatorname{rank}\inp{#1}}&#10;\newcommand{\Vol}[1]     {\operatorname{vol}\inp{#1}}&#10;\renewcommand{\Vec}[1]   {\operatorname{vec}\inp{#1}}&#10;\renewcommand{\Div}[1]   {\T{\nabla} \, #1}&#10;\newcommand{\Diag}[1]    {\operatorname{diag}\inp{#1}}&#10;\newcommand{\Dim}[1]     {\operatorname{dim}\inp{#1}}&#10;\newcommand{\Diagof}[1]  {\operatorname{diag}^{-1}\inp{#1}}&#10;\newcommand*{\diff}{\mathop{}\!\mathrm{d}} %e.g. $F(x) = \int\!f(x)\diff x$&#10;\newcommand{\Argmin}[1]{\underset{#1}{\operatorname{argmin}} \;}&#10;\newcommand{\Maxof}[1]{\underset{#1}{\operatorname{max}} \;}&#10;\newcommand{\Minof}[1]{\underset{#1}{\operatorname{min}} \;}&#10;&#10;\providecommand{\e}[1]{\ensuremath{\cdot 10^{#1}}}&#10;&#10;%workaround for mathbold in cool, cf. http://tex.stackexchange.com/questions/97910&#10;\let\oldmb\mathbold&#10;\protected\def\mathbold{\oldmb}&#10;&#10;\newcommand{\CB} [1]{{\color{#1}     $\bullet$}}&#10;\newcommand{\CBB}[2]{{\color[#1]{#2} $\bullet$}}&#10;&#10;\newcommand{\ie}{i.e.}&#10;\newcommand{\Ie}{I.e.}&#10;\newcommand{\eg}{e.g.}&#10;\newcommand{\Eg}{E.g.}&#10;\newcommand{\cf}{cf.\ }&#10;\newcommand{\Cf}{Cf.\ }&#10;\newcommand{\etc}{etc.\ }&#10;\newcommand{\wrt}{w.r.t.\ }&#10;\newcommand{\Wrt}{W.r.t.\ }&#10;% \newcommand{\wlog}{w.l.o.g.~}&#10;\newcommand{\Wlog}{W.l.o.g.\ }&#10;\newcommand{\resp}{resp.\ }&#10;\newcommand{\etal}{et al.\ }&#10;&#10;\newtheorem{theorem}{Theorem}&#10;\newtheorem{definition}{Definition}&#10;\newtheorem{expectation}{Expectation}&#10;\newtheorem{problem}{Problem}&#10;%\newtheorem{algorithm}{Algorithm}&#10;&#10;%\newenvironment{fshaded}{%&#10;%\def\FrameCommand{\fcolorbox{framecolor}{shadecolor}}%&#10;%\MakeFramed {\FrameRestore}}%&#10;%{\endMakeFramed}&#10;%&#10;%\newtheorem{theorem}{Theorem}[section]&#10;%&#10;%\newenvironment{fdfn}[1][]{&#10;%\definecolor{shadecolor}{rgb}{.9,.9,1}%DEFINITION_COLORBOX&#10;%\definecolor{framecolor}{rgb}{1,1,1}%&#10;%\begin{fshaded}\begin{theorem}[#1]}{\end{theorem}\end{fshaded}}&#10;%&#10;%&#10;%\begin{fdfn}[Blash]&#10;%Eine Zahlenfolge ...&#10;%\end{fdfn}&#10;%&#10;%\begin{fdfn}[Test]&#10;%Eine Zahlenfolge ...&#10;%\end{fdfn}&#10;&#10;% :mode=latex: %&#10;&#10;\begin{document}&#10;&#10;\[&#10;f(x,y) = \begin{bsmallmatrix} (1-x) &amp; x \end{bsmallmatrix} \,&#10;  \begin{bsmallmatrix} f_{00} &amp; f_{01} \\ f_{10} &amp; f_{11} \end{bsmallmatrix} \,&#10;  \begin{bsmallmatrix} (1-y) \\ y \end{bsmallmatrix}\]&#10;&#10;\end{document}"/>
  <p:tag name="IGUANATEXSIZE" val="22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%\usepackage[osf,sc]{mathpazo}&#10;\usepackage{cool}&#10;\usepackage{mathtools}&#10;\pagestyle{empty}&#10;&#10;%!TEX root = diss.tex&#10;&#10;%%%%%%%%%%%%%%%%%%%%%%%%%%%%%%%%%%%%%%%%%%%%%%%%%%%%%%%%%%%%%&#10;%% LaTeX math macros&#10;%%%%%%%%%%%%%%%%%%%%%%%%%%%%%%%%%%%%%%%%%%%%%%%%%%%%%%%%%%%%%&#10;&#10;\newcommand{\mySetNotation}[1]{{\mathbb{#1}}}&#10;\newcommand{\RRSet}{{\mySetNotation{R}}}&#10;\newcommand{\EESet}{{\mySetNotation{E}}}&#10;\newcommand{\NNSet}{{\mySetNotation{N}}}&#10;\newcommand{\QQSet}{{\mySetNotation{Q}}}&#10;&#10;\newcommand{\myBoldNotation}[1]{{\mathbf #1}}&#10;%\newcommand{\myBoldNotation}[1]{{\mathbold{#1}}} %for euler math&#10;\newcommand{\va}   {{\myBoldNotation{a}}}&#10;\newcommand{\vb}   {{\myBoldNotation{b}}}&#10;\newcommand{\vc}   {{\myBoldNotation{c}}}&#10;\newcommand{\vd}   {{\myBoldNotation{d}}}&#10;\newcommand{\ve}   {{\myBoldNotation{e}}}&#10;\newcommand{\vf}   {{\myBoldNotation{f}}}&#10;\newcommand{\vg}   {{\myBoldNotation{g}}}&#10;\newcommand{\vh}   {{\myBoldNotation{h}}}&#10;\newcommand{\vi}   {{\myBoldNotation{i}}}&#10;\newcommand{\vj}   {{\myBoldNotation{j}}}&#10;\newcommand{\vk}   {{\myBoldNotation{k}}}&#10;\newcommand{\vl}   {{\myBoldNotation{l}}}&#10;\newcommand{\vm}   {{\myBoldNotation{m}}}&#10;\newcommand{\vn}   {{\myBoldNotation{n}}}&#10;\newcommand{\nn}   {{\myBoldNotation{n}}}&#10;\newcommand{\vo}   {{\myBoldNotation{o}}}&#10;\newcommand{\vp}   {{\myBoldNotation{p}}}&#10;\newcommand{\pp}   {{\myBoldNotation{p}}}&#10;\newcommand{\vq}   {{\myBoldNotation{q}}}&#10;\newcommand{\vr}   {{\myBoldNotation{r}}}&#10;\newcommand{\vs}   {{\myBoldNotation{s}}}&#10;\newcommand{\vt}   {{\myBoldNotation{t}}}&#10;\newcommand{\vu}   {{\myBoldNotation{u}}}&#10;\newcommand{\vv}   {{\myBoldNotation{v}}}&#10;\newcommand{\vw}   {{\myBoldNotation{w}}}&#10;\newcommand{\vx}   {{\myBoldNotation{x}}}&#10;\newcommand{\vy}   {{\myBoldNotation{y}}}&#10;\newcommand{\vz}   {{\myBoldNotation{z}}}&#10;\newcommand{\vNull}{{\myBoldNotation{0}}}&#10;\newcommand{\vOne} {{\myBoldNotation{1}}}&#10;&#10;\newcommand{\mA}   {{\myBoldNotation{A}}}&#10;\newcommand{\mB}   {{\myBoldNotation{B}}}&#10;\newcommand{\mC}   {{\myBoldNotation{C}}}&#10;\newcommand{\mD}   {{\myBoldNotation{D}}}&#10;\newcommand{\mE}   {{\myBoldNotation{E}}}&#10;\newcommand{\mF}   {{\myBoldNotation{F}}}&#10;\newcommand{\mG}   {{\myBoldNotation{G}}}&#10;\newcommand{\mH}   {{\myBoldNotation{H}}}&#10;\newcommand{\mI}   {{\myBoldNotation{I}}}&#10;\newcommand{\mJ}   {{\myBoldNotation{J}}}&#10;\newcommand{\mK}   {{\myBoldNotation{K}}}&#10;\newcommand{\mL}   {{\myBoldNotation{L}}}&#10;\newcommand{\mM}   {{\myBoldNotation{M}}}&#10;\newcommand{\mN}   {{\myBoldNotation{N}}}&#10;\newcommand{\mO}   {{\myBoldNotation{O}}}&#10;\newcommand{\mP}   {{\myBoldNotation{P}}}&#10;\newcommand{\mQ}   {{\myBoldNotation{Q}}}&#10;\newcommand{\mR}   {{\myBoldNotation{R}}}&#10;\newcommand{\mS}   {{\myBoldNotation{S}}}&#10;\newcommand{\mT}   {{\myBoldNotation{T}}}&#10;\newcommand{\mU}   {{\myBoldNotation{U}}}&#10;\newcommand{\mV}   {{\myBoldNotation{V}}}&#10;\newcommand{\mW}   {{\myBoldNotation{W}}}&#10;\newcommand{\mX}   {{\myBoldNotation{X}}}&#10;\newcommand{\mY}   {{\myBoldNotation{Y}}}&#10;\newcommand{\mZ}   {{\myBoldNotation{Z}}}&#10;\newcommand{\mNull}{{\myBoldNotation{0}}}&#10;&#10;%\newcommand{\myBoldGreekNotation}[1]{\boldsymbol{#1}}&#10;\newcommand{\myBoldGreekNotationLower}[1]{{\bm{#1}}}&#10;\newcommand{\myBoldGreekNotationUpper}[1]{{\bm{#1}}}&#10;\newcommand{\balpha}  {{\myBoldGreekNotationLower{\alpha}  }}&#10;\newcommand{\bbeta}   {{\myBoldGreekNotationLower{\beta}   }}&#10;\newcommand{\bgamma}  {{\myBoldGreekNotationLower{\gamma}  }}&#10;\newcommand{\bdelta}  {{\myBoldGreekNotationLower{\delta}  }}&#10;\newcommand{\bepsilon}{{\myBoldGreekNotationLower{\epsilon}}}&#10;\newcommand{\bzeta}   {{\myBoldGreekNotationLower{\zeta}   }}&#10;\newcommand{\btheta}  {{\myBoldGreekNotationLower{\theta}  }}&#10;\newcommand{\biota}   {{\myBoldGreekNotationLower{\iota}   }}&#10;\newcommand{\bkappa}  {{\myBoldGreekNotationLower{\kappa}  }}&#10;\newcommand{\blambda} {{\myBoldGreekNotationLower{\lambda} }}&#10;\newcommand{\bmu}     {{\myBoldGreekNotationLower{\mu}     }}&#10;\newcommand{\bnu}     {{\myBoldGreekNotationLower{\nu}     }}&#10;\newcommand{\bxi}     {{\myBoldGreekNotationLower{\xi}     }}&#10;\newcommand{\bomicron}{{\myBoldGreekNotationLower{\omicron}}}&#10;\newcommand{\bpi}     {{\myBoldGreekNotationLower{\pi}     }}&#10;\newcommand{\brho}    {{\myBoldGreekNotationLower{\rho}    }}&#10;\newcommand{\bsigma}  {{\myBoldGreekNotationLower{\sigma}  }}&#10;\newcommand{\btau}    {{\myBoldGreekNotationLower{\tau}    }}&#10;\newcommand{\bupsilon}{{\myBoldGreekNotationLower{\upsilon}}}&#10;\newcommand{\bphi}    {{\myBoldGreekNotationLower{\phi}    }}&#10;\newcommand{\bchi}    {{\myBoldGreekNotationLower{\chi}    }}&#10;\newcommand{\bpsi}    {{\myBoldGreekNotationLower{\psi}    }}&#10;\newcommand{\bomega}  {{\myBoldGreekNotationLower{\omega}  }}&#10;&#10;\newcommand{\bGamma}  {{\myBoldGreekNotationUpper{\Gamma}  }}&#10;\newcommand{\bDelta}  {{\myBoldGreekNotationUpper{\Delta}  }}&#10;\newcommand{\bTheta}  {{\myBoldGreekNotationUpper{\Theta}  }}&#10;\newcommand{\bLambda} {{\myBoldGreekNotationUpper{\Lambda} }}&#10;\newcommand{\bXi}     {{\myBoldGreekNotationUpper{\Xi}     }}&#10;\newcommand{\bPi}     {{\myBoldGreekNotationUpper{\Pi}     }}&#10;\newcommand{\bSigma}  {{\myBoldGreekNotationUpper{\Sigma}  }}&#10;\newcommand{\bUpsilon}{{\myBoldGreekNotationUpper{\Upsilon}}}&#10;\newcommand{\bPhi}    {{\myBoldGreekNotationUpper{\Phi}    }}&#10;\newcommand{\bPsi}    {{\myBoldGreekNotationUpper{\Psi}    }}&#10;\newcommand{\bOmega}  {{\myBoldGreekNotationUpper{\Omega}  }}&#10;&#10;\newcommand{\inn}[2][0cm]{\mathopen{}\left|{#2}\parbox[h][#1]{0cm}{}\right|}&#10;\newcommand{\invn}[2][0cm]{\mathopen{}\left|\left|{#2}\parbox[h][#1]{0cm}{}\right|\right|}&#10;&#10;%\newcommand{\Sa}{{\mathbf {Sa}}}&#10;%\newcommand{\Topo}{{\mathbf {Topo}}}&#10;%\newcommand{\Sep}{{\mathbf {Sep}}}&#10;%\newcommand{\Str}{{\mathbf {Str}}}&#10;%\newcommand{\Reg}{{\mathbf {Reg}}}&#10;&#10;%\newcommand{\PPhi}{{\pmb \Phi}}&#10;%\newcommand{\PPi}{{\pmb \Pi}}&#10;%\newcommand{\PPhi}{{\bm \Phi}}&#10;%\newcommand{\PPi}{{\bm \Pi}}&#10;\newcommand{\PPhi}{{\Phi}}&#10;\newcommand{\PPi}{{\Pi}}&#10;\newcommand{\ppi}{{\pi}}&#10;\newcommand{\ggam}{{\gamma}}&#10;&#10;\newcommand{\cA}{{\mathcal A}}&#10;\newcommand{\cB}{{\mathcal B}}&#10;\newcommand{\cC}{{\mathcal C}}&#10;\newcommand{\cD}{{\mathcal D}}&#10;\newcommand{\cE}{{\mathcal E}}&#10;\newcommand{\cF}{{\mathcal F}}&#10;\newcommand{\cG}{{\mathcal G}}&#10;\newcommand{\cH}{{\mathcal H}}&#10;\newcommand{\cI}{{\mathcal I}}&#10;\newcommand{\cJ}{{\mathcal J}}&#10;\newcommand{\cK}{{\mathcal K}}&#10;\newcommand{\cL}{{\mathcal L}}&#10;\newcommand{\cM}{{\mathcal M}}&#10;\newcommand{\cN}{{\mathcal N}}&#10;\newcommand{\cO}{{\mathcal O}}&#10;\newcommand{\cP}{{\mathcal P}}&#10;\newcommand{\cQ}{{\mathcal Q}}&#10;\newcommand{\cR}{{\mathcal R}}&#10;\newcommand{\cS}{{\mathcal S}}&#10;\newcommand{\cT}{{\mathcal T}}&#10;\newcommand{\cU}{{\mathcal U}}&#10;\newcommand{\cV}{{\mathcal V}}&#10;\newcommand{\cW}{{\mathcal W}}&#10;\newcommand{\cX}{{\mathcal X}}&#10;\newcommand{\cY}{{\mathcal Y}}&#10;\newcommand{\cZ}{{\mathcal Z}}&#10;&#10;\newcommand{\ca}{{\mathcal a}}&#10;\newcommand{\cb}{{\mathcal b}}&#10;\newcommand{\cc}{{\mathcal c}}&#10;\newcommand{\cd}{{\mathcal d}}&#10;\newcommand{\ce}{{\mathcal e}}&#10;%\newcommand{\cf}{{\mathcal f}}&#10;\newcommand{\cg}{{\mathcal g}}&#10;\newcommand{\ch}{{\mathcal h}}&#10;\newcommand{\ci}{{\mathcal i}}&#10;\newcommand{\cj}{{\mathcal j}}&#10;%\newcommand{\ck}{{\mathcal k}}&#10;\newcommand{\cl}{{\mathcal l}}&#10;\newcommand{\cm}{{\mathcal m}}&#10;\newcommand{\cn}{{\mathcal n}}&#10;\newcommand{\co}{{\mathcal o}}&#10;\newcommand{\cp}{{\mathcal p}}&#10;\newcommand{\cq}{{\mathcal q}}&#10;%\newcommand{\cr}{{\mathcal r}}&#10;\newcommand{\cs}{{\mathcal s}}&#10;\newcommand{\ct}{{\mathcal t}}&#10;\newcommand{\cu}{{\mathcal u}}&#10;\newcommand{\cv}{{\mathcal v}}&#10;\newcommand{\cw}{{\mathcal w}}&#10;\newcommand{\cx}{{\mathcal x}}&#10;\newcommand{\cy}{{\mathcal y}}&#10;\newcommand{\cz}{{\mathcal z}}&#10;&#10;%cool package Styles&#10;\Style{IdentityMatrixSymb=\mI,%&#10;       DSymb={\mathrm d},%&#10;       IntegrateDifferentialDSymb={\mathrm d},%&#10;       TrParen=p,%&#10;       DetParen=p}&#10;\Style{DDisplayFunc=outset}&#10;\renewcommand{\Transpose}[1]{ {#1}^\Transp }&#10;\newcommand{\TransposeInv}[1]{ {#1}^{-\Transp} }&#10;\newcommand{\T}[1]{\Transpose{#1}}&#10;\newcommand{\TInv}[1]{\TransposeInv{#1}}&#10;\newcommand{\Inv}[1]{ {#1}^{-1} }&#10;\newcommand{\Transp}{{{\mathrm T}}}&#10;      &#10;\newcommand{\Rank}[1]    {\operatorname{rank}\inp{#1}}&#10;\newcommand{\Vol}[1]     {\operatorname{vol}\inp{#1}}&#10;\renewcommand{\Vec}[1]   {\operatorname{vec}\inp{#1}}&#10;\renewcommand{\Div}[1]   {\T{\nabla} \, #1}&#10;\newcommand{\Diag}[1]    {\operatorname{diag}\inp{#1}}&#10;\newcommand{\Dim}[1]     {\operatorname{dim}\inp{#1}}&#10;\newcommand{\Diagof}[1]  {\operatorname{diag}^{-1}\inp{#1}}&#10;\newcommand*{\diff}{\mathop{}\!\mathrm{d}} %e.g. $F(x) = \int\!f(x)\diff x$&#10;\newcommand{\Argmin}[1]{\underset{#1}{\operatorname{argmin}} \;}&#10;\newcommand{\Maxof}[1]{\underset{#1}{\operatorname{max}} \;}&#10;\newcommand{\Minof}[1]{\underset{#1}{\operatorname{min}} \;}&#10;&#10;\providecommand{\e}[1]{\ensuremath{\cdot 10^{#1}}}&#10;&#10;%workaround for mathbold in cool, cf. http://tex.stackexchange.com/questions/97910&#10;\let\oldmb\mathbold&#10;\protected\def\mathbold{\oldmb}&#10;&#10;\newcommand{\CB} [1]{{\color{#1}     $\bullet$}}&#10;\newcommand{\CBB}[2]{{\color[#1]{#2} $\bullet$}}&#10;&#10;\newcommand{\ie}{i.e.}&#10;\newcommand{\Ie}{I.e.}&#10;\newcommand{\eg}{e.g.}&#10;\newcommand{\Eg}{E.g.}&#10;\newcommand{\cf}{cf.\ }&#10;\newcommand{\Cf}{Cf.\ }&#10;\newcommand{\etc}{etc.\ }&#10;\newcommand{\wrt}{w.r.t.\ }&#10;\newcommand{\Wrt}{W.r.t.\ }&#10;% \newcommand{\wlog}{w.l.o.g.~}&#10;\newcommand{\Wlog}{W.l.o.g.\ }&#10;\newcommand{\resp}{resp.\ }&#10;\newcommand{\etal}{et al.\ }&#10;&#10;\newtheorem{theorem}{Theorem}&#10;\newtheorem{definition}{Definition}&#10;\newtheorem{expectation}{Expectation}&#10;\newtheorem{problem}{Problem}&#10;%\newtheorem{algorithm}{Algorithm}&#10;&#10;%\newenvironment{fshaded}{%&#10;%\def\FrameCommand{\fcolorbox{framecolor}{shadecolor}}%&#10;%\MakeFramed {\FrameRestore}}%&#10;%{\endMakeFramed}&#10;%&#10;%\newtheorem{theorem}{Theorem}[section]&#10;%&#10;%\newenvironment{fdfn}[1][]{&#10;%\definecolor{shadecolor}{rgb}{.9,.9,1}%DEFINITION_COLORBOX&#10;%\definecolor{framecolor}{rgb}{1,1,1}%&#10;%\begin{fshaded}\begin{theorem}[#1]}{\end{theorem}\end{fshaded}}&#10;%&#10;%&#10;%\begin{fdfn}[Blash]&#10;%Eine Zahlenfolge ...&#10;%\end{fdfn}&#10;%&#10;%\begin{fdfn}[Test]&#10;%Eine Zahlenfolge ...&#10;%\end{fdfn}&#10;&#10;% :mode=latex: %&#10;&#10;\begin{document}&#10;&#10;\[&#10;\frac{\partial f(x,y)}{\partial x} = \begin{bsmallmatrix} -1 &amp; 1 \end{bsmallmatrix} \,&#10;  \begin{bsmallmatrix} f_{00} &amp; f_{01} \\ f_{10} &amp; f_{11} \end{bsmallmatrix} \,&#10;  \begin{bsmallmatrix} (1-y) \\ y \end{bsmallmatrix}\]&#10;&#10;\end{document}"/>
  <p:tag name="IGUANATEXSIZE" val="22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%\usepackage[osf,sc]{mathpazo}&#10;\usepackage{cool}&#10;\usepackage{mathtools}&#10;\pagestyle{empty}&#10;&#10;%!TEX root = diss.tex&#10;&#10;%%%%%%%%%%%%%%%%%%%%%%%%%%%%%%%%%%%%%%%%%%%%%%%%%%%%%%%%%%%%%&#10;%% LaTeX math macros&#10;%%%%%%%%%%%%%%%%%%%%%%%%%%%%%%%%%%%%%%%%%%%%%%%%%%%%%%%%%%%%%&#10;&#10;\newcommand{\mySetNotation}[1]{{\mathbb{#1}}}&#10;\newcommand{\RRSet}{{\mySetNotation{R}}}&#10;\newcommand{\EESet}{{\mySetNotation{E}}}&#10;\newcommand{\NNSet}{{\mySetNotation{N}}}&#10;\newcommand{\QQSet}{{\mySetNotation{Q}}}&#10;&#10;\newcommand{\myBoldNotation}[1]{{\mathbf #1}}&#10;%\newcommand{\myBoldNotation}[1]{{\mathbold{#1}}} %for euler math&#10;\newcommand{\va}   {{\myBoldNotation{a}}}&#10;\newcommand{\vb}   {{\myBoldNotation{b}}}&#10;\newcommand{\vc}   {{\myBoldNotation{c}}}&#10;\newcommand{\vd}   {{\myBoldNotation{d}}}&#10;\newcommand{\ve}   {{\myBoldNotation{e}}}&#10;\newcommand{\vf}   {{\myBoldNotation{f}}}&#10;\newcommand{\vg}   {{\myBoldNotation{g}}}&#10;\newcommand{\vh}   {{\myBoldNotation{h}}}&#10;\newcommand{\vi}   {{\myBoldNotation{i}}}&#10;\newcommand{\vj}   {{\myBoldNotation{j}}}&#10;\newcommand{\vk}   {{\myBoldNotation{k}}}&#10;\newcommand{\vl}   {{\myBoldNotation{l}}}&#10;\newcommand{\vm}   {{\myBoldNotation{m}}}&#10;\newcommand{\vn}   {{\myBoldNotation{n}}}&#10;\newcommand{\nn}   {{\myBoldNotation{n}}}&#10;\newcommand{\vo}   {{\myBoldNotation{o}}}&#10;\newcommand{\vp}   {{\myBoldNotation{p}}}&#10;\newcommand{\pp}   {{\myBoldNotation{p}}}&#10;\newcommand{\vq}   {{\myBoldNotation{q}}}&#10;\newcommand{\vr}   {{\myBoldNotation{r}}}&#10;\newcommand{\vs}   {{\myBoldNotation{s}}}&#10;\newcommand{\vt}   {{\myBoldNotation{t}}}&#10;\newcommand{\vu}   {{\myBoldNotation{u}}}&#10;\newcommand{\vv}   {{\myBoldNotation{v}}}&#10;\newcommand{\vw}   {{\myBoldNotation{w}}}&#10;\newcommand{\vx}   {{\myBoldNotation{x}}}&#10;\newcommand{\vy}   {{\myBoldNotation{y}}}&#10;\newcommand{\vz}   {{\myBoldNotation{z}}}&#10;\newcommand{\vNull}{{\myBoldNotation{0}}}&#10;\newcommand{\vOne} {{\myBoldNotation{1}}}&#10;&#10;\newcommand{\mA}   {{\myBoldNotation{A}}}&#10;\newcommand{\mB}   {{\myBoldNotation{B}}}&#10;\newcommand{\mC}   {{\myBoldNotation{C}}}&#10;\newcommand{\mD}   {{\myBoldNotation{D}}}&#10;\newcommand{\mE}   {{\myBoldNotation{E}}}&#10;\newcommand{\mF}   {{\myBoldNotation{F}}}&#10;\newcommand{\mG}   {{\myBoldNotation{G}}}&#10;\newcommand{\mH}   {{\myBoldNotation{H}}}&#10;\newcommand{\mI}   {{\myBoldNotation{I}}}&#10;\newcommand{\mJ}   {{\myBoldNotation{J}}}&#10;\newcommand{\mK}   {{\myBoldNotation{K}}}&#10;\newcommand{\mL}   {{\myBoldNotation{L}}}&#10;\newcommand{\mM}   {{\myBoldNotation{M}}}&#10;\newcommand{\mN}   {{\myBoldNotation{N}}}&#10;\newcommand{\mO}   {{\myBoldNotation{O}}}&#10;\newcommand{\mP}   {{\myBoldNotation{P}}}&#10;\newcommand{\mQ}   {{\myBoldNotation{Q}}}&#10;\newcommand{\mR}   {{\myBoldNotation{R}}}&#10;\newcommand{\mS}   {{\myBoldNotation{S}}}&#10;\newcommand{\mT}   {{\myBoldNotation{T}}}&#10;\newcommand{\mU}   {{\myBoldNotation{U}}}&#10;\newcommand{\mV}   {{\myBoldNotation{V}}}&#10;\newcommand{\mW}   {{\myBoldNotation{W}}}&#10;\newcommand{\mX}   {{\myBoldNotation{X}}}&#10;\newcommand{\mY}   {{\myBoldNotation{Y}}}&#10;\newcommand{\mZ}   {{\myBoldNotation{Z}}}&#10;\newcommand{\mNull}{{\myBoldNotation{0}}}&#10;&#10;%\newcommand{\myBoldGreekNotation}[1]{\boldsymbol{#1}}&#10;\newcommand{\myBoldGreekNotationLower}[1]{{\bm{#1}}}&#10;\newcommand{\myBoldGreekNotationUpper}[1]{{\bm{#1}}}&#10;\newcommand{\balpha}  {{\myBoldGreekNotationLower{\alpha}  }}&#10;\newcommand{\bbeta}   {{\myBoldGreekNotationLower{\beta}   }}&#10;\newcommand{\bgamma}  {{\myBoldGreekNotationLower{\gamma}  }}&#10;\newcommand{\bdelta}  {{\myBoldGreekNotationLower{\delta}  }}&#10;\newcommand{\bepsilon}{{\myBoldGreekNotationLower{\epsilon}}}&#10;\newcommand{\bzeta}   {{\myBoldGreekNotationLower{\zeta}   }}&#10;\newcommand{\btheta}  {{\myBoldGreekNotationLower{\theta}  }}&#10;\newcommand{\biota}   {{\myBoldGreekNotationLower{\iota}   }}&#10;\newcommand{\bkappa}  {{\myBoldGreekNotationLower{\kappa}  }}&#10;\newcommand{\blambda} {{\myBoldGreekNotationLower{\lambda} }}&#10;\newcommand{\bmu}     {{\myBoldGreekNotationLower{\mu}     }}&#10;\newcommand{\bnu}     {{\myBoldGreekNotationLower{\nu}     }}&#10;\newcommand{\bxi}     {{\myBoldGreekNotationLower{\xi}     }}&#10;\newcommand{\bomicron}{{\myBoldGreekNotationLower{\omicron}}}&#10;\newcommand{\bpi}     {{\myBoldGreekNotationLower{\pi}     }}&#10;\newcommand{\brho}    {{\myBoldGreekNotationLower{\rho}    }}&#10;\newcommand{\bsigma}  {{\myBoldGreekNotationLower{\sigma}  }}&#10;\newcommand{\btau}    {{\myBoldGreekNotationLower{\tau}    }}&#10;\newcommand{\bupsilon}{{\myBoldGreekNotationLower{\upsilon}}}&#10;\newcommand{\bphi}    {{\myBoldGreekNotationLower{\phi}    }}&#10;\newcommand{\bchi}    {{\myBoldGreekNotationLower{\chi}    }}&#10;\newcommand{\bpsi}    {{\myBoldGreekNotationLower{\psi}    }}&#10;\newcommand{\bomega}  {{\myBoldGreekNotationLower{\omega}  }}&#10;&#10;\newcommand{\bGamma}  {{\myBoldGreekNotationUpper{\Gamma}  }}&#10;\newcommand{\bDelta}  {{\myBoldGreekNotationUpper{\Delta}  }}&#10;\newcommand{\bTheta}  {{\myBoldGreekNotationUpper{\Theta}  }}&#10;\newcommand{\bLambda} {{\myBoldGreekNotationUpper{\Lambda} }}&#10;\newcommand{\bXi}     {{\myBoldGreekNotationUpper{\Xi}     }}&#10;\newcommand{\bPi}     {{\myBoldGreekNotationUpper{\Pi}     }}&#10;\newcommand{\bSigma}  {{\myBoldGreekNotationUpper{\Sigma}  }}&#10;\newcommand{\bUpsilon}{{\myBoldGreekNotationUpper{\Upsilon}}}&#10;\newcommand{\bPhi}    {{\myBoldGreekNotationUpper{\Phi}    }}&#10;\newcommand{\bPsi}    {{\myBoldGreekNotationUpper{\Psi}    }}&#10;\newcommand{\bOmega}  {{\myBoldGreekNotationUpper{\Omega}  }}&#10;&#10;\newcommand{\inn}[2][0cm]{\mathopen{}\left|{#2}\parbox[h][#1]{0cm}{}\right|}&#10;\newcommand{\invn}[2][0cm]{\mathopen{}\left|\left|{#2}\parbox[h][#1]{0cm}{}\right|\right|}&#10;&#10;%\newcommand{\Sa}{{\mathbf {Sa}}}&#10;%\newcommand{\Topo}{{\mathbf {Topo}}}&#10;%\newcommand{\Sep}{{\mathbf {Sep}}}&#10;%\newcommand{\Str}{{\mathbf {Str}}}&#10;%\newcommand{\Reg}{{\mathbf {Reg}}}&#10;&#10;%\newcommand{\PPhi}{{\pmb \Phi}}&#10;%\newcommand{\PPi}{{\pmb \Pi}}&#10;%\newcommand{\PPhi}{{\bm \Phi}}&#10;%\newcommand{\PPi}{{\bm \Pi}}&#10;\newcommand{\PPhi}{{\Phi}}&#10;\newcommand{\PPi}{{\Pi}}&#10;\newcommand{\ppi}{{\pi}}&#10;\newcommand{\ggam}{{\gamma}}&#10;&#10;\newcommand{\cA}{{\mathcal A}}&#10;\newcommand{\cB}{{\mathcal B}}&#10;\newcommand{\cC}{{\mathcal C}}&#10;\newcommand{\cD}{{\mathcal D}}&#10;\newcommand{\cE}{{\mathcal E}}&#10;\newcommand{\cF}{{\mathcal F}}&#10;\newcommand{\cG}{{\mathcal G}}&#10;\newcommand{\cH}{{\mathcal H}}&#10;\newcommand{\cI}{{\mathcal I}}&#10;\newcommand{\cJ}{{\mathcal J}}&#10;\newcommand{\cK}{{\mathcal K}}&#10;\newcommand{\cL}{{\mathcal L}}&#10;\newcommand{\cM}{{\mathcal M}}&#10;\newcommand{\cN}{{\mathcal N}}&#10;\newcommand{\cO}{{\mathcal O}}&#10;\newcommand{\cP}{{\mathcal P}}&#10;\newcommand{\cQ}{{\mathcal Q}}&#10;\newcommand{\cR}{{\mathcal R}}&#10;\newcommand{\cS}{{\mathcal S}}&#10;\newcommand{\cT}{{\mathcal T}}&#10;\newcommand{\cU}{{\mathcal U}}&#10;\newcommand{\cV}{{\mathcal V}}&#10;\newcommand{\cW}{{\mathcal W}}&#10;\newcommand{\cX}{{\mathcal X}}&#10;\newcommand{\cY}{{\mathcal Y}}&#10;\newcommand{\cZ}{{\mathcal Z}}&#10;&#10;\newcommand{\ca}{{\mathcal a}}&#10;\newcommand{\cb}{{\mathcal b}}&#10;\newcommand{\cc}{{\mathcal c}}&#10;\newcommand{\cd}{{\mathcal d}}&#10;\newcommand{\ce}{{\mathcal e}}&#10;%\newcommand{\cf}{{\mathcal f}}&#10;\newcommand{\cg}{{\mathcal g}}&#10;\newcommand{\ch}{{\mathcal h}}&#10;\newcommand{\ci}{{\mathcal i}}&#10;\newcommand{\cj}{{\mathcal j}}&#10;%\newcommand{\ck}{{\mathcal k}}&#10;\newcommand{\cl}{{\mathcal l}}&#10;\newcommand{\cm}{{\mathcal m}}&#10;\newcommand{\cn}{{\mathcal n}}&#10;\newcommand{\co}{{\mathcal o}}&#10;\newcommand{\cp}{{\mathcal p}}&#10;\newcommand{\cq}{{\mathcal q}}&#10;%\newcommand{\cr}{{\mathcal r}}&#10;\newcommand{\cs}{{\mathcal s}}&#10;\newcommand{\ct}{{\mathcal t}}&#10;\newcommand{\cu}{{\mathcal u}}&#10;\newcommand{\cv}{{\mathcal v}}&#10;\newcommand{\cw}{{\mathcal w}}&#10;\newcommand{\cx}{{\mathcal x}}&#10;\newcommand{\cy}{{\mathcal y}}&#10;\newcommand{\cz}{{\mathcal z}}&#10;&#10;%cool package Styles&#10;\Style{IdentityMatrixSymb=\mI,%&#10;       DSymb={\mathrm d},%&#10;       IntegrateDifferentialDSymb={\mathrm d},%&#10;       TrParen=p,%&#10;       DetParen=p}&#10;\Style{DDisplayFunc=outset}&#10;\renewcommand{\Transpose}[1]{ {#1}^\Transp }&#10;\newcommand{\TransposeInv}[1]{ {#1}^{-\Transp} }&#10;\newcommand{\T}[1]{\Transpose{#1}}&#10;\newcommand{\TInv}[1]{\TransposeInv{#1}}&#10;\newcommand{\Inv}[1]{ {#1}^{-1} }&#10;\newcommand{\Transp}{{{\mathrm T}}}&#10;      &#10;\newcommand{\Rank}[1]    {\operatorname{rank}\inp{#1}}&#10;\newcommand{\Vol}[1]     {\operatorname{vol}\inp{#1}}&#10;\renewcommand{\Vec}[1]   {\operatorname{vec}\inp{#1}}&#10;\renewcommand{\Div}[1]   {\T{\nabla} \, #1}&#10;\newcommand{\Diag}[1]    {\operatorname{diag}\inp{#1}}&#10;\newcommand{\Dim}[1]     {\operatorname{dim}\inp{#1}}&#10;\newcommand{\Diagof}[1]  {\operatorname{diag}^{-1}\inp{#1}}&#10;\newcommand*{\diff}{\mathop{}\!\mathrm{d}} %e.g. $F(x) = \int\!f(x)\diff x$&#10;\newcommand{\Argmin}[1]{\underset{#1}{\operatorname{argmin}} \;}&#10;\newcommand{\Maxof}[1]{\underset{#1}{\operatorname{max}} \;}&#10;\newcommand{\Minof}[1]{\underset{#1}{\operatorname{min}} \;}&#10;&#10;\providecommand{\e}[1]{\ensuremath{\cdot 10^{#1}}}&#10;&#10;%workaround for mathbold in cool, cf. http://tex.stackexchange.com/questions/97910&#10;\let\oldmb\mathbold&#10;\protected\def\mathbold{\oldmb}&#10;&#10;\newcommand{\CB} [1]{{\color{#1}     $\bullet$}}&#10;\newcommand{\CBB}[2]{{\color[#1]{#2} $\bullet$}}&#10;&#10;\newcommand{\ie}{i.e.}&#10;\newcommand{\Ie}{I.e.}&#10;\newcommand{\eg}{e.g.}&#10;\newcommand{\Eg}{E.g.}&#10;\newcommand{\cf}{cf.\ }&#10;\newcommand{\Cf}{Cf.\ }&#10;\newcommand{\etc}{etc.\ }&#10;\newcommand{\wrt}{w.r.t.\ }&#10;\newcommand{\Wrt}{W.r.t.\ }&#10;% \newcommand{\wlog}{w.l.o.g.~}&#10;\newcommand{\Wlog}{W.l.o.g.\ }&#10;\newcommand{\resp}{resp.\ }&#10;\newcommand{\etal}{et al.\ }&#10;&#10;\newtheorem{theorem}{Theorem}&#10;\newtheorem{definition}{Definition}&#10;\newtheorem{expectation}{Expectation}&#10;\newtheorem{problem}{Problem}&#10;%\newtheorem{algorithm}{Algorithm}&#10;&#10;%\newenvironment{fshaded}{%&#10;%\def\FrameCommand{\fcolorbox{framecolor}{shadecolor}}%&#10;%\MakeFramed {\FrameRestore}}%&#10;%{\endMakeFramed}&#10;%&#10;%\newtheorem{theorem}{Theorem}[section]&#10;%&#10;%\newenvironment{fdfn}[1][]{&#10;%\definecolor{shadecolor}{rgb}{.9,.9,1}%DEFINITION_COLORBOX&#10;%\definecolor{framecolor}{rgb}{1,1,1}%&#10;%\begin{fshaded}\begin{theorem}[#1]}{\end{theorem}\end{fshaded}}&#10;%&#10;%&#10;%\begin{fdfn}[Blash]&#10;%Eine Zahlenfolge ...&#10;%\end{fdfn}&#10;%&#10;%\begin{fdfn}[Test]&#10;%Eine Zahlenfolge ...&#10;%\end{fdfn}&#10;&#10;% :mode=latex: %&#10;&#10;\begin{document}&#10;&#10;\[&#10;= (f_{10} - f_{00}) \, (1-y) + (f_{11} - f_{01}) \, y\]&#10;&#10;\end{document}"/>
  <p:tag name="IGUANATEXSIZE" val="22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%\usepackage[osf,sc]{mathpazo}&#10;\usepackage{cool}&#10;\usepackage{mathtools}&#10;\pagestyle{empty}&#10;&#10;%!TEX root = diss.tex&#10;&#10;%%%%%%%%%%%%%%%%%%%%%%%%%%%%%%%%%%%%%%%%%%%%%%%%%%%%%%%%%%%%%&#10;%% LaTeX math macros&#10;%%%%%%%%%%%%%%%%%%%%%%%%%%%%%%%%%%%%%%%%%%%%%%%%%%%%%%%%%%%%%&#10;&#10;\newcommand{\mySetNotation}[1]{{\mathbb{#1}}}&#10;\newcommand{\RRSet}{{\mySetNotation{R}}}&#10;\newcommand{\EESet}{{\mySetNotation{E}}}&#10;\newcommand{\NNSet}{{\mySetNotation{N}}}&#10;\newcommand{\QQSet}{{\mySetNotation{Q}}}&#10;&#10;\newcommand{\myBoldNotation}[1]{{\mathbf #1}}&#10;%\newcommand{\myBoldNotation}[1]{{\mathbold{#1}}} %for euler math&#10;\newcommand{\va}   {{\myBoldNotation{a}}}&#10;\newcommand{\vb}   {{\myBoldNotation{b}}}&#10;\newcommand{\vc}   {{\myBoldNotation{c}}}&#10;\newcommand{\vd}   {{\myBoldNotation{d}}}&#10;\newcommand{\ve}   {{\myBoldNotation{e}}}&#10;\newcommand{\vf}   {{\myBoldNotation{f}}}&#10;\newcommand{\vg}   {{\myBoldNotation{g}}}&#10;\newcommand{\vh}   {{\myBoldNotation{h}}}&#10;\newcommand{\vi}   {{\myBoldNotation{i}}}&#10;\newcommand{\vj}   {{\myBoldNotation{j}}}&#10;\newcommand{\vk}   {{\myBoldNotation{k}}}&#10;\newcommand{\vl}   {{\myBoldNotation{l}}}&#10;\newcommand{\vm}   {{\myBoldNotation{m}}}&#10;\newcommand{\vn}   {{\myBoldNotation{n}}}&#10;\newcommand{\nn}   {{\myBoldNotation{n}}}&#10;\newcommand{\vo}   {{\myBoldNotation{o}}}&#10;\newcommand{\vp}   {{\myBoldNotation{p}}}&#10;\newcommand{\pp}   {{\myBoldNotation{p}}}&#10;\newcommand{\vq}   {{\myBoldNotation{q}}}&#10;\newcommand{\vr}   {{\myBoldNotation{r}}}&#10;\newcommand{\vs}   {{\myBoldNotation{s}}}&#10;\newcommand{\vt}   {{\myBoldNotation{t}}}&#10;\newcommand{\vu}   {{\myBoldNotation{u}}}&#10;\newcommand{\vv}   {{\myBoldNotation{v}}}&#10;\newcommand{\vw}   {{\myBoldNotation{w}}}&#10;\newcommand{\vx}   {{\myBoldNotation{x}}}&#10;\newcommand{\vy}   {{\myBoldNotation{y}}}&#10;\newcommand{\vz}   {{\myBoldNotation{z}}}&#10;\newcommand{\vNull}{{\myBoldNotation{0}}}&#10;\newcommand{\vOne} {{\myBoldNotation{1}}}&#10;&#10;\newcommand{\mA}   {{\myBoldNotation{A}}}&#10;\newcommand{\mB}   {{\myBoldNotation{B}}}&#10;\newcommand{\mC}   {{\myBoldNotation{C}}}&#10;\newcommand{\mD}   {{\myBoldNotation{D}}}&#10;\newcommand{\mE}   {{\myBoldNotation{E}}}&#10;\newcommand{\mF}   {{\myBoldNotation{F}}}&#10;\newcommand{\mG}   {{\myBoldNotation{G}}}&#10;\newcommand{\mH}   {{\myBoldNotation{H}}}&#10;\newcommand{\mI}   {{\myBoldNotation{I}}}&#10;\newcommand{\mJ}   {{\myBoldNotation{J}}}&#10;\newcommand{\mK}   {{\myBoldNotation{K}}}&#10;\newcommand{\mL}   {{\myBoldNotation{L}}}&#10;\newcommand{\mM}   {{\myBoldNotation{M}}}&#10;\newcommand{\mN}   {{\myBoldNotation{N}}}&#10;\newcommand{\mO}   {{\myBoldNotation{O}}}&#10;\newcommand{\mP}   {{\myBoldNotation{P}}}&#10;\newcommand{\mQ}   {{\myBoldNotation{Q}}}&#10;\newcommand{\mR}   {{\myBoldNotation{R}}}&#10;\newcommand{\mS}   {{\myBoldNotation{S}}}&#10;\newcommand{\mT}   {{\myBoldNotation{T}}}&#10;\newcommand{\mU}   {{\myBoldNotation{U}}}&#10;\newcommand{\mV}   {{\myBoldNotation{V}}}&#10;\newcommand{\mW}   {{\myBoldNotation{W}}}&#10;\newcommand{\mX}   {{\myBoldNotation{X}}}&#10;\newcommand{\mY}   {{\myBoldNotation{Y}}}&#10;\newcommand{\mZ}   {{\myBoldNotation{Z}}}&#10;\newcommand{\mNull}{{\myBoldNotation{0}}}&#10;&#10;%\newcommand{\myBoldGreekNotation}[1]{\boldsymbol{#1}}&#10;\newcommand{\myBoldGreekNotationLower}[1]{{\bm{#1}}}&#10;\newcommand{\myBoldGreekNotationUpper}[1]{{\bm{#1}}}&#10;\newcommand{\balpha}  {{\myBoldGreekNotationLower{\alpha}  }}&#10;\newcommand{\bbeta}   {{\myBoldGreekNotationLower{\beta}   }}&#10;\newcommand{\bgamma}  {{\myBoldGreekNotationLower{\gamma}  }}&#10;\newcommand{\bdelta}  {{\myBoldGreekNotationLower{\delta}  }}&#10;\newcommand{\bepsilon}{{\myBoldGreekNotationLower{\epsilon}}}&#10;\newcommand{\bzeta}   {{\myBoldGreekNotationLower{\zeta}   }}&#10;\newcommand{\btheta}  {{\myBoldGreekNotationLower{\theta}  }}&#10;\newcommand{\biota}   {{\myBoldGreekNotationLower{\iota}   }}&#10;\newcommand{\bkappa}  {{\myBoldGreekNotationLower{\kappa}  }}&#10;\newcommand{\blambda} {{\myBoldGreekNotationLower{\lambda} }}&#10;\newcommand{\bmu}     {{\myBoldGreekNotationLower{\mu}     }}&#10;\newcommand{\bnu}     {{\myBoldGreekNotationLower{\nu}     }}&#10;\newcommand{\bxi}     {{\myBoldGreekNotationLower{\xi}     }}&#10;\newcommand{\bomicron}{{\myBoldGreekNotationLower{\omicron}}}&#10;\newcommand{\bpi}     {{\myBoldGreekNotationLower{\pi}     }}&#10;\newcommand{\brho}    {{\myBoldGreekNotationLower{\rho}    }}&#10;\newcommand{\bsigma}  {{\myBoldGreekNotationLower{\sigma}  }}&#10;\newcommand{\btau}    {{\myBoldGreekNotationLower{\tau}    }}&#10;\newcommand{\bupsilon}{{\myBoldGreekNotationLower{\upsilon}}}&#10;\newcommand{\bphi}    {{\myBoldGreekNotationLower{\phi}    }}&#10;\newcommand{\bchi}    {{\myBoldGreekNotationLower{\chi}    }}&#10;\newcommand{\bpsi}    {{\myBoldGreekNotationLower{\psi}    }}&#10;\newcommand{\bomega}  {{\myBoldGreekNotationLower{\omega}  }}&#10;&#10;\newcommand{\bGamma}  {{\myBoldGreekNotationUpper{\Gamma}  }}&#10;\newcommand{\bDelta}  {{\myBoldGreekNotationUpper{\Delta}  }}&#10;\newcommand{\bTheta}  {{\myBoldGreekNotationUpper{\Theta}  }}&#10;\newcommand{\bLambda} {{\myBoldGreekNotationUpper{\Lambda} }}&#10;\newcommand{\bXi}     {{\myBoldGreekNotationUpper{\Xi}     }}&#10;\newcommand{\bPi}     {{\myBoldGreekNotationUpper{\Pi}     }}&#10;\newcommand{\bSigma}  {{\myBoldGreekNotationUpper{\Sigma}  }}&#10;\newcommand{\bUpsilon}{{\myBoldGreekNotationUpper{\Upsilon}}}&#10;\newcommand{\bPhi}    {{\myBoldGreekNotationUpper{\Phi}    }}&#10;\newcommand{\bPsi}    {{\myBoldGreekNotationUpper{\Psi}    }}&#10;\newcommand{\bOmega}  {{\myBoldGreekNotationUpper{\Omega}  }}&#10;&#10;\newcommand{\inn}[2][0cm]{\mathopen{}\left|{#2}\parbox[h][#1]{0cm}{}\right|}&#10;\newcommand{\invn}[2][0cm]{\mathopen{}\left|\left|{#2}\parbox[h][#1]{0cm}{}\right|\right|}&#10;&#10;%\newcommand{\Sa}{{\mathbf {Sa}}}&#10;%\newcommand{\Topo}{{\mathbf {Topo}}}&#10;%\newcommand{\Sep}{{\mathbf {Sep}}}&#10;%\newcommand{\Str}{{\mathbf {Str}}}&#10;%\newcommand{\Reg}{{\mathbf {Reg}}}&#10;&#10;%\newcommand{\PPhi}{{\pmb \Phi}}&#10;%\newcommand{\PPi}{{\pmb \Pi}}&#10;%\newcommand{\PPhi}{{\bm \Phi}}&#10;%\newcommand{\PPi}{{\bm \Pi}}&#10;\newcommand{\PPhi}{{\Phi}}&#10;\newcommand{\PPi}{{\Pi}}&#10;\newcommand{\ppi}{{\pi}}&#10;\newcommand{\ggam}{{\gamma}}&#10;&#10;\newcommand{\cA}{{\mathcal A}}&#10;\newcommand{\cB}{{\mathcal B}}&#10;\newcommand{\cC}{{\mathcal C}}&#10;\newcommand{\cD}{{\mathcal D}}&#10;\newcommand{\cE}{{\mathcal E}}&#10;\newcommand{\cF}{{\mathcal F}}&#10;\newcommand{\cG}{{\mathcal G}}&#10;\newcommand{\cH}{{\mathcal H}}&#10;\newcommand{\cI}{{\mathcal I}}&#10;\newcommand{\cJ}{{\mathcal J}}&#10;\newcommand{\cK}{{\mathcal K}}&#10;\newcommand{\cL}{{\mathcal L}}&#10;\newcommand{\cM}{{\mathcal M}}&#10;\newcommand{\cN}{{\mathcal N}}&#10;\newcommand{\cO}{{\mathcal O}}&#10;\newcommand{\cP}{{\mathcal P}}&#10;\newcommand{\cQ}{{\mathcal Q}}&#10;\newcommand{\cR}{{\mathcal R}}&#10;\newcommand{\cS}{{\mathcal S}}&#10;\newcommand{\cT}{{\mathcal T}}&#10;\newcommand{\cU}{{\mathcal U}}&#10;\newcommand{\cV}{{\mathcal V}}&#10;\newcommand{\cW}{{\mathcal W}}&#10;\newcommand{\cX}{{\mathcal X}}&#10;\newcommand{\cY}{{\mathcal Y}}&#10;\newcommand{\cZ}{{\mathcal Z}}&#10;&#10;\newcommand{\ca}{{\mathcal a}}&#10;\newcommand{\cb}{{\mathcal b}}&#10;\newcommand{\cc}{{\mathcal c}}&#10;\newcommand{\cd}{{\mathcal d}}&#10;\newcommand{\ce}{{\mathcal e}}&#10;%\newcommand{\cf}{{\mathcal f}}&#10;\newcommand{\cg}{{\mathcal g}}&#10;\newcommand{\ch}{{\mathcal h}}&#10;\newcommand{\ci}{{\mathcal i}}&#10;\newcommand{\cj}{{\mathcal j}}&#10;%\newcommand{\ck}{{\mathcal k}}&#10;\newcommand{\cl}{{\mathcal l}}&#10;\newcommand{\cm}{{\mathcal m}}&#10;\newcommand{\cn}{{\mathcal n}}&#10;\newcommand{\co}{{\mathcal o}}&#10;\newcommand{\cp}{{\mathcal p}}&#10;\newcommand{\cq}{{\mathcal q}}&#10;%\newcommand{\cr}{{\mathcal r}}&#10;\newcommand{\cs}{{\mathcal s}}&#10;\newcommand{\ct}{{\mathcal t}}&#10;\newcommand{\cu}{{\mathcal u}}&#10;\newcommand{\cv}{{\mathcal v}}&#10;\newcommand{\cw}{{\mathcal w}}&#10;\newcommand{\cx}{{\mathcal x}}&#10;\newcommand{\cy}{{\mathcal y}}&#10;\newcommand{\cz}{{\mathcal z}}&#10;&#10;%cool package Styles&#10;\Style{IdentityMatrixSymb=\mI,%&#10;       DSymb={\mathrm d},%&#10;       IntegrateDifferentialDSymb={\mathrm d},%&#10;       TrParen=p,%&#10;       DetParen=p}&#10;\Style{DDisplayFunc=outset}&#10;\renewcommand{\Transpose}[1]{ {#1}^\Transp }&#10;\newcommand{\TransposeInv}[1]{ {#1}^{-\Transp} }&#10;\newcommand{\T}[1]{\Transpose{#1}}&#10;\newcommand{\TInv}[1]{\TransposeInv{#1}}&#10;\newcommand{\Inv}[1]{ {#1}^{-1} }&#10;\newcommand{\Transp}{{{\mathrm T}}}&#10;      &#10;\newcommand{\Rank}[1]    {\operatorname{rank}\inp{#1}}&#10;\newcommand{\Vol}[1]     {\operatorname{vol}\inp{#1}}&#10;\renewcommand{\Vec}[1]   {\operatorname{vec}\inp{#1}}&#10;\renewcommand{\Div}[1]   {\T{\nabla} \, #1}&#10;\newcommand{\Diag}[1]    {\operatorname{diag}\inp{#1}}&#10;\newcommand{\Dim}[1]     {\operatorname{dim}\inp{#1}}&#10;\newcommand{\Diagof}[1]  {\operatorname{diag}^{-1}\inp{#1}}&#10;\newcommand*{\diff}{\mathop{}\!\mathrm{d}} %e.g. $F(x) = \int\!f(x)\diff x$&#10;\newcommand{\Argmin}[1]{\underset{#1}{\operatorname{argmin}} \;}&#10;\newcommand{\Maxof}[1]{\underset{#1}{\operatorname{max}} \;}&#10;\newcommand{\Minof}[1]{\underset{#1}{\operatorname{min}} \;}&#10;&#10;\providecommand{\e}[1]{\ensuremath{\cdot 10^{#1}}}&#10;&#10;%workaround for mathbold in cool, cf. http://tex.stackexchange.com/questions/97910&#10;\let\oldmb\mathbold&#10;\protected\def\mathbold{\oldmb}&#10;&#10;\newcommand{\CB} [1]{{\color{#1}     $\bullet$}}&#10;\newcommand{\CBB}[2]{{\color[#1]{#2} $\bullet$}}&#10;&#10;\newcommand{\ie}{i.e.}&#10;\newcommand{\Ie}{I.e.}&#10;\newcommand{\eg}{e.g.}&#10;\newcommand{\Eg}{E.g.}&#10;\newcommand{\cf}{cf.\ }&#10;\newcommand{\Cf}{Cf.\ }&#10;\newcommand{\etc}{etc.\ }&#10;\newcommand{\wrt}{w.r.t.\ }&#10;\newcommand{\Wrt}{W.r.t.\ }&#10;% \newcommand{\wlog}{w.l.o.g.~}&#10;\newcommand{\Wlog}{W.l.o.g.\ }&#10;\newcommand{\resp}{resp.\ }&#10;\newcommand{\etal}{et al.\ }&#10;&#10;\newtheorem{theorem}{Theorem}&#10;\newtheorem{definition}{Definition}&#10;\newtheorem{expectation}{Expectation}&#10;\newtheorem{problem}{Problem}&#10;%\newtheorem{algorithm}{Algorithm}&#10;&#10;%\newenvironment{fshaded}{%&#10;%\def\FrameCommand{\fcolorbox{framecolor}{shadecolor}}%&#10;%\MakeFramed {\FrameRestore}}%&#10;%{\endMakeFramed}&#10;%&#10;%\newtheorem{theorem}{Theorem}[section]&#10;%&#10;%\newenvironment{fdfn}[1][]{&#10;%\definecolor{shadecolor}{rgb}{.9,.9,1}%DEFINITION_COLORBOX&#10;%\definecolor{framecolor}{rgb}{1,1,1}%&#10;%\begin{fshaded}\begin{theorem}[#1]}{\end{theorem}\end{fshaded}}&#10;%&#10;%&#10;%\begin{fdfn}[Blash]&#10;%Eine Zahlenfolge ...&#10;%\end{fdfn}&#10;%&#10;%\begin{fdfn}[Test]&#10;%Eine Zahlenfolge ...&#10;%\end{fdfn}&#10;&#10;% :mode=latex: %&#10;&#10;\begin{document}&#10;&#10;\[&#10;\frac{\partial f(x,y)}{\partial y} = \begin{bsmallmatrix} (1-x) &amp; x \end{bsmallmatrix} \,&#10;  \begin{bsmallmatrix} f_{00} &amp; f_{01} \\ f_{10} &amp; f_{11} \end{bsmallmatrix} \,&#10;  \begin{bsmallmatrix} -1 \\ 1 \end{bsmallmatrix}\]&#10;&#10;\end{document}"/>
  <p:tag name="IGUANATEXSIZE" val="22"/>
</p:tagLst>
</file>

<file path=ppt/theme/theme1.xml><?xml version="1.0" encoding="utf-8"?>
<a:theme xmlns:a="http://schemas.openxmlformats.org/drawingml/2006/main" name="LectureTemplate">
  <a:themeElements>
    <a:clrScheme name="Tutorial 2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FFCF01"/>
      </a:accent2>
      <a:accent3>
        <a:srgbClr val="FFFFFF"/>
      </a:accent3>
      <a:accent4>
        <a:srgbClr val="000000"/>
      </a:accent4>
      <a:accent5>
        <a:srgbClr val="AAEFD1"/>
      </a:accent5>
      <a:accent6>
        <a:srgbClr val="E7BB01"/>
      </a:accent6>
      <a:hlink>
        <a:srgbClr val="FF0000"/>
      </a:hlink>
      <a:folHlink>
        <a:srgbClr val="3333CC"/>
      </a:folHlink>
    </a:clrScheme>
    <a:fontScheme name="Tuto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>
          <a:outerShdw blurRad="63500" sx="102000" sy="102000" algn="ctr" rotWithShape="0">
            <a:prstClr val="black">
              <a:alpha val="40000"/>
            </a:prstClr>
          </a:outerShdw>
        </a:effectLst>
      </a:spPr>
      <a:bodyPr vert="horz" wrap="none" lIns="91440" tIns="45720" rIns="91440" bIns="45720" numCol="1" rtlCol="0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cs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381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cs typeface="Arial" pitchFamily="34" charset="0"/>
          </a:defRPr>
        </a:defPPr>
      </a:lstStyle>
    </a:lnDef>
  </a:objectDefaults>
  <a:extraClrSchemeLst>
    <a:extraClrScheme>
      <a:clrScheme name="Tutorial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utorial 2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utorial 3">
        <a:dk1>
          <a:srgbClr val="000000"/>
        </a:dk1>
        <a:lt1>
          <a:srgbClr val="FFFFFF"/>
        </a:lt1>
        <a:dk2>
          <a:srgbClr val="000000"/>
        </a:dk2>
        <a:lt2>
          <a:srgbClr val="5F5F5F"/>
        </a:lt2>
        <a:accent1>
          <a:srgbClr val="EAEAEA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737373"/>
        </a:accent6>
        <a:hlink>
          <a:srgbClr val="4D4D4D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utorial 4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utorial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utorial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utorial 7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LectureTemplate</Template>
  <TotalTime>603</TotalTime>
  <Words>2305</Words>
  <Application>Microsoft Office PowerPoint</Application>
  <PresentationFormat>On-screen Show (4:3)</PresentationFormat>
  <Paragraphs>574</Paragraphs>
  <Slides>68</Slides>
  <Notes>4</Notes>
  <HiddenSlides>2</HiddenSlides>
  <MMClips>2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68</vt:i4>
      </vt:variant>
    </vt:vector>
  </HeadingPairs>
  <TitlesOfParts>
    <vt:vector size="71" baseType="lpstr">
      <vt:lpstr>LectureTemplate</vt:lpstr>
      <vt:lpstr>Microsoft Word Picture</vt:lpstr>
      <vt:lpstr>Formel</vt:lpstr>
      <vt:lpstr>Data Representations Grids and Interpolation</vt:lpstr>
      <vt:lpstr>The Visualization Pipeline</vt:lpstr>
      <vt:lpstr>Agenda</vt:lpstr>
      <vt:lpstr>Digital Data</vt:lpstr>
      <vt:lpstr>Scientific Data</vt:lpstr>
      <vt:lpstr>Data Representation</vt:lpstr>
      <vt:lpstr>Data Representation</vt:lpstr>
      <vt:lpstr>Data Representation</vt:lpstr>
      <vt:lpstr>Data Representation</vt:lpstr>
      <vt:lpstr>Data Representation</vt:lpstr>
      <vt:lpstr>Grids and Interpolation</vt:lpstr>
      <vt:lpstr>Grids</vt:lpstr>
      <vt:lpstr>Grids and Interpolation</vt:lpstr>
      <vt:lpstr>Grids and Interpolation</vt:lpstr>
      <vt:lpstr>Grids and Interpolation</vt:lpstr>
      <vt:lpstr>Grids and Interpolation</vt:lpstr>
      <vt:lpstr>Grids and Interpolation</vt:lpstr>
      <vt:lpstr>Grids and Interpolation</vt:lpstr>
      <vt:lpstr>Grids and Interpolation</vt:lpstr>
      <vt:lpstr>Grids and Interpolation</vt:lpstr>
      <vt:lpstr>Grids and Interpolation</vt:lpstr>
      <vt:lpstr>Grids and Interpolation</vt:lpstr>
      <vt:lpstr>Grids and Interpolation</vt:lpstr>
      <vt:lpstr>Grids and Interpolation</vt:lpstr>
      <vt:lpstr>Grids and Interpolation</vt:lpstr>
      <vt:lpstr>Visualization Scenarios</vt:lpstr>
      <vt:lpstr>Visualization Scenarios</vt:lpstr>
      <vt:lpstr>Grids and Interpolation</vt:lpstr>
      <vt:lpstr>Interpolation</vt:lpstr>
      <vt:lpstr>Interpolation</vt:lpstr>
      <vt:lpstr>Interpolation</vt:lpstr>
      <vt:lpstr>Interpolation</vt:lpstr>
      <vt:lpstr>Interpolation</vt:lpstr>
      <vt:lpstr>Interpolation</vt:lpstr>
      <vt:lpstr>Interpolation</vt:lpstr>
      <vt:lpstr>Interpolation</vt:lpstr>
      <vt:lpstr>Interpolation</vt:lpstr>
      <vt:lpstr>Grids and Interpolation</vt:lpstr>
      <vt:lpstr>Interpolation</vt:lpstr>
      <vt:lpstr>Function Derivatives</vt:lpstr>
      <vt:lpstr>Function Derivatives</vt:lpstr>
      <vt:lpstr>Field Function Derivatives</vt:lpstr>
      <vt:lpstr>Field Function Derivatives</vt:lpstr>
      <vt:lpstr>Finite Differences</vt:lpstr>
      <vt:lpstr>Finite Differences</vt:lpstr>
      <vt:lpstr>Finite Differences</vt:lpstr>
      <vt:lpstr>Gridless Interpolation</vt:lpstr>
      <vt:lpstr>Generating a triangulation</vt:lpstr>
      <vt:lpstr>Finding a „good“ triangulation</vt:lpstr>
      <vt:lpstr>Generating a valid triangulation</vt:lpstr>
      <vt:lpstr>Voronoi Diagram</vt:lpstr>
      <vt:lpstr>Generating a Triangulation</vt:lpstr>
      <vt:lpstr>Invalid Triangulations</vt:lpstr>
      <vt:lpstr>Delaunay Triangulation</vt:lpstr>
      <vt:lpstr>Algorithm for Delaunay triangulations</vt:lpstr>
      <vt:lpstr>Interpolation in Triangles</vt:lpstr>
      <vt:lpstr>Interpolation in Triangles</vt:lpstr>
      <vt:lpstr>Barycentric Coordinates</vt:lpstr>
      <vt:lpstr>Barycentric Coordinates</vt:lpstr>
      <vt:lpstr>Barycentric Coordinates</vt:lpstr>
      <vt:lpstr>Barycentric Interpolation</vt:lpstr>
      <vt:lpstr>Barycentric Interpolation</vt:lpstr>
      <vt:lpstr>Barycentric Interpolation</vt:lpstr>
      <vt:lpstr>Barycentric Interpolation</vt:lpstr>
      <vt:lpstr>Grids and Interpolation</vt:lpstr>
      <vt:lpstr>Shepard Interpolation (Inverse Distance Weighting)</vt:lpstr>
      <vt:lpstr>Grids and Interpolation</vt:lpstr>
      <vt:lpstr>Grids and Interpolation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Visualisierung und Datenanalyse</dc:creator>
  <cp:lastModifiedBy>Tino Weinkauf</cp:lastModifiedBy>
  <cp:revision>342</cp:revision>
  <cp:lastPrinted>1601-01-01T00:00:00Z</cp:lastPrinted>
  <dcterms:created xsi:type="dcterms:W3CDTF">2008-10-15T13:27:40Z</dcterms:created>
  <dcterms:modified xsi:type="dcterms:W3CDTF">2017-08-31T11:00:59Z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</Properties>
</file>